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7" r:id="rId2"/>
    <p:sldId id="322" r:id="rId3"/>
    <p:sldId id="368" r:id="rId4"/>
    <p:sldId id="343" r:id="rId5"/>
    <p:sldId id="338" r:id="rId6"/>
    <p:sldId id="320" r:id="rId7"/>
    <p:sldId id="321" r:id="rId8"/>
    <p:sldId id="363" r:id="rId9"/>
    <p:sldId id="324" r:id="rId10"/>
    <p:sldId id="325" r:id="rId11"/>
    <p:sldId id="339" r:id="rId12"/>
    <p:sldId id="364" r:id="rId13"/>
    <p:sldId id="365" r:id="rId14"/>
    <p:sldId id="366" r:id="rId15"/>
  </p:sldIdLst>
  <p:sldSz cx="9144000" cy="6858000" type="screen4x3"/>
  <p:notesSz cx="6858000" cy="994568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00"/>
    <a:srgbClr val="000000"/>
    <a:srgbClr val="0000FF"/>
    <a:srgbClr val="BBE0E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09" autoAdjust="0"/>
    <p:restoredTop sz="87053" autoAdjust="0"/>
  </p:normalViewPr>
  <p:slideViewPr>
    <p:cSldViewPr>
      <p:cViewPr varScale="1">
        <p:scale>
          <a:sx n="74" d="100"/>
          <a:sy n="74" d="100"/>
        </p:scale>
        <p:origin x="15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5CC5623E-6197-45BF-9D26-9F41A515A760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3852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AF87B344-FACB-4902-AE7B-E0FB0D648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93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3924"/>
            <a:ext cx="5487041" cy="447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257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6257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FC24A8D-6AE3-455C-8449-2184F93D7E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5528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24A8D-6AE3-455C-8449-2184F93D7E05}" type="slidenum">
              <a:rPr lang="nl-NL" altLang="nl-NL" smtClean="0"/>
              <a:pPr>
                <a:defRPr/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3739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24A8D-6AE3-455C-8449-2184F93D7E05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2894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068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3026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6419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147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7990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5869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834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4779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80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03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984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pic>
        <p:nvPicPr>
          <p:cNvPr id="1028" name="Picture 7" descr="balk8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8"/>
          <p:cNvGrpSpPr>
            <a:grpSpLocks/>
          </p:cNvGrpSpPr>
          <p:nvPr userDrawn="1"/>
        </p:nvGrpSpPr>
        <p:grpSpPr bwMode="auto">
          <a:xfrm>
            <a:off x="0" y="6165850"/>
            <a:ext cx="9144000" cy="142875"/>
            <a:chOff x="0" y="3884"/>
            <a:chExt cx="5760" cy="255"/>
          </a:xfrm>
        </p:grpSpPr>
        <p:sp>
          <p:nvSpPr>
            <p:cNvPr id="1031" name="Rectangle 9"/>
            <p:cNvSpPr>
              <a:spLocks noChangeArrowheads="1"/>
            </p:cNvSpPr>
            <p:nvPr userDrawn="1"/>
          </p:nvSpPr>
          <p:spPr bwMode="auto">
            <a:xfrm>
              <a:off x="0" y="3884"/>
              <a:ext cx="277" cy="25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2" name="Rectangle 10"/>
            <p:cNvSpPr>
              <a:spLocks noChangeArrowheads="1"/>
            </p:cNvSpPr>
            <p:nvPr userDrawn="1"/>
          </p:nvSpPr>
          <p:spPr bwMode="auto">
            <a:xfrm>
              <a:off x="277" y="3884"/>
              <a:ext cx="464" cy="255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3" name="Rectangle 11"/>
            <p:cNvSpPr>
              <a:spLocks noChangeArrowheads="1"/>
            </p:cNvSpPr>
            <p:nvPr userDrawn="1"/>
          </p:nvSpPr>
          <p:spPr bwMode="auto">
            <a:xfrm>
              <a:off x="741" y="3884"/>
              <a:ext cx="5019" cy="255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pic>
        <p:nvPicPr>
          <p:cNvPr id="1030" name="Picture 12" descr="LTO-NED-RGB-low-res NIET voor drukwerk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3764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d.eppo.int/taxon/XYLEFA/photo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ktuinbouw.nl/xylell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NL/TXT/PDF/?uri=CELEX:02015D0789-20160514&amp;from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food/plant/plant_health_biosecurity/legislation/emergency_measures/xylella-fastidiosa/susceptible_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plant/plant_health_biosecurity/legislation/emergency_measures/xylella-fastidiosa/declarations-non-eu_en" TargetMode="External"/><Relationship Id="rId2" Type="http://schemas.openxmlformats.org/officeDocument/2006/relationships/hyperlink" Target="http://ec.europa.eu/food/sites/food/files/plant/docs/ph_biosec_legis_list-demarcated-union-territory_en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Xylella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7952" y="1340769"/>
            <a:ext cx="7950472" cy="42484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After 1987 X. </a:t>
            </a:r>
            <a:r>
              <a:rPr lang="en-US" sz="2000" dirty="0" err="1"/>
              <a:t>fastidiosa</a:t>
            </a:r>
            <a:r>
              <a:rPr lang="en-US" sz="2000" dirty="0"/>
              <a:t> found in large number of other hosts. The most important diseases are: </a:t>
            </a:r>
          </a:p>
          <a:p>
            <a:pPr marL="0" indent="0">
              <a:buNone/>
            </a:pPr>
            <a:r>
              <a:rPr lang="en-US" sz="2000" dirty="0"/>
              <a:t>– Pierce’s Disease (PD) </a:t>
            </a:r>
          </a:p>
          <a:p>
            <a:pPr marL="0" indent="0">
              <a:buNone/>
            </a:pPr>
            <a:r>
              <a:rPr lang="en-US" sz="2000" dirty="0"/>
              <a:t>– Leaf scorch diseases </a:t>
            </a:r>
          </a:p>
          <a:p>
            <a:pPr marL="0" indent="0">
              <a:buNone/>
            </a:pPr>
            <a:r>
              <a:rPr lang="en-US" sz="2000" dirty="0"/>
              <a:t>– Phony Peach Disease (PPD) </a:t>
            </a:r>
          </a:p>
          <a:p>
            <a:pPr marL="0" indent="0">
              <a:buNone/>
            </a:pPr>
            <a:r>
              <a:rPr lang="en-US" sz="2000" dirty="0"/>
              <a:t>– Citrus Variegated Chlorosis (CVC) </a:t>
            </a:r>
          </a:p>
          <a:p>
            <a:pPr marL="0" indent="0">
              <a:buNone/>
            </a:pPr>
            <a:r>
              <a:rPr lang="en-US" sz="2000" dirty="0"/>
              <a:t>In the 80s: on almond, olive and forestry in USA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</a:t>
            </a:r>
            <a:r>
              <a:rPr lang="en-US" sz="2000" dirty="0" err="1"/>
              <a:t>Brasil</a:t>
            </a:r>
            <a:r>
              <a:rPr lang="en-US" sz="2000" dirty="0"/>
              <a:t>: 1987    </a:t>
            </a:r>
          </a:p>
          <a:p>
            <a:pPr marL="0" indent="0">
              <a:buNone/>
            </a:pPr>
            <a:r>
              <a:rPr lang="en-US" sz="2000" dirty="0"/>
              <a:t>3 orange trees 1992 &gt; 2.000.000 trees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rgbClr val="92D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3" y="1772817"/>
            <a:ext cx="2016224" cy="20558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428" y="3850605"/>
            <a:ext cx="1225372" cy="13735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230" y="3905614"/>
            <a:ext cx="1963291" cy="20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pPr algn="l" eaLnBrk="1" hangingPunct="1"/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Check at </a:t>
            </a:r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arrival</a:t>
            </a: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plantmaterial</a:t>
            </a: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57303" y="1039811"/>
            <a:ext cx="7512050" cy="3596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plantpasport,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</a:t>
            </a: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control of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symptoms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Xylella</a:t>
            </a: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see </a:t>
            </a:r>
            <a:r>
              <a:rPr lang="nl-NL" u="sng" dirty="0" err="1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</a:t>
            </a:r>
            <a:r>
              <a:rPr lang="nl-NL" u="sng" dirty="0" err="1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’s</a:t>
            </a:r>
            <a:r>
              <a:rPr lang="nl-NL" u="sng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of </a:t>
            </a:r>
            <a:r>
              <a:rPr lang="nl-NL" u="sng" dirty="0" err="1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plants</a:t>
            </a:r>
            <a:r>
              <a:rPr lang="nl-NL" u="sng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nl-NL" u="sng" dirty="0" err="1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infected</a:t>
            </a:r>
            <a:r>
              <a:rPr lang="nl-NL" u="sng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nl-NL" u="sng" dirty="0" err="1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with</a:t>
            </a:r>
            <a:r>
              <a:rPr lang="nl-NL" u="sng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nl-NL" u="sng" dirty="0" err="1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Xylella</a:t>
            </a:r>
            <a:r>
              <a:rPr lang="nl-NL" u="sng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control of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insects</a:t>
            </a: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control of weed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Advise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Seperate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order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pPr algn="l" eaLnBrk="1" hangingPunct="1"/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Arrival</a:t>
            </a: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nursery</a:t>
            </a: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19485" y="1052736"/>
            <a:ext cx="7512050" cy="40293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immediately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officials or take a sample and sent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authorised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6325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The Netherlands:  </a:t>
            </a:r>
            <a:r>
              <a:rPr lang="nl-NL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http://www.naktuinbouw.nl/xylella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IT IS VERY IMPORTANT TO DETECT AN INFECTION OF XYLELLA AS SOON AS POSSIBLE </a:t>
            </a:r>
          </a:p>
          <a:p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r>
              <a:rPr lang="nl-NL" sz="2800" dirty="0"/>
              <a:t>Points of attention </a:t>
            </a:r>
            <a:r>
              <a:rPr lang="nl-NL" sz="2800" dirty="0" err="1"/>
              <a:t>operational</a:t>
            </a:r>
            <a:r>
              <a:rPr lang="nl-NL" sz="2800" dirty="0"/>
              <a:t> management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Clearly document the lot-handling steps for plants in the company in your administration system (e.g. crop-handling steps and relocation);</a:t>
            </a:r>
          </a:p>
          <a:p>
            <a:r>
              <a:rPr lang="en-US" sz="1800" dirty="0"/>
              <a:t>Ensure that the plant material can be easily traced from the moment of arrival until delivery; </a:t>
            </a:r>
          </a:p>
          <a:p>
            <a:r>
              <a:rPr lang="en-US" sz="1800" dirty="0"/>
              <a:t>Use a new set of disinfected tools (knives, pruning shears) for each row or compartment; </a:t>
            </a:r>
          </a:p>
          <a:p>
            <a:r>
              <a:rPr lang="en-US" sz="1800" dirty="0"/>
              <a:t>Always work through the crop in the same direction; </a:t>
            </a:r>
          </a:p>
          <a:p>
            <a:r>
              <a:rPr lang="en-US" sz="1800" dirty="0"/>
              <a:t>Examine the crop for xylem-sucking cicadas and eliminate them. Note this measure clearly in your administration system; </a:t>
            </a:r>
          </a:p>
          <a:p>
            <a:r>
              <a:rPr lang="en-US" sz="1800" dirty="0"/>
              <a:t>Eliminate weeds with herbicides. Some weeds are host plants of </a:t>
            </a:r>
            <a:r>
              <a:rPr lang="en-US" sz="1800" dirty="0" err="1"/>
              <a:t>Xylella</a:t>
            </a:r>
            <a:r>
              <a:rPr lang="en-US" sz="1800" dirty="0"/>
              <a:t>, for example </a:t>
            </a:r>
            <a:r>
              <a:rPr lang="en-US" sz="1800" dirty="0" err="1"/>
              <a:t>Capsella</a:t>
            </a:r>
            <a:r>
              <a:rPr lang="en-US" sz="1800" dirty="0"/>
              <a:t> bursa-pastoris (shepherd’s purse),</a:t>
            </a:r>
          </a:p>
          <a:p>
            <a:r>
              <a:rPr lang="en-US" sz="1800" dirty="0"/>
              <a:t>Monitor potential deviations and symptoms in the crop. If you have any doubts, get your plants examined by the official </a:t>
            </a:r>
            <a:r>
              <a:rPr lang="en-US" sz="1800" dirty="0" err="1"/>
              <a:t>autority</a:t>
            </a:r>
            <a:r>
              <a:rPr lang="en-US" sz="1800" dirty="0"/>
              <a:t>. Mark these plants and put them in a separate facility.</a:t>
            </a:r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52573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911655"/>
            <a:ext cx="3816424" cy="40199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533874"/>
            <a:ext cx="6146162" cy="16314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Flyer </a:t>
            </a:r>
            <a:r>
              <a:rPr lang="nl-NL" dirty="0" err="1"/>
              <a:t>Xylella</a:t>
            </a:r>
            <a:r>
              <a:rPr lang="nl-NL" dirty="0"/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512" y="1436326"/>
            <a:ext cx="5037265" cy="18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1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11560" y="758215"/>
            <a:ext cx="7772400" cy="1366837"/>
          </a:xfrm>
        </p:spPr>
        <p:txBody>
          <a:bodyPr/>
          <a:lstStyle/>
          <a:p>
            <a:pPr eaLnBrk="1" hangingPunct="1"/>
            <a:r>
              <a:rPr lang="nl-NL" altLang="nl-NL" sz="3600" b="1" dirty="0"/>
              <a:t>Prevention </a:t>
            </a:r>
            <a:r>
              <a:rPr lang="nl-NL" altLang="nl-NL" sz="3600" b="1" dirty="0" err="1"/>
              <a:t>Xylella</a:t>
            </a:r>
            <a:r>
              <a:rPr lang="nl-NL" altLang="nl-NL" sz="3600" b="1" dirty="0"/>
              <a:t> </a:t>
            </a:r>
            <a:r>
              <a:rPr lang="nl-NL" altLang="nl-NL" sz="3600" dirty="0"/>
              <a:t/>
            </a:r>
            <a:br>
              <a:rPr lang="nl-NL" altLang="nl-NL" sz="3600" dirty="0"/>
            </a:br>
            <a:endParaRPr lang="nl-NL" altLang="nl-NL" sz="36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" y="1436945"/>
            <a:ext cx="3131294" cy="234758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16" y="1436945"/>
            <a:ext cx="3444578" cy="229638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" y="3858240"/>
            <a:ext cx="2857500" cy="1905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453" y="3858240"/>
            <a:ext cx="3673929" cy="1905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79" y="1844824"/>
            <a:ext cx="2250476" cy="3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pPr algn="l" eaLnBrk="1" hangingPunct="1"/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Prevention: present </a:t>
            </a:r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endParaRPr lang="nl-NL" alt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11560" y="1098659"/>
            <a:ext cx="82809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Risk assessment </a:t>
            </a:r>
            <a:endParaRPr lang="nl-NL" dirty="0"/>
          </a:p>
          <a:p>
            <a:r>
              <a:rPr lang="nl-NL" dirty="0"/>
              <a:t>Host </a:t>
            </a:r>
            <a:r>
              <a:rPr lang="nl-NL" dirty="0" err="1"/>
              <a:t>plants</a:t>
            </a:r>
            <a:r>
              <a:rPr lang="nl-NL" dirty="0"/>
              <a:t> at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nursery</a:t>
            </a:r>
            <a:r>
              <a:rPr lang="nl-NL" dirty="0"/>
              <a:t>? See: </a:t>
            </a:r>
            <a:r>
              <a:rPr lang="nl-NL" u="sng" dirty="0">
                <a:hlinkClick r:id="rId3"/>
              </a:rPr>
              <a:t>List of host </a:t>
            </a:r>
            <a:r>
              <a:rPr lang="nl-NL" u="sng" dirty="0" err="1">
                <a:hlinkClick r:id="rId3"/>
              </a:rPr>
              <a:t>plants</a:t>
            </a:r>
            <a:endParaRPr lang="nl-NL" dirty="0"/>
          </a:p>
          <a:p>
            <a:r>
              <a:rPr lang="nl-NL" dirty="0"/>
              <a:t>				</a:t>
            </a:r>
          </a:p>
          <a:p>
            <a:r>
              <a:rPr lang="nl-NL" dirty="0"/>
              <a:t>Are these </a:t>
            </a:r>
            <a:r>
              <a:rPr lang="nl-NL" dirty="0" err="1"/>
              <a:t>also</a:t>
            </a:r>
            <a:r>
              <a:rPr lang="nl-NL" dirty="0"/>
              <a:t> host </a:t>
            </a:r>
            <a:r>
              <a:rPr lang="nl-NL" dirty="0" err="1"/>
              <a:t>plants</a:t>
            </a:r>
            <a:r>
              <a:rPr lang="nl-NL" dirty="0"/>
              <a:t> in EU? </a:t>
            </a:r>
            <a:r>
              <a:rPr lang="nl-NL" u="sng" dirty="0">
                <a:hlinkClick r:id="rId4"/>
              </a:rPr>
              <a:t>European list of host </a:t>
            </a:r>
            <a:r>
              <a:rPr lang="nl-NL" u="sng" dirty="0" err="1">
                <a:hlinkClick r:id="rId4"/>
              </a:rPr>
              <a:t>plants</a:t>
            </a:r>
            <a:r>
              <a:rPr lang="nl-NL" dirty="0">
                <a:hlinkClick r:id="rId4"/>
              </a:rPr>
              <a:t> </a:t>
            </a:r>
            <a:r>
              <a:rPr lang="nl-NL" dirty="0"/>
              <a:t>					</a:t>
            </a:r>
          </a:p>
          <a:p>
            <a:r>
              <a:rPr lang="nl-N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152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pPr algn="l" eaLnBrk="1" hangingPunct="1"/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Prevention: points of attention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560" y="1166842"/>
            <a:ext cx="828092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b="1" dirty="0"/>
          </a:p>
          <a:p>
            <a:r>
              <a:rPr lang="nl-NL" b="1" dirty="0" err="1"/>
              <a:t>Origin</a:t>
            </a:r>
            <a:r>
              <a:rPr lang="nl-NL" b="1" dirty="0"/>
              <a:t> </a:t>
            </a:r>
            <a:r>
              <a:rPr lang="nl-NL" b="1" dirty="0" err="1"/>
              <a:t>plants</a:t>
            </a:r>
            <a:r>
              <a:rPr lang="nl-NL" b="1" dirty="0"/>
              <a:t>, </a:t>
            </a:r>
            <a:r>
              <a:rPr lang="nl-NL" b="1" dirty="0" err="1"/>
              <a:t>plantmaterial</a:t>
            </a:r>
            <a:endParaRPr lang="nl-NL" b="1" dirty="0"/>
          </a:p>
          <a:p>
            <a:endParaRPr lang="nl-NL" b="1" dirty="0"/>
          </a:p>
          <a:p>
            <a:r>
              <a:rPr lang="nl-NL" b="1" dirty="0"/>
              <a:t>Profile </a:t>
            </a:r>
            <a:r>
              <a:rPr lang="nl-NL" b="1" dirty="0" err="1"/>
              <a:t>supplier</a:t>
            </a:r>
            <a:endParaRPr lang="nl-NL" b="1" dirty="0"/>
          </a:p>
          <a:p>
            <a:endParaRPr lang="nl-NL" b="1" dirty="0"/>
          </a:p>
          <a:p>
            <a:r>
              <a:rPr lang="nl-NL" b="1" dirty="0"/>
              <a:t>Transport </a:t>
            </a:r>
          </a:p>
          <a:p>
            <a:endParaRPr lang="nl-NL" b="1" dirty="0"/>
          </a:p>
          <a:p>
            <a:r>
              <a:rPr lang="nl-NL" b="1" dirty="0" err="1"/>
              <a:t>Arrival</a:t>
            </a:r>
            <a:r>
              <a:rPr lang="nl-NL" b="1" dirty="0"/>
              <a:t> </a:t>
            </a:r>
            <a:r>
              <a:rPr lang="nl-NL" b="1" dirty="0" err="1"/>
              <a:t>inspection</a:t>
            </a:r>
            <a:r>
              <a:rPr lang="nl-NL" b="1" dirty="0"/>
              <a:t> (</a:t>
            </a:r>
            <a:r>
              <a:rPr lang="nl-NL" b="1" dirty="0" err="1"/>
              <a:t>entrance</a:t>
            </a:r>
            <a:r>
              <a:rPr lang="nl-NL" b="1" dirty="0"/>
              <a:t> </a:t>
            </a:r>
            <a:r>
              <a:rPr lang="nl-NL" b="1" dirty="0" err="1"/>
              <a:t>inspection</a:t>
            </a:r>
            <a:r>
              <a:rPr lang="nl-NL" b="1" dirty="0"/>
              <a:t>)</a:t>
            </a:r>
          </a:p>
          <a:p>
            <a:endParaRPr lang="nl-NL" b="1" dirty="0"/>
          </a:p>
          <a:p>
            <a:r>
              <a:rPr lang="nl-NL" b="1" dirty="0"/>
              <a:t>Monitoring at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nursery</a:t>
            </a:r>
            <a:r>
              <a:rPr lang="nl-NL" b="1" dirty="0"/>
              <a:t>: </a:t>
            </a:r>
            <a:r>
              <a:rPr lang="nl-NL" b="1" dirty="0" err="1"/>
              <a:t>symptoms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vectors</a:t>
            </a:r>
            <a:endParaRPr lang="nl-NL" b="1" dirty="0"/>
          </a:p>
          <a:p>
            <a:endParaRPr lang="nl-NL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immediately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officials or take a sample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sent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authorised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lab. </a:t>
            </a:r>
          </a:p>
          <a:p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IT IS VERY IMPORTANT TO DETECT AN INFECTION OF XYLELLA  AS SOON AS POSSIBLE </a:t>
            </a:r>
          </a:p>
          <a:p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150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pPr algn="l" eaLnBrk="1" hangingPunct="1"/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" y="1216928"/>
            <a:ext cx="2436365" cy="182727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63" y="1292249"/>
            <a:ext cx="2781812" cy="174134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20" y="3192513"/>
            <a:ext cx="2593915" cy="14565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09" y="3264342"/>
            <a:ext cx="2299807" cy="172485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62" y="1321572"/>
            <a:ext cx="1887982" cy="14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pPr algn="l" eaLnBrk="1" hangingPunct="1"/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Insects</a:t>
            </a: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73273"/>
            <a:ext cx="1682048" cy="238172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33" y="2073273"/>
            <a:ext cx="2849753" cy="237728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571" y="2073273"/>
            <a:ext cx="1363146" cy="2351968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718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pPr algn="l" eaLnBrk="1" hangingPunct="1"/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plantmaterial</a:t>
            </a:r>
            <a:endParaRPr lang="nl-NL" alt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87264" y="1284372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/>
              <a:t> EU</a:t>
            </a:r>
            <a:endParaRPr lang="nl-NL" dirty="0"/>
          </a:p>
          <a:p>
            <a:pPr lvl="0"/>
            <a:r>
              <a:rPr lang="nl-NL" b="1" dirty="0"/>
              <a:t> </a:t>
            </a:r>
            <a:r>
              <a:rPr lang="nl-NL" dirty="0"/>
              <a:t>See  </a:t>
            </a:r>
            <a:r>
              <a:rPr lang="nl-NL" u="sng" dirty="0">
                <a:hlinkClick r:id="rId2"/>
              </a:rPr>
              <a:t>list of </a:t>
            </a:r>
            <a:r>
              <a:rPr lang="nl-NL" u="sng" dirty="0" err="1">
                <a:hlinkClick r:id="rId2"/>
              </a:rPr>
              <a:t>demarceted</a:t>
            </a:r>
            <a:r>
              <a:rPr lang="nl-NL" u="sng" dirty="0">
                <a:hlinkClick r:id="rId2"/>
              </a:rPr>
              <a:t> </a:t>
            </a:r>
            <a:r>
              <a:rPr lang="nl-NL" u="sng" dirty="0" err="1">
                <a:hlinkClick r:id="rId2"/>
              </a:rPr>
              <a:t>union</a:t>
            </a:r>
            <a:r>
              <a:rPr lang="nl-NL" u="sng" dirty="0">
                <a:hlinkClick r:id="rId2"/>
              </a:rPr>
              <a:t> </a:t>
            </a:r>
            <a:r>
              <a:rPr lang="nl-NL" u="sng" dirty="0" err="1">
                <a:hlinkClick r:id="rId2"/>
              </a:rPr>
              <a:t>territory</a:t>
            </a:r>
            <a:r>
              <a:rPr lang="nl-NL" u="sng" dirty="0">
                <a:hlinkClick r:id="rId2"/>
              </a:rPr>
              <a:t> </a:t>
            </a:r>
            <a:endParaRPr lang="nl-NL" dirty="0"/>
          </a:p>
          <a:p>
            <a:pPr lvl="0"/>
            <a:endParaRPr lang="nl-NL" dirty="0"/>
          </a:p>
          <a:p>
            <a:r>
              <a:rPr lang="nl-NL" dirty="0" err="1"/>
              <a:t>All</a:t>
            </a:r>
            <a:r>
              <a:rPr lang="nl-NL" dirty="0"/>
              <a:t>  EU host </a:t>
            </a:r>
            <a:r>
              <a:rPr lang="nl-NL" dirty="0" err="1"/>
              <a:t>plants</a:t>
            </a:r>
            <a:r>
              <a:rPr lang="nl-NL" dirty="0"/>
              <a:t>: plant </a:t>
            </a:r>
            <a:r>
              <a:rPr lang="nl-NL" dirty="0" err="1"/>
              <a:t>pasport</a:t>
            </a:r>
            <a:r>
              <a:rPr lang="nl-NL" dirty="0"/>
              <a:t>  </a:t>
            </a:r>
          </a:p>
          <a:p>
            <a:endParaRPr lang="nl-NL" dirty="0"/>
          </a:p>
          <a:p>
            <a:r>
              <a:rPr lang="nl-NL" b="1" dirty="0"/>
              <a:t>outside EU </a:t>
            </a:r>
            <a:endParaRPr lang="nl-NL" dirty="0"/>
          </a:p>
          <a:p>
            <a:r>
              <a:rPr lang="nl-NL" dirty="0" err="1"/>
              <a:t>Phytosanitary</a:t>
            </a:r>
            <a:r>
              <a:rPr lang="nl-NL" dirty="0"/>
              <a:t> </a:t>
            </a:r>
            <a:r>
              <a:rPr lang="nl-NL" dirty="0" err="1"/>
              <a:t>certificate</a:t>
            </a:r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Different </a:t>
            </a:r>
            <a:r>
              <a:rPr lang="nl-NL" dirty="0" err="1"/>
              <a:t>categories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-     a country is free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Xylella</a:t>
            </a:r>
            <a:r>
              <a:rPr lang="nl-NL" dirty="0"/>
              <a:t> </a:t>
            </a:r>
          </a:p>
          <a:p>
            <a:pPr lvl="0"/>
            <a:r>
              <a:rPr lang="nl-NL" dirty="0"/>
              <a:t>-     A </a:t>
            </a:r>
            <a:r>
              <a:rPr lang="nl-NL" dirty="0" err="1"/>
              <a:t>region</a:t>
            </a:r>
            <a:r>
              <a:rPr lang="nl-NL" dirty="0"/>
              <a:t> is free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Xylella</a:t>
            </a:r>
            <a:endParaRPr lang="nl-NL" dirty="0"/>
          </a:p>
          <a:p>
            <a:pPr marL="285750" lvl="0" indent="-285750">
              <a:buFontTx/>
              <a:buChar char="-"/>
            </a:pPr>
            <a:r>
              <a:rPr lang="nl-NL" dirty="0"/>
              <a:t>A </a:t>
            </a:r>
            <a:r>
              <a:rPr lang="nl-NL" dirty="0" err="1"/>
              <a:t>location</a:t>
            </a:r>
            <a:r>
              <a:rPr lang="nl-NL" dirty="0"/>
              <a:t> is free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Xylella</a:t>
            </a:r>
            <a:endParaRPr lang="nl-NL" dirty="0"/>
          </a:p>
          <a:p>
            <a:pPr lvl="0"/>
            <a:endParaRPr lang="nl-NL" dirty="0"/>
          </a:p>
          <a:p>
            <a:r>
              <a:rPr lang="nl-NL" u="sng" dirty="0">
                <a:hlinkClick r:id="rId3"/>
              </a:rPr>
              <a:t>EU list of </a:t>
            </a:r>
            <a:r>
              <a:rPr lang="nl-NL" u="sng" dirty="0" err="1">
                <a:hlinkClick r:id="rId3"/>
              </a:rPr>
              <a:t>countries</a:t>
            </a:r>
            <a:r>
              <a:rPr lang="nl-NL" u="sng" dirty="0">
                <a:hlinkClick r:id="rId3"/>
              </a:rPr>
              <a:t> </a:t>
            </a:r>
            <a:r>
              <a:rPr lang="nl-NL" u="sng" dirty="0" err="1">
                <a:hlinkClick r:id="rId3"/>
              </a:rPr>
              <a:t>and</a:t>
            </a:r>
            <a:r>
              <a:rPr lang="nl-NL" u="sng" dirty="0">
                <a:hlinkClick r:id="rId3"/>
              </a:rPr>
              <a:t> </a:t>
            </a:r>
            <a:r>
              <a:rPr lang="nl-NL" u="sng" dirty="0" err="1">
                <a:hlinkClick r:id="rId3"/>
              </a:rPr>
              <a:t>areas</a:t>
            </a:r>
            <a:r>
              <a:rPr lang="nl-NL" u="sng" dirty="0">
                <a:hlinkClick r:id="rId3"/>
              </a:rPr>
              <a:t> free </a:t>
            </a:r>
            <a:r>
              <a:rPr lang="nl-NL" u="sng" dirty="0" err="1">
                <a:hlinkClick r:id="rId3"/>
              </a:rPr>
              <a:t>from</a:t>
            </a:r>
            <a:r>
              <a:rPr lang="nl-NL" u="sng" dirty="0">
                <a:hlinkClick r:id="rId3"/>
              </a:rPr>
              <a:t>  </a:t>
            </a:r>
            <a:r>
              <a:rPr lang="nl-NL" u="sng" dirty="0" err="1">
                <a:hlinkClick r:id="rId3"/>
              </a:rPr>
              <a:t>Xylella</a:t>
            </a:r>
            <a:r>
              <a:rPr lang="nl-NL" dirty="0">
                <a:hlinkClick r:id="rId3"/>
              </a:rPr>
              <a:t> </a:t>
            </a:r>
            <a:endParaRPr lang="nl-NL" dirty="0"/>
          </a:p>
          <a:p>
            <a:r>
              <a:rPr lang="nl-NL" dirty="0"/>
              <a:t>at </a:t>
            </a:r>
            <a:r>
              <a:rPr lang="nl-NL" dirty="0" err="1"/>
              <a:t>Xylella</a:t>
            </a:r>
            <a:r>
              <a:rPr lang="nl-NL" dirty="0"/>
              <a:t>, </a:t>
            </a:r>
            <a:r>
              <a:rPr lang="nl-NL" dirty="0" err="1"/>
              <a:t>declaration</a:t>
            </a:r>
            <a:r>
              <a:rPr lang="nl-NL" dirty="0"/>
              <a:t> of </a:t>
            </a:r>
            <a:r>
              <a:rPr lang="nl-NL" dirty="0" err="1"/>
              <a:t>third</a:t>
            </a:r>
            <a:r>
              <a:rPr lang="nl-NL" dirty="0"/>
              <a:t> </a:t>
            </a:r>
            <a:r>
              <a:rPr lang="nl-NL" dirty="0" err="1"/>
              <a:t>countries</a:t>
            </a:r>
            <a:endParaRPr lang="nl-NL" dirty="0"/>
          </a:p>
          <a:p>
            <a:endParaRPr lang="nl-NL" dirty="0"/>
          </a:p>
          <a:p>
            <a:r>
              <a:rPr lang="nl-N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339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pPr algn="l" eaLnBrk="1" hangingPunct="1"/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</a:rPr>
              <a:t>Risk profile </a:t>
            </a:r>
            <a:r>
              <a:rPr lang="nl-NL" sz="2400" b="1" dirty="0" err="1">
                <a:latin typeface="Arial" panose="020B0604020202020204" pitchFamily="34" charset="0"/>
                <a:ea typeface="Calibri" panose="020F0502020204030204" pitchFamily="34" charset="0"/>
              </a:rPr>
              <a:t>supplier</a:t>
            </a: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l-NL" alt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5"/>
          <p:cNvSpPr txBox="1">
            <a:spLocks noChangeArrowheads="1"/>
          </p:cNvSpPr>
          <p:nvPr/>
        </p:nvSpPr>
        <p:spPr bwMode="auto">
          <a:xfrm>
            <a:off x="611560" y="1412776"/>
            <a:ext cx="7704138" cy="36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suppliers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located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infected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area’s? See  </a:t>
            </a:r>
            <a:r>
              <a:rPr lang="nl-NL" sz="18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infected</a:t>
            </a:r>
            <a:r>
              <a:rPr lang="nl-NL" sz="1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area’s Europe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information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endParaRPr lang="nl-NL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 the supplier where you purchase plant material and check the origin of the plant reproduction material;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 What is the background history of the plant material? At which companies was it present previously?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 Do those companies work with hygienic measures?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3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pPr algn="l" eaLnBrk="1" hangingPunct="1"/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</a:rPr>
              <a:t>Risk profile </a:t>
            </a:r>
            <a:r>
              <a:rPr lang="nl-NL" sz="2400" b="1" dirty="0" err="1">
                <a:latin typeface="Arial" panose="020B0604020202020204" pitchFamily="34" charset="0"/>
                <a:ea typeface="Calibri" panose="020F0502020204030204" pitchFamily="34" charset="0"/>
              </a:rPr>
              <a:t>supplier</a:t>
            </a: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l-NL" alt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5"/>
          <p:cNvSpPr txBox="1">
            <a:spLocks noChangeArrowheads="1"/>
          </p:cNvSpPr>
          <p:nvPr/>
        </p:nvSpPr>
        <p:spPr bwMode="auto">
          <a:xfrm>
            <a:off x="541550" y="1253478"/>
            <a:ext cx="7704138" cy="36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How are diseases and infestations prevented at these companies?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 Check whether 0.5 cm cicadas are present (brightly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coloured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cicadas).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 Check whether diseases and/or weeds are present, for example the host plants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Capsella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bursa-pastoris (shepherd’s purse),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 Make agreements with your supplier about hygiene measures to be followed, inspections and clean packaging; </a:t>
            </a:r>
            <a:endParaRPr lang="nl-NL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endParaRPr lang="nl-NL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endParaRPr lang="nl-N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None/>
            </a:pP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lot of crossing, different product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flows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l-NL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</a:t>
            </a:r>
            <a:r>
              <a:rPr lang="nl-NL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NL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2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alt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39552" y="1443415"/>
            <a:ext cx="7776864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 Do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 a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combination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originated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Xylella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infected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area’s. 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Weed absent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Sucking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insects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absent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Plantmaterial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wrapped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propriate</a:t>
            </a: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Do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temporarily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strange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nursery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AutoNum type="alphaLcPeriod"/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AutoNum type="alphaLcPeriod"/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6975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616</Words>
  <Application>Microsoft Office PowerPoint</Application>
  <PresentationFormat>Diavoorstelling (4:3)</PresentationFormat>
  <Paragraphs>116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Standaardontwerp</vt:lpstr>
      <vt:lpstr>Xylella </vt:lpstr>
      <vt:lpstr>Prevention: present situation</vt:lpstr>
      <vt:lpstr>Prevention: points of attention </vt:lpstr>
      <vt:lpstr>Symptoms </vt:lpstr>
      <vt:lpstr>Insects </vt:lpstr>
      <vt:lpstr>Origin plantmaterial</vt:lpstr>
      <vt:lpstr>Risk profile supplier </vt:lpstr>
      <vt:lpstr>Risk profile supplier </vt:lpstr>
      <vt:lpstr>  Transport </vt:lpstr>
      <vt:lpstr>Check at arrival plantmaterial </vt:lpstr>
      <vt:lpstr>Arrival at the nursery  </vt:lpstr>
      <vt:lpstr>Points of attention operational management </vt:lpstr>
      <vt:lpstr>Flyer Xylella </vt:lpstr>
      <vt:lpstr>Prevention Xylella  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vchedi</dc:creator>
  <cp:lastModifiedBy>Anneke van Dijk</cp:lastModifiedBy>
  <cp:revision>215</cp:revision>
  <cp:lastPrinted>2017-06-27T09:54:24Z</cp:lastPrinted>
  <dcterms:created xsi:type="dcterms:W3CDTF">2009-03-12T11:13:25Z</dcterms:created>
  <dcterms:modified xsi:type="dcterms:W3CDTF">2018-10-09T13:52:43Z</dcterms:modified>
</cp:coreProperties>
</file>