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8"/>
  </p:notesMasterIdLst>
  <p:handoutMasterIdLst>
    <p:handoutMasterId r:id="rId49"/>
  </p:handoutMasterIdLst>
  <p:sldIdLst>
    <p:sldId id="257" r:id="rId2"/>
    <p:sldId id="378" r:id="rId3"/>
    <p:sldId id="379" r:id="rId4"/>
    <p:sldId id="380" r:id="rId5"/>
    <p:sldId id="368" r:id="rId6"/>
    <p:sldId id="341" r:id="rId7"/>
    <p:sldId id="285" r:id="rId8"/>
    <p:sldId id="344" r:id="rId9"/>
    <p:sldId id="342" r:id="rId10"/>
    <p:sldId id="377" r:id="rId11"/>
    <p:sldId id="376" r:id="rId12"/>
    <p:sldId id="381" r:id="rId13"/>
    <p:sldId id="286" r:id="rId14"/>
    <p:sldId id="382" r:id="rId15"/>
    <p:sldId id="362" r:id="rId16"/>
    <p:sldId id="371" r:id="rId17"/>
    <p:sldId id="372" r:id="rId18"/>
    <p:sldId id="373" r:id="rId19"/>
    <p:sldId id="374" r:id="rId20"/>
    <p:sldId id="389" r:id="rId21"/>
    <p:sldId id="388" r:id="rId22"/>
    <p:sldId id="390" r:id="rId23"/>
    <p:sldId id="391" r:id="rId24"/>
    <p:sldId id="408" r:id="rId25"/>
    <p:sldId id="409" r:id="rId26"/>
    <p:sldId id="392" r:id="rId27"/>
    <p:sldId id="402" r:id="rId28"/>
    <p:sldId id="393" r:id="rId29"/>
    <p:sldId id="397" r:id="rId30"/>
    <p:sldId id="406" r:id="rId31"/>
    <p:sldId id="400" r:id="rId32"/>
    <p:sldId id="401" r:id="rId33"/>
    <p:sldId id="383" r:id="rId34"/>
    <p:sldId id="410" r:id="rId35"/>
    <p:sldId id="404" r:id="rId36"/>
    <p:sldId id="411" r:id="rId37"/>
    <p:sldId id="386" r:id="rId38"/>
    <p:sldId id="385" r:id="rId39"/>
    <p:sldId id="394" r:id="rId40"/>
    <p:sldId id="395" r:id="rId41"/>
    <p:sldId id="412" r:id="rId42"/>
    <p:sldId id="387" r:id="rId43"/>
    <p:sldId id="340" r:id="rId44"/>
    <p:sldId id="369" r:id="rId45"/>
    <p:sldId id="407" r:id="rId46"/>
    <p:sldId id="366" r:id="rId47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7C80"/>
    <a:srgbClr val="339933"/>
    <a:srgbClr val="FFFFFF"/>
    <a:srgbClr val="FFCC00"/>
    <a:srgbClr val="FFC89B"/>
    <a:srgbClr val="CC0000"/>
    <a:srgbClr val="C00000"/>
    <a:srgbClr val="008000"/>
    <a:srgbClr val="E95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35" autoAdjust="0"/>
    <p:restoredTop sz="93469" autoAdjust="0"/>
  </p:normalViewPr>
  <p:slideViewPr>
    <p:cSldViewPr>
      <p:cViewPr>
        <p:scale>
          <a:sx n="70" d="100"/>
          <a:sy n="70" d="100"/>
        </p:scale>
        <p:origin x="-1476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20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258"/>
            <a:ext cx="2946400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258"/>
            <a:ext cx="2946400" cy="49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7832D34-F392-4333-8F97-A26870F9341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7296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D4204-07B5-46E3-A3B7-F3ED2456EF2D}" type="datetimeFigureOut">
              <a:rPr lang="de-DE" smtClean="0"/>
              <a:t>03.10.2018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5629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AC4D4-0E7C-48F1-8773-2031CD9BF0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3165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/>
          <a:lstStyle/>
          <a:p>
            <a:fld id="{EA1BFF28-7A78-4393-9577-5BAAAFE2503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51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6C2ABC-35C9-4028-B7A2-18A691DF1A52}" type="datetimeFigureOut">
              <a:rPr lang="de-DE" smtClean="0"/>
              <a:t>03.10.2018</a:t>
            </a:fld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A882C4-D826-4A3A-A907-E96215F0FC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7909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idx="1" hasCustomPrompt="1"/>
          </p:nvPr>
        </p:nvSpPr>
        <p:spPr>
          <a:xfrm>
            <a:off x="513845" y="329751"/>
            <a:ext cx="8229600" cy="511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sz="3000" b="1">
                <a:solidFill>
                  <a:srgbClr val="007E41"/>
                </a:solidFill>
                <a:latin typeface="Verdana" pitchFamily="34" charset="0"/>
              </a:defRPr>
            </a:lvl1pPr>
          </a:lstStyle>
          <a:p>
            <a:pPr lvl="0"/>
            <a:r>
              <a:rPr lang="de-DE" dirty="0" smtClean="0"/>
              <a:t>Titel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2581333" y="1115735"/>
            <a:ext cx="3940175" cy="2315361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5" name="Textplatzhalter 1"/>
          <p:cNvSpPr>
            <a:spLocks noGrp="1"/>
          </p:cNvSpPr>
          <p:nvPr>
            <p:ph idx="11" hasCustomPrompt="1"/>
          </p:nvPr>
        </p:nvSpPr>
        <p:spPr>
          <a:xfrm>
            <a:off x="515243" y="3896474"/>
            <a:ext cx="8229600" cy="415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sz="1800" b="0">
                <a:solidFill>
                  <a:srgbClr val="007E41"/>
                </a:solidFill>
                <a:latin typeface="Verdana" pitchFamily="34" charset="0"/>
              </a:defRPr>
            </a:lvl1pPr>
          </a:lstStyle>
          <a:p>
            <a:pPr lvl="0"/>
            <a:r>
              <a:rPr lang="de-DE" dirty="0" smtClean="0"/>
              <a:t>Veranstaltung</a:t>
            </a:r>
          </a:p>
        </p:txBody>
      </p:sp>
    </p:spTree>
    <p:extLst>
      <p:ext uri="{BB962C8B-B14F-4D97-AF65-F5344CB8AC3E}">
        <p14:creationId xmlns:p14="http://schemas.microsoft.com/office/powerpoint/2010/main" val="3874834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4653136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60648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 smtClean="0"/>
              <a:t>Aktuelles</a:t>
            </a:r>
            <a:r>
              <a:rPr lang="en-US" dirty="0" smtClean="0"/>
              <a:t> </a:t>
            </a:r>
            <a:r>
              <a:rPr lang="en-US" dirty="0" err="1" smtClean="0"/>
              <a:t>vom</a:t>
            </a:r>
            <a:r>
              <a:rPr lang="en-US" dirty="0" smtClean="0"/>
              <a:t> </a:t>
            </a:r>
            <a:r>
              <a:rPr lang="en-US" dirty="0" err="1" smtClean="0"/>
              <a:t>Pflanzenschutz</a:t>
            </a:r>
            <a:endParaRPr lang="en-US" dirty="0"/>
          </a:p>
        </p:txBody>
      </p:sp>
      <p:sp>
        <p:nvSpPr>
          <p:cNvPr id="10" name="Line 68"/>
          <p:cNvSpPr>
            <a:spLocks noChangeShapeType="1"/>
          </p:cNvSpPr>
          <p:nvPr userDrawn="1"/>
        </p:nvSpPr>
        <p:spPr bwMode="auto">
          <a:xfrm>
            <a:off x="0" y="623905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" name="Text Box 69"/>
          <p:cNvSpPr txBox="1">
            <a:spLocks noChangeArrowheads="1"/>
          </p:cNvSpPr>
          <p:nvPr userDrawn="1"/>
        </p:nvSpPr>
        <p:spPr bwMode="auto">
          <a:xfrm>
            <a:off x="7020272" y="6472644"/>
            <a:ext cx="216024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1100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Dr. Heinrich </a:t>
            </a:r>
            <a:r>
              <a:rPr lang="de-DE" sz="1100" b="1" dirty="0" err="1" smtClean="0">
                <a:solidFill>
                  <a:srgbClr val="008000"/>
                </a:solidFill>
                <a:latin typeface="Arial Narrow" panose="020B0606020202030204" pitchFamily="34" charset="0"/>
              </a:rPr>
              <a:t>Lösing</a:t>
            </a:r>
            <a:endParaRPr lang="de-DE" sz="1100" b="1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 Box 81"/>
          <p:cNvSpPr txBox="1">
            <a:spLocks noChangeArrowheads="1"/>
          </p:cNvSpPr>
          <p:nvPr userDrawn="1"/>
        </p:nvSpPr>
        <p:spPr bwMode="auto">
          <a:xfrm>
            <a:off x="967291" y="6309320"/>
            <a:ext cx="22365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1400" b="1" dirty="0">
                <a:solidFill>
                  <a:srgbClr val="008000"/>
                </a:solidFill>
                <a:latin typeface="Arial Narrow" pitchFamily="34" charset="0"/>
              </a:rPr>
              <a:t>Versuchs- und Beratungsring</a:t>
            </a:r>
            <a:br>
              <a:rPr lang="de-DE" sz="1400" b="1" dirty="0">
                <a:solidFill>
                  <a:srgbClr val="008000"/>
                </a:solidFill>
                <a:latin typeface="Arial Narrow" pitchFamily="34" charset="0"/>
              </a:rPr>
            </a:br>
            <a:r>
              <a:rPr lang="de-DE" sz="1400" b="1" dirty="0">
                <a:solidFill>
                  <a:srgbClr val="008000"/>
                </a:solidFill>
                <a:latin typeface="Arial Narrow" pitchFamily="34" charset="0"/>
              </a:rPr>
              <a:t>Baumschulen </a:t>
            </a:r>
            <a:r>
              <a:rPr lang="de-DE" sz="1400" b="1" dirty="0" smtClean="0">
                <a:solidFill>
                  <a:srgbClr val="008000"/>
                </a:solidFill>
                <a:latin typeface="Arial Narrow" pitchFamily="34" charset="0"/>
              </a:rPr>
              <a:t>e.V.</a:t>
            </a:r>
            <a:endParaRPr lang="de-DE" sz="1400" b="1" dirty="0">
              <a:solidFill>
                <a:srgbClr val="008000"/>
              </a:solidFill>
              <a:latin typeface="Arial Narrow" pitchFamily="34" charset="0"/>
            </a:endParaRPr>
          </a:p>
        </p:txBody>
      </p:sp>
      <p:sp>
        <p:nvSpPr>
          <p:cNvPr id="17" name="Text Box 82"/>
          <p:cNvSpPr txBox="1">
            <a:spLocks noChangeArrowheads="1"/>
          </p:cNvSpPr>
          <p:nvPr userDrawn="1"/>
        </p:nvSpPr>
        <p:spPr bwMode="auto">
          <a:xfrm>
            <a:off x="179512" y="6249506"/>
            <a:ext cx="10652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3600" b="0" dirty="0">
                <a:solidFill>
                  <a:srgbClr val="008000"/>
                </a:solidFill>
                <a:latin typeface="Impact" pitchFamily="34" charset="0"/>
              </a:rPr>
              <a:t>VuB</a:t>
            </a:r>
          </a:p>
        </p:txBody>
      </p:sp>
      <p:sp>
        <p:nvSpPr>
          <p:cNvPr id="9" name="Text Box 69"/>
          <p:cNvSpPr txBox="1">
            <a:spLocks noChangeArrowheads="1"/>
          </p:cNvSpPr>
          <p:nvPr userDrawn="1"/>
        </p:nvSpPr>
        <p:spPr bwMode="auto">
          <a:xfrm>
            <a:off x="3599892" y="6477376"/>
            <a:ext cx="194421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1100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10 </a:t>
            </a:r>
            <a:r>
              <a:rPr lang="de-DE" sz="1100" b="1" dirty="0" err="1" smtClean="0">
                <a:solidFill>
                  <a:srgbClr val="008000"/>
                </a:solidFill>
                <a:latin typeface="Arial Narrow" panose="020B0606020202030204" pitchFamily="34" charset="0"/>
              </a:rPr>
              <a:t>October</a:t>
            </a:r>
            <a:r>
              <a:rPr lang="de-DE" sz="1100" b="1" baseline="0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 2018, IPPS</a:t>
            </a:r>
            <a:endParaRPr lang="de-DE" sz="1100" b="1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2" r:id="rId2"/>
    <p:sldLayoutId id="2147483683" r:id="rId3"/>
    <p:sldLayoutId id="2147483684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hoaf.nl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moeschle.de/" TargetMode="External"/><Relationship Id="rId5" Type="http://schemas.openxmlformats.org/officeDocument/2006/relationships/hyperlink" Target="http://www.zeyer.biz/" TargetMode="Externa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hyperlink" Target="http://www.egedal.dk/" TargetMode="External"/><Relationship Id="rId7" Type="http://schemas.openxmlformats.org/officeDocument/2006/relationships/hyperlink" Target="http://www.simongroup.fr/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regero.fr/" TargetMode="External"/><Relationship Id="rId5" Type="http://schemas.openxmlformats.org/officeDocument/2006/relationships/hyperlink" Target="http://www.zeyer.biz/" TargetMode="External"/><Relationship Id="rId4" Type="http://schemas.openxmlformats.org/officeDocument/2006/relationships/hyperlink" Target="http://www.moeschle.de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aechenpflege.de/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hyperlink" Target="http://www.ipros.de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rath-maschinen.com/" TargetMode="External"/><Relationship Id="rId5" Type="http://schemas.openxmlformats.org/officeDocument/2006/relationships/hyperlink" Target="http://www.ezendam.info/" TargetMode="External"/><Relationship Id="rId4" Type="http://schemas.openxmlformats.org/officeDocument/2006/relationships/hyperlink" Target="http://www.damcon.com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a.fraunhofer.de/agriapps.html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yer-shop.com/" TargetMode="External"/><Relationship Id="rId2" Type="http://schemas.openxmlformats.org/officeDocument/2006/relationships/hyperlink" Target="http://www.florum.sh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nurserymachinery.com/" TargetMode="External"/><Relationship Id="rId4" Type="http://schemas.openxmlformats.org/officeDocument/2006/relationships/hyperlink" Target="http://www.baumschultechnik.de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83568" y="764704"/>
            <a:ext cx="7920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e-DE" sz="2800" b="1" dirty="0" err="1" smtClean="0"/>
              <a:t>Weed</a:t>
            </a:r>
            <a:r>
              <a:rPr lang="de-DE" sz="2800" b="1" dirty="0" smtClean="0"/>
              <a:t> Control in </a:t>
            </a:r>
            <a:r>
              <a:rPr lang="de-DE" sz="2800" b="1" dirty="0" err="1" smtClean="0"/>
              <a:t>Nursery</a:t>
            </a:r>
            <a:r>
              <a:rPr lang="de-DE" sz="2800" b="1" dirty="0" smtClean="0"/>
              <a:t> </a:t>
            </a:r>
            <a:r>
              <a:rPr lang="de-DE" sz="2800" b="1" dirty="0" smtClean="0"/>
              <a:t>Stock</a:t>
            </a:r>
            <a:endParaRPr lang="de-DE" sz="2800" b="1" dirty="0" smtClean="0"/>
          </a:p>
          <a:p>
            <a:pPr algn="ctr">
              <a:lnSpc>
                <a:spcPct val="200000"/>
              </a:lnSpc>
            </a:pPr>
            <a:r>
              <a:rPr lang="de-DE" sz="2800" b="1" dirty="0" smtClean="0"/>
              <a:t>Dr. Heinrich </a:t>
            </a:r>
            <a:r>
              <a:rPr lang="de-DE" sz="2800" b="1" dirty="0" err="1" smtClean="0"/>
              <a:t>Lösing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393134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99592" y="44624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/>
              <a:t>Glyphosate</a:t>
            </a:r>
            <a:r>
              <a:rPr lang="de-DE" sz="2800" b="1" dirty="0" smtClean="0"/>
              <a:t> – </a:t>
            </a:r>
            <a:r>
              <a:rPr lang="de-DE" sz="2800" b="1" dirty="0" err="1" smtClean="0"/>
              <a:t>what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does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it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make</a:t>
            </a:r>
            <a:r>
              <a:rPr lang="de-DE" sz="2800" b="1" dirty="0" smtClean="0"/>
              <a:t> so </a:t>
            </a:r>
            <a:r>
              <a:rPr lang="de-DE" sz="2800" b="1" dirty="0" err="1" smtClean="0"/>
              <a:t>special</a:t>
            </a:r>
            <a:endParaRPr lang="de-DE" sz="28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3384376" cy="507656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851920" y="908720"/>
            <a:ext cx="46805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400" dirty="0" err="1" smtClean="0"/>
              <a:t>Conifers</a:t>
            </a:r>
            <a:r>
              <a:rPr lang="de-DE" sz="2400" dirty="0" smtClean="0"/>
              <a:t> </a:t>
            </a:r>
            <a:r>
              <a:rPr lang="de-DE" sz="2400" dirty="0" err="1" smtClean="0"/>
              <a:t>get</a:t>
            </a:r>
            <a:r>
              <a:rPr lang="de-DE" sz="2400" dirty="0" smtClean="0"/>
              <a:t> </a:t>
            </a:r>
            <a:r>
              <a:rPr lang="de-DE" sz="2400" dirty="0" err="1" smtClean="0"/>
              <a:t>shorter</a:t>
            </a:r>
            <a:r>
              <a:rPr lang="de-DE" sz="2400" dirty="0" smtClean="0"/>
              <a:t> </a:t>
            </a:r>
            <a:r>
              <a:rPr lang="de-DE" sz="2400" dirty="0" err="1" smtClean="0"/>
              <a:t>needles</a:t>
            </a:r>
            <a:r>
              <a:rPr lang="de-DE" sz="2400" dirty="0" smtClean="0"/>
              <a:t> after </a:t>
            </a:r>
            <a:r>
              <a:rPr lang="de-DE" sz="2400" dirty="0" err="1" smtClean="0"/>
              <a:t>over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top </a:t>
            </a:r>
            <a:r>
              <a:rPr lang="de-DE" sz="2400" dirty="0" err="1" smtClean="0"/>
              <a:t>application</a:t>
            </a:r>
            <a:endParaRPr lang="de-DE" sz="2400" dirty="0" smtClean="0"/>
          </a:p>
          <a:p>
            <a:pPr marL="342900" indent="-342900">
              <a:buFontTx/>
              <a:buChar char="-"/>
            </a:pPr>
            <a:endParaRPr lang="de-DE" sz="2400" dirty="0"/>
          </a:p>
          <a:p>
            <a:pPr marL="342900" indent="-342900">
              <a:buFontTx/>
              <a:buChar char="-"/>
            </a:pPr>
            <a:r>
              <a:rPr lang="de-DE" sz="2400" dirty="0" smtClean="0"/>
              <a:t>Over </a:t>
            </a:r>
            <a:r>
              <a:rPr lang="de-DE" sz="2400" dirty="0" err="1" smtClean="0"/>
              <a:t>the</a:t>
            </a:r>
            <a:r>
              <a:rPr lang="de-DE" sz="2400" dirty="0" smtClean="0"/>
              <a:t> top </a:t>
            </a:r>
            <a:r>
              <a:rPr lang="de-DE" sz="2400" dirty="0" err="1" smtClean="0"/>
              <a:t>application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product</a:t>
            </a:r>
            <a:r>
              <a:rPr lang="de-DE" sz="2400" dirty="0" smtClean="0"/>
              <a:t> at </a:t>
            </a:r>
            <a:r>
              <a:rPr lang="de-DE" sz="2400" dirty="0" err="1" smtClean="0"/>
              <a:t>fully</a:t>
            </a:r>
            <a:r>
              <a:rPr lang="de-DE" sz="2400" dirty="0" smtClean="0"/>
              <a:t> </a:t>
            </a:r>
            <a:r>
              <a:rPr lang="de-DE" sz="2400" dirty="0" err="1" smtClean="0"/>
              <a:t>dormant</a:t>
            </a:r>
            <a:r>
              <a:rPr lang="de-DE" sz="2400" dirty="0" smtClean="0"/>
              <a:t> </a:t>
            </a:r>
            <a:r>
              <a:rPr lang="de-DE" sz="2400" dirty="0" err="1" smtClean="0"/>
              <a:t>stage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done</a:t>
            </a:r>
            <a:r>
              <a:rPr lang="de-DE" sz="2400" dirty="0" smtClean="0"/>
              <a:t> a </a:t>
            </a:r>
            <a:r>
              <a:rPr lang="de-DE" sz="2400" dirty="0" err="1" smtClean="0"/>
              <a:t>lot</a:t>
            </a:r>
            <a:r>
              <a:rPr lang="de-DE" sz="2400" dirty="0" smtClean="0"/>
              <a:t> in Europe</a:t>
            </a:r>
          </a:p>
          <a:p>
            <a:pPr marL="342900" indent="-342900">
              <a:buFontTx/>
              <a:buChar char="-"/>
            </a:pPr>
            <a:endParaRPr lang="de-DE" sz="2400" dirty="0"/>
          </a:p>
          <a:p>
            <a:pPr marL="342900" indent="-342900">
              <a:buFontTx/>
              <a:buChar char="-"/>
            </a:pPr>
            <a:r>
              <a:rPr lang="de-DE" sz="2400" dirty="0" err="1" smtClean="0"/>
              <a:t>Selective</a:t>
            </a:r>
            <a:r>
              <a:rPr lang="de-DE" sz="2400" dirty="0" smtClean="0"/>
              <a:t> in </a:t>
            </a:r>
            <a:r>
              <a:rPr lang="de-DE" sz="2400" dirty="0" err="1" smtClean="0"/>
              <a:t>oak</a:t>
            </a:r>
            <a:r>
              <a:rPr lang="de-DE" sz="2400" dirty="0" smtClean="0"/>
              <a:t>, </a:t>
            </a:r>
            <a:r>
              <a:rPr lang="de-DE" sz="2400" dirty="0" err="1" smtClean="0"/>
              <a:t>beech</a:t>
            </a:r>
            <a:r>
              <a:rPr lang="de-DE" sz="2400" dirty="0" smtClean="0"/>
              <a:t>, White </a:t>
            </a:r>
            <a:r>
              <a:rPr lang="de-DE" sz="2400" dirty="0" err="1" smtClean="0"/>
              <a:t>fir</a:t>
            </a:r>
            <a:r>
              <a:rPr lang="de-DE" sz="2400" dirty="0" smtClean="0"/>
              <a:t>, Nordmann </a:t>
            </a:r>
            <a:r>
              <a:rPr lang="de-DE" sz="2400" dirty="0" err="1" smtClean="0"/>
              <a:t>fir</a:t>
            </a:r>
            <a:endParaRPr lang="de-DE" sz="2400" dirty="0" smtClean="0"/>
          </a:p>
          <a:p>
            <a:pPr marL="342900" indent="-342900">
              <a:buFontTx/>
              <a:buChar char="-"/>
            </a:pPr>
            <a:endParaRPr lang="de-DE" sz="2400" dirty="0" smtClean="0"/>
          </a:p>
          <a:p>
            <a:pPr marL="342900" indent="-342900">
              <a:buFontTx/>
              <a:buChar char="-"/>
            </a:pPr>
            <a:r>
              <a:rPr lang="de-DE" sz="2400" dirty="0" smtClean="0"/>
              <a:t>Not </a:t>
            </a:r>
            <a:r>
              <a:rPr lang="de-DE" sz="2400" dirty="0" err="1" smtClean="0"/>
              <a:t>possible</a:t>
            </a:r>
            <a:r>
              <a:rPr lang="de-DE" sz="2400" dirty="0" smtClean="0"/>
              <a:t> in Douglas </a:t>
            </a:r>
            <a:r>
              <a:rPr lang="de-DE" sz="2400" dirty="0" err="1" smtClean="0"/>
              <a:t>fir</a:t>
            </a:r>
            <a:r>
              <a:rPr lang="de-DE" sz="2400" dirty="0" smtClean="0"/>
              <a:t>, Noble </a:t>
            </a:r>
            <a:r>
              <a:rPr lang="de-DE" sz="2400" dirty="0" err="1" smtClean="0"/>
              <a:t>fir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others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07272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7504" y="188640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/>
              <a:t>What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about</a:t>
            </a:r>
            <a:r>
              <a:rPr lang="de-DE" sz="2400" b="1" dirty="0" smtClean="0"/>
              <a:t> alternatives - </a:t>
            </a:r>
            <a:r>
              <a:rPr lang="de-DE" sz="2400" b="1" dirty="0" err="1" smtClean="0"/>
              <a:t>Is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vinegar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answer</a:t>
            </a:r>
            <a:r>
              <a:rPr lang="de-DE" sz="2400" b="1" dirty="0" smtClean="0"/>
              <a:t> ??</a:t>
            </a:r>
            <a:endParaRPr lang="de-DE" sz="24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5201464" cy="309375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369" y="1021350"/>
            <a:ext cx="3644127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3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9512" y="-27384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Are </a:t>
            </a:r>
            <a:r>
              <a:rPr lang="de-DE" sz="2800" b="1" dirty="0" err="1" smtClean="0"/>
              <a:t>there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any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replacements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for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Glyphosate</a:t>
            </a:r>
            <a:r>
              <a:rPr lang="de-DE" sz="2800" b="1" dirty="0" smtClean="0"/>
              <a:t> ?</a:t>
            </a:r>
            <a:endParaRPr lang="de-DE" sz="28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79512" y="598031"/>
            <a:ext cx="885698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smtClean="0"/>
              <a:t>Tests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going</a:t>
            </a:r>
            <a:r>
              <a:rPr lang="de-DE" dirty="0" smtClean="0"/>
              <a:t> on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few</a:t>
            </a:r>
            <a:r>
              <a:rPr lang="de-DE" dirty="0" smtClean="0"/>
              <a:t> </a:t>
            </a:r>
            <a:r>
              <a:rPr lang="de-DE" dirty="0" err="1" smtClean="0"/>
              <a:t>years</a:t>
            </a:r>
            <a:r>
              <a:rPr lang="de-DE" dirty="0" smtClean="0"/>
              <a:t>, </a:t>
            </a:r>
            <a:r>
              <a:rPr lang="de-DE" dirty="0" err="1" smtClean="0"/>
              <a:t>especially</a:t>
            </a:r>
            <a:r>
              <a:rPr lang="de-DE" dirty="0" smtClean="0"/>
              <a:t> after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best</a:t>
            </a:r>
            <a:r>
              <a:rPr lang="de-DE" dirty="0" smtClean="0"/>
              <a:t> </a:t>
            </a:r>
            <a:r>
              <a:rPr lang="de-DE" dirty="0" smtClean="0"/>
              <a:t>alternative </a:t>
            </a:r>
            <a:r>
              <a:rPr lang="de-DE" dirty="0" err="1" smtClean="0"/>
              <a:t>product</a:t>
            </a:r>
            <a:r>
              <a:rPr lang="de-DE" dirty="0" smtClean="0"/>
              <a:t> Finale (Basta) </a:t>
            </a:r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replacement</a:t>
            </a:r>
            <a:r>
              <a:rPr lang="de-DE" dirty="0" smtClean="0"/>
              <a:t> will lose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already</a:t>
            </a:r>
            <a:r>
              <a:rPr lang="de-DE" dirty="0" smtClean="0"/>
              <a:t> lost </a:t>
            </a:r>
            <a:r>
              <a:rPr lang="de-DE" dirty="0" err="1" smtClean="0"/>
              <a:t>registration</a:t>
            </a:r>
            <a:r>
              <a:rPr lang="de-DE" dirty="0" smtClean="0"/>
              <a:t> in Europe</a:t>
            </a:r>
          </a:p>
          <a:p>
            <a:endParaRPr lang="de-DE" sz="800" dirty="0"/>
          </a:p>
          <a:p>
            <a:pPr>
              <a:lnSpc>
                <a:spcPct val="150000"/>
              </a:lnSpc>
            </a:pPr>
            <a:r>
              <a:rPr lang="de-DE" b="1" dirty="0" err="1" smtClean="0"/>
              <a:t>Overview</a:t>
            </a:r>
            <a:r>
              <a:rPr lang="de-DE" b="1" dirty="0" smtClean="0"/>
              <a:t>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dirty="0" err="1" smtClean="0"/>
              <a:t>Pelargonic</a:t>
            </a:r>
            <a:r>
              <a:rPr lang="de-DE" dirty="0" smtClean="0"/>
              <a:t> </a:t>
            </a:r>
            <a:r>
              <a:rPr lang="de-DE" dirty="0" err="1" smtClean="0"/>
              <a:t>acid</a:t>
            </a:r>
            <a:r>
              <a:rPr lang="de-DE" dirty="0" smtClean="0"/>
              <a:t> (</a:t>
            </a:r>
            <a:r>
              <a:rPr lang="de-DE" dirty="0" err="1" smtClean="0"/>
              <a:t>Finalsan</a:t>
            </a:r>
            <a:r>
              <a:rPr lang="de-DE" dirty="0" smtClean="0"/>
              <a:t>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dirty="0" err="1" smtClean="0"/>
              <a:t>Diquat</a:t>
            </a:r>
            <a:r>
              <a:rPr lang="de-DE" dirty="0" smtClean="0"/>
              <a:t> (</a:t>
            </a:r>
            <a:r>
              <a:rPr lang="de-DE" dirty="0" err="1" smtClean="0"/>
              <a:t>Reglone</a:t>
            </a:r>
            <a:r>
              <a:rPr lang="de-DE" dirty="0" smtClean="0"/>
              <a:t>), </a:t>
            </a:r>
            <a:r>
              <a:rPr lang="de-DE" dirty="0" err="1" smtClean="0"/>
              <a:t>Paraquat</a:t>
            </a:r>
            <a:r>
              <a:rPr lang="de-DE" dirty="0" smtClean="0"/>
              <a:t> (</a:t>
            </a:r>
            <a:r>
              <a:rPr lang="de-DE" dirty="0" err="1" smtClean="0"/>
              <a:t>Gramoxone</a:t>
            </a:r>
            <a:r>
              <a:rPr lang="de-DE" dirty="0" smtClean="0"/>
              <a:t>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dirty="0" err="1" smtClean="0"/>
              <a:t>Hormans</a:t>
            </a:r>
            <a:r>
              <a:rPr lang="de-DE" dirty="0" smtClean="0"/>
              <a:t> like MCPA, </a:t>
            </a:r>
            <a:r>
              <a:rPr lang="de-DE" dirty="0" err="1" smtClean="0"/>
              <a:t>Dicamba</a:t>
            </a:r>
            <a:endParaRPr lang="de-DE" dirty="0" smtClean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dirty="0" err="1" smtClean="0"/>
              <a:t>Mesotrione</a:t>
            </a:r>
            <a:r>
              <a:rPr lang="de-DE" dirty="0" smtClean="0"/>
              <a:t> (</a:t>
            </a:r>
            <a:r>
              <a:rPr lang="de-DE" dirty="0" err="1" smtClean="0"/>
              <a:t>Callisto</a:t>
            </a:r>
            <a:r>
              <a:rPr lang="de-DE" dirty="0" smtClean="0"/>
              <a:t>), </a:t>
            </a:r>
            <a:r>
              <a:rPr lang="de-DE" dirty="0" err="1" smtClean="0"/>
              <a:t>Sulcotrion</a:t>
            </a:r>
            <a:r>
              <a:rPr lang="de-DE" dirty="0"/>
              <a:t> </a:t>
            </a:r>
            <a:r>
              <a:rPr lang="de-DE" dirty="0" smtClean="0"/>
              <a:t>(Mikado), </a:t>
            </a:r>
            <a:r>
              <a:rPr lang="de-DE" dirty="0" err="1" smtClean="0"/>
              <a:t>Tembotrion</a:t>
            </a:r>
            <a:r>
              <a:rPr lang="de-DE" dirty="0" smtClean="0"/>
              <a:t> (</a:t>
            </a:r>
            <a:r>
              <a:rPr lang="de-DE" dirty="0" err="1" smtClean="0"/>
              <a:t>Laudis</a:t>
            </a:r>
            <a:r>
              <a:rPr lang="de-DE" dirty="0" smtClean="0"/>
              <a:t>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dirty="0" err="1" smtClean="0"/>
              <a:t>Carfentrazone</a:t>
            </a:r>
            <a:r>
              <a:rPr lang="de-DE" dirty="0" smtClean="0"/>
              <a:t> (</a:t>
            </a:r>
            <a:r>
              <a:rPr lang="de-DE" dirty="0" err="1" smtClean="0"/>
              <a:t>Shark</a:t>
            </a:r>
            <a:r>
              <a:rPr lang="de-DE" dirty="0" smtClean="0"/>
              <a:t>), (</a:t>
            </a:r>
            <a:r>
              <a:rPr lang="de-DE" dirty="0" err="1" smtClean="0"/>
              <a:t>Pyraflufen</a:t>
            </a:r>
            <a:r>
              <a:rPr lang="de-DE" dirty="0" smtClean="0"/>
              <a:t>) Quickdown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dirty="0" err="1" smtClean="0"/>
              <a:t>Flazasulfuron</a:t>
            </a:r>
            <a:r>
              <a:rPr lang="de-DE" dirty="0" smtClean="0"/>
              <a:t> (</a:t>
            </a:r>
            <a:r>
              <a:rPr lang="de-DE" dirty="0" err="1" smtClean="0"/>
              <a:t>Chikara</a:t>
            </a:r>
            <a:r>
              <a:rPr lang="de-DE" dirty="0" smtClean="0"/>
              <a:t>), </a:t>
            </a:r>
            <a:r>
              <a:rPr lang="de-DE" dirty="0" err="1" smtClean="0"/>
              <a:t>Forumsulfuron</a:t>
            </a:r>
            <a:r>
              <a:rPr lang="de-DE" dirty="0" smtClean="0"/>
              <a:t> + </a:t>
            </a:r>
            <a:r>
              <a:rPr lang="de-DE" dirty="0" err="1" smtClean="0"/>
              <a:t>Iodosulfuron</a:t>
            </a:r>
            <a:r>
              <a:rPr lang="de-DE" dirty="0" smtClean="0"/>
              <a:t> (</a:t>
            </a:r>
            <a:r>
              <a:rPr lang="de-DE" dirty="0" err="1" smtClean="0"/>
              <a:t>MaisTer</a:t>
            </a:r>
            <a:r>
              <a:rPr lang="de-DE" dirty="0" smtClean="0"/>
              <a:t>), </a:t>
            </a:r>
            <a:r>
              <a:rPr lang="de-DE" dirty="0" err="1" smtClean="0"/>
              <a:t>Thifensulfuron</a:t>
            </a:r>
            <a:r>
              <a:rPr lang="de-DE" dirty="0" smtClean="0"/>
              <a:t> (</a:t>
            </a:r>
            <a:r>
              <a:rPr lang="de-DE" dirty="0" err="1" smtClean="0"/>
              <a:t>Harmony</a:t>
            </a:r>
            <a:r>
              <a:rPr lang="de-DE" dirty="0" smtClean="0"/>
              <a:t>), </a:t>
            </a:r>
            <a:r>
              <a:rPr lang="de-DE" dirty="0" err="1" smtClean="0"/>
              <a:t>Tribenuron</a:t>
            </a:r>
            <a:r>
              <a:rPr lang="de-DE" dirty="0" smtClean="0"/>
              <a:t> (Pointer)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dirty="0" err="1" smtClean="0"/>
              <a:t>Pyridate</a:t>
            </a:r>
            <a:r>
              <a:rPr lang="de-DE" dirty="0" smtClean="0"/>
              <a:t> (</a:t>
            </a:r>
            <a:r>
              <a:rPr lang="de-DE" dirty="0" err="1" smtClean="0"/>
              <a:t>Lentagran</a:t>
            </a:r>
            <a:r>
              <a:rPr lang="de-DE" dirty="0" smtClean="0"/>
              <a:t>)</a:t>
            </a:r>
          </a:p>
          <a:p>
            <a:pPr marL="342900" indent="-342900">
              <a:buFontTx/>
              <a:buChar char="-"/>
            </a:pPr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57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79512" y="116632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Finale, Finale 150 SL – </a:t>
            </a:r>
            <a:r>
              <a:rPr lang="de-DE" sz="2800" b="1" dirty="0" err="1" smtClean="0"/>
              <a:t>Characteristics</a:t>
            </a:r>
            <a:endParaRPr lang="de-DE" sz="2800" b="1" dirty="0" smtClean="0"/>
          </a:p>
          <a:p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79512" y="836712"/>
            <a:ext cx="87849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800" dirty="0" err="1" smtClean="0"/>
              <a:t>Active</a:t>
            </a:r>
            <a:r>
              <a:rPr lang="de-DE" sz="2800" dirty="0" smtClean="0"/>
              <a:t> </a:t>
            </a:r>
            <a:r>
              <a:rPr lang="de-DE" sz="2800" dirty="0" err="1" smtClean="0"/>
              <a:t>ingrediant</a:t>
            </a:r>
            <a:r>
              <a:rPr lang="de-DE" sz="2800" dirty="0" smtClean="0"/>
              <a:t> </a:t>
            </a:r>
            <a:r>
              <a:rPr lang="de-DE" sz="2800" dirty="0" err="1"/>
              <a:t>Glufosinat</a:t>
            </a:r>
            <a:r>
              <a:rPr lang="de-DE" sz="2800" dirty="0"/>
              <a:t>-ammonium</a:t>
            </a:r>
          </a:p>
          <a:p>
            <a:pPr marL="342900" indent="-342900">
              <a:buFontTx/>
              <a:buChar char="-"/>
            </a:pPr>
            <a:endParaRPr lang="de-DE" sz="800" dirty="0"/>
          </a:p>
          <a:p>
            <a:pPr marL="342900" indent="-342900">
              <a:buFontTx/>
              <a:buChar char="-"/>
            </a:pPr>
            <a:r>
              <a:rPr lang="de-DE" sz="2800" dirty="0" smtClean="0"/>
              <a:t>Needs light, </a:t>
            </a:r>
            <a:r>
              <a:rPr lang="de-DE" sz="2800" dirty="0" err="1" smtClean="0"/>
              <a:t>does</a:t>
            </a:r>
            <a:r>
              <a:rPr lang="de-DE" sz="2800" dirty="0" smtClean="0"/>
              <a:t> not </a:t>
            </a:r>
            <a:r>
              <a:rPr lang="de-DE" sz="2800" dirty="0" err="1" smtClean="0"/>
              <a:t>work</a:t>
            </a:r>
            <a:r>
              <a:rPr lang="de-DE" sz="2800" dirty="0" smtClean="0"/>
              <a:t> </a:t>
            </a:r>
            <a:r>
              <a:rPr lang="de-DE" sz="2800" dirty="0" err="1" smtClean="0"/>
              <a:t>during</a:t>
            </a:r>
            <a:r>
              <a:rPr lang="de-DE" sz="2800" dirty="0" smtClean="0"/>
              <a:t> </a:t>
            </a:r>
            <a:r>
              <a:rPr lang="de-DE" sz="2800" dirty="0" err="1" smtClean="0"/>
              <a:t>winter</a:t>
            </a:r>
            <a:endParaRPr lang="de-DE" sz="2800" dirty="0" smtClean="0"/>
          </a:p>
          <a:p>
            <a:pPr marL="342900" indent="-342900">
              <a:buFontTx/>
              <a:buChar char="-"/>
            </a:pPr>
            <a:endParaRPr lang="de-DE" sz="800" dirty="0"/>
          </a:p>
          <a:p>
            <a:pPr marL="342900" indent="-342900">
              <a:buFontTx/>
              <a:buChar char="-"/>
            </a:pPr>
            <a:r>
              <a:rPr lang="de-DE" sz="2800" dirty="0" err="1" smtClean="0"/>
              <a:t>Semi</a:t>
            </a:r>
            <a:r>
              <a:rPr lang="de-DE" sz="2800" dirty="0" smtClean="0"/>
              <a:t> </a:t>
            </a:r>
            <a:r>
              <a:rPr lang="de-DE" sz="2800" dirty="0" err="1" smtClean="0"/>
              <a:t>systemic</a:t>
            </a:r>
            <a:r>
              <a:rPr lang="de-DE" sz="2800" dirty="0" smtClean="0"/>
              <a:t> </a:t>
            </a:r>
            <a:r>
              <a:rPr lang="de-DE" sz="2800" dirty="0" err="1" smtClean="0"/>
              <a:t>action</a:t>
            </a:r>
            <a:r>
              <a:rPr lang="de-DE" sz="2800" dirty="0" smtClean="0"/>
              <a:t>, </a:t>
            </a:r>
            <a:r>
              <a:rPr lang="de-DE" sz="2800" dirty="0" err="1" smtClean="0"/>
              <a:t>no</a:t>
            </a:r>
            <a:r>
              <a:rPr lang="de-DE" sz="2800" dirty="0" smtClean="0"/>
              <a:t> </a:t>
            </a:r>
            <a:r>
              <a:rPr lang="de-DE" sz="2800" dirty="0" err="1" smtClean="0"/>
              <a:t>long</a:t>
            </a:r>
            <a:r>
              <a:rPr lang="de-DE" sz="2800" dirty="0" smtClean="0"/>
              <a:t> </a:t>
            </a:r>
            <a:r>
              <a:rPr lang="de-DE" sz="2800" dirty="0" err="1" smtClean="0"/>
              <a:t>lasting</a:t>
            </a:r>
            <a:r>
              <a:rPr lang="de-DE" sz="2800" dirty="0" smtClean="0"/>
              <a:t> </a:t>
            </a:r>
            <a:r>
              <a:rPr lang="de-DE" sz="2800" dirty="0" err="1" smtClean="0"/>
              <a:t>control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couch-grass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others</a:t>
            </a:r>
            <a:endParaRPr lang="de-DE" sz="2800" dirty="0" smtClean="0"/>
          </a:p>
          <a:p>
            <a:pPr marL="342900" indent="-342900">
              <a:buFontTx/>
              <a:buChar char="-"/>
            </a:pPr>
            <a:endParaRPr lang="de-DE" sz="800" dirty="0"/>
          </a:p>
          <a:p>
            <a:pPr marL="342900" indent="-342900">
              <a:buFontTx/>
              <a:buChar char="-"/>
            </a:pPr>
            <a:r>
              <a:rPr lang="de-DE" sz="2800" dirty="0" smtClean="0"/>
              <a:t>Over </a:t>
            </a:r>
            <a:r>
              <a:rPr lang="de-DE" sz="2800" dirty="0" err="1" smtClean="0"/>
              <a:t>the</a:t>
            </a:r>
            <a:r>
              <a:rPr lang="de-DE" sz="2800" dirty="0" smtClean="0"/>
              <a:t> top </a:t>
            </a:r>
            <a:r>
              <a:rPr lang="de-DE" sz="2800" dirty="0" err="1" smtClean="0"/>
              <a:t>application</a:t>
            </a:r>
            <a:r>
              <a:rPr lang="de-DE" sz="2800" dirty="0" smtClean="0"/>
              <a:t> </a:t>
            </a:r>
            <a:r>
              <a:rPr lang="de-DE" sz="2800" dirty="0" err="1" smtClean="0"/>
              <a:t>is</a:t>
            </a:r>
            <a:r>
              <a:rPr lang="de-DE" sz="2800" dirty="0" smtClean="0"/>
              <a:t> not </a:t>
            </a:r>
            <a:r>
              <a:rPr lang="de-DE" sz="2800" dirty="0" err="1" smtClean="0"/>
              <a:t>possible</a:t>
            </a:r>
            <a:r>
              <a:rPr lang="de-DE" sz="2800" dirty="0" smtClean="0"/>
              <a:t> on </a:t>
            </a:r>
            <a:r>
              <a:rPr lang="de-DE" sz="2800" dirty="0" err="1" smtClean="0"/>
              <a:t>conifers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broad</a:t>
            </a:r>
            <a:r>
              <a:rPr lang="de-DE" sz="2800" dirty="0" smtClean="0"/>
              <a:t> </a:t>
            </a:r>
            <a:r>
              <a:rPr lang="de-DE" sz="2800" dirty="0" err="1" smtClean="0"/>
              <a:t>leaf</a:t>
            </a:r>
            <a:r>
              <a:rPr lang="de-DE" sz="2800" dirty="0" smtClean="0"/>
              <a:t> </a:t>
            </a:r>
            <a:r>
              <a:rPr lang="de-DE" sz="2800" dirty="0" err="1" smtClean="0"/>
              <a:t>plants</a:t>
            </a:r>
            <a:endParaRPr lang="de-DE" sz="2800" dirty="0" smtClean="0"/>
          </a:p>
          <a:p>
            <a:pPr marL="342900" indent="-342900">
              <a:buFontTx/>
              <a:buChar char="-"/>
            </a:pPr>
            <a:endParaRPr lang="de-DE" sz="800" dirty="0" smtClean="0"/>
          </a:p>
          <a:p>
            <a:pPr marL="342900" indent="-342900">
              <a:buFontTx/>
              <a:buChar char="-"/>
            </a:pPr>
            <a:endParaRPr lang="de-DE" sz="800" dirty="0"/>
          </a:p>
          <a:p>
            <a:pPr marL="342900" indent="-342900">
              <a:buFontTx/>
              <a:buChar char="-"/>
            </a:pPr>
            <a:r>
              <a:rPr lang="de-DE" sz="2800" dirty="0" smtClean="0"/>
              <a:t>New </a:t>
            </a:r>
            <a:r>
              <a:rPr lang="de-DE" sz="2800" dirty="0" err="1" smtClean="0"/>
              <a:t>formulation</a:t>
            </a:r>
            <a:r>
              <a:rPr lang="de-DE" sz="2800" dirty="0" smtClean="0"/>
              <a:t> </a:t>
            </a:r>
            <a:r>
              <a:rPr lang="de-DE" sz="2800" dirty="0" err="1" smtClean="0"/>
              <a:t>called</a:t>
            </a:r>
            <a:r>
              <a:rPr lang="de-DE" sz="2800" dirty="0" smtClean="0"/>
              <a:t> Basta/Finale 150 </a:t>
            </a:r>
            <a:r>
              <a:rPr lang="de-DE" sz="2800" dirty="0" err="1" smtClean="0"/>
              <a:t>SLl</a:t>
            </a:r>
            <a:endParaRPr lang="de-DE" sz="2800" dirty="0" smtClean="0"/>
          </a:p>
          <a:p>
            <a:pPr marL="342900" indent="-342900">
              <a:buFontTx/>
              <a:buChar char="-"/>
            </a:pPr>
            <a:endParaRPr lang="de-DE" sz="2800" dirty="0"/>
          </a:p>
          <a:p>
            <a:pPr marL="342900" indent="-342900">
              <a:buFontTx/>
              <a:buChar char="-"/>
            </a:pPr>
            <a:r>
              <a:rPr lang="de-DE" sz="2800" b="1" dirty="0" err="1" smtClean="0"/>
              <a:t>No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further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registration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Glufosinat</a:t>
            </a:r>
            <a:r>
              <a:rPr lang="de-DE" sz="2800" b="1" dirty="0" smtClean="0"/>
              <a:t>-ammonium in Europe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05024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5536" y="44624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Finale, Finale 150 SL </a:t>
            </a:r>
            <a:r>
              <a:rPr lang="de-DE" sz="2400" b="1" dirty="0" err="1"/>
              <a:t>and</a:t>
            </a:r>
            <a:r>
              <a:rPr lang="de-DE" sz="2400" b="1" dirty="0"/>
              <a:t> </a:t>
            </a:r>
            <a:r>
              <a:rPr lang="de-DE" sz="2400" b="1" dirty="0" err="1" smtClean="0"/>
              <a:t>Glyphosate</a:t>
            </a:r>
            <a:r>
              <a:rPr lang="de-DE" sz="2400" b="1" dirty="0" smtClean="0"/>
              <a:t> </a:t>
            </a:r>
            <a:r>
              <a:rPr lang="de-DE" sz="2400" b="1" dirty="0"/>
              <a:t>in </a:t>
            </a:r>
            <a:r>
              <a:rPr lang="de-DE" sz="2400" b="1" dirty="0" err="1"/>
              <a:t>comparison</a:t>
            </a:r>
            <a:r>
              <a:rPr lang="de-DE" sz="2400" b="1" dirty="0"/>
              <a:t> </a:t>
            </a:r>
            <a:endParaRPr lang="de-DE" sz="2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3419872" cy="256490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3419872" cy="256490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550" y="548680"/>
            <a:ext cx="3383360" cy="253752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550" y="3429000"/>
            <a:ext cx="3383359" cy="253752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95536" y="3028890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Untreated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r>
              <a:rPr lang="de-DE" dirty="0" smtClean="0"/>
              <a:t>			Basta, Finale 150 SL, 5 l/ha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1520" y="5909210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Basta, Finale, 5 l/ha			  </a:t>
            </a:r>
            <a:r>
              <a:rPr lang="de-DE" dirty="0" err="1" smtClean="0"/>
              <a:t>Glyphosate</a:t>
            </a:r>
            <a:r>
              <a:rPr lang="de-DE" dirty="0" smtClean="0"/>
              <a:t> (360 </a:t>
            </a:r>
            <a:r>
              <a:rPr lang="de-DE" dirty="0" err="1" smtClean="0"/>
              <a:t>a.i</a:t>
            </a:r>
            <a:r>
              <a:rPr lang="de-DE" dirty="0" smtClean="0"/>
              <a:t>.), 4 l/ha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549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79512" y="44624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Basta, Finale – </a:t>
            </a:r>
            <a:r>
              <a:rPr lang="de-DE" sz="2800" b="1" dirty="0" err="1" smtClean="0"/>
              <a:t>spraying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trunks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67545" y="4869160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young</a:t>
            </a:r>
            <a:r>
              <a:rPr lang="de-DE" sz="2400" dirty="0" smtClean="0"/>
              <a:t> </a:t>
            </a:r>
            <a:r>
              <a:rPr lang="de-DE" sz="2400" dirty="0" err="1" smtClean="0"/>
              <a:t>shoots</a:t>
            </a:r>
            <a:r>
              <a:rPr lang="de-DE" sz="2400" dirty="0" smtClean="0"/>
              <a:t> </a:t>
            </a:r>
            <a:r>
              <a:rPr lang="de-DE" sz="2400" dirty="0" err="1" smtClean="0"/>
              <a:t>or</a:t>
            </a:r>
            <a:r>
              <a:rPr lang="de-DE" sz="2400" dirty="0" smtClean="0"/>
              <a:t> </a:t>
            </a:r>
            <a:r>
              <a:rPr lang="de-DE" sz="2400" dirty="0" err="1" smtClean="0"/>
              <a:t>buds</a:t>
            </a:r>
            <a:r>
              <a:rPr lang="de-DE" sz="2400" dirty="0" smtClean="0"/>
              <a:t> at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bottom</a:t>
            </a:r>
            <a:r>
              <a:rPr lang="de-DE" sz="2400" dirty="0" smtClean="0"/>
              <a:t>, </a:t>
            </a:r>
            <a:r>
              <a:rPr lang="de-DE" sz="2400" dirty="0" err="1" smtClean="0"/>
              <a:t>application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not </a:t>
            </a:r>
            <a:r>
              <a:rPr lang="de-DE" sz="2400" dirty="0" err="1" smtClean="0"/>
              <a:t>safe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tree</a:t>
            </a:r>
            <a:endParaRPr lang="de-DE" sz="2400" dirty="0" smtClean="0"/>
          </a:p>
          <a:p>
            <a:pPr marL="342900" indent="-342900">
              <a:buFontTx/>
              <a:buChar char="-"/>
            </a:pPr>
            <a:r>
              <a:rPr lang="de-DE" sz="2400" dirty="0" err="1" smtClean="0"/>
              <a:t>Trees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green</a:t>
            </a:r>
            <a:r>
              <a:rPr lang="de-DE" sz="2400" dirty="0" smtClean="0"/>
              <a:t> </a:t>
            </a:r>
            <a:r>
              <a:rPr lang="de-DE" sz="2400" dirty="0" err="1" smtClean="0"/>
              <a:t>bark</a:t>
            </a:r>
            <a:r>
              <a:rPr lang="de-DE" sz="2400" dirty="0" smtClean="0"/>
              <a:t> </a:t>
            </a:r>
            <a:r>
              <a:rPr lang="de-DE" sz="2400" dirty="0" err="1" smtClean="0"/>
              <a:t>should</a:t>
            </a:r>
            <a:r>
              <a:rPr lang="de-DE" sz="2400" dirty="0" smtClean="0"/>
              <a:t> not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treated</a:t>
            </a:r>
            <a:r>
              <a:rPr lang="de-DE" sz="2400" dirty="0" smtClean="0"/>
              <a:t> </a:t>
            </a:r>
            <a:r>
              <a:rPr lang="de-DE" sz="2400" dirty="0" err="1" smtClean="0"/>
              <a:t>as</a:t>
            </a:r>
            <a:r>
              <a:rPr lang="de-DE" sz="2400" dirty="0" smtClean="0"/>
              <a:t> </a:t>
            </a:r>
            <a:r>
              <a:rPr lang="de-DE" sz="2400" dirty="0" err="1" smtClean="0"/>
              <a:t>well</a:t>
            </a:r>
            <a:endParaRPr lang="de-DE" sz="2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508" y="1304767"/>
            <a:ext cx="4104457" cy="273630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18" y="620689"/>
            <a:ext cx="2736304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3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07504" y="116632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Are </a:t>
            </a:r>
            <a:r>
              <a:rPr lang="de-DE" sz="2400" b="1" dirty="0" err="1" smtClean="0"/>
              <a:t>there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any</a:t>
            </a:r>
            <a:r>
              <a:rPr lang="de-DE" sz="2400" b="1" dirty="0" smtClean="0"/>
              <a:t> alternatives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Glyphosate</a:t>
            </a:r>
            <a:r>
              <a:rPr lang="de-DE" sz="2400" b="1" dirty="0" smtClean="0"/>
              <a:t> in </a:t>
            </a:r>
            <a:r>
              <a:rPr lang="de-DE" sz="2400" b="1" dirty="0" err="1" smtClean="0"/>
              <a:t>nurseries</a:t>
            </a:r>
            <a:r>
              <a:rPr lang="de-DE" sz="2400" b="1" dirty="0" smtClean="0"/>
              <a:t>,</a:t>
            </a:r>
          </a:p>
          <a:p>
            <a:pPr algn="ctr"/>
            <a:r>
              <a:rPr lang="de-DE" sz="2400" b="1" dirty="0" smtClean="0"/>
              <a:t> a </a:t>
            </a:r>
            <a:r>
              <a:rPr lang="de-DE" sz="2400" b="1" dirty="0" err="1" smtClean="0"/>
              <a:t>closer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look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to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Pelargonic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acid</a:t>
            </a:r>
            <a:endParaRPr lang="de-DE" sz="2400" b="1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662176"/>
              </p:ext>
            </p:extLst>
          </p:nvPr>
        </p:nvGraphicFramePr>
        <p:xfrm>
          <a:off x="143508" y="1268760"/>
          <a:ext cx="8532948" cy="2948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6302"/>
                <a:gridCol w="5408454"/>
                <a:gridCol w="1512168"/>
                <a:gridCol w="216024"/>
              </a:tblGrid>
              <a:tr h="432048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Product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Chemical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Rate/ha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</a:tr>
              <a:tr h="478904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Finalsan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Pelarganic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acid</a:t>
                      </a:r>
                      <a:r>
                        <a:rPr lang="de-DE" sz="2000" dirty="0" smtClean="0"/>
                        <a:t>, 186,7 g/l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166</a:t>
                      </a:r>
                      <a:r>
                        <a:rPr lang="de-DE" sz="2000" baseline="0" dirty="0" smtClean="0"/>
                        <a:t> l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</a:tr>
              <a:tr h="488072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Beloukha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Pelargonic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acid</a:t>
                      </a:r>
                      <a:r>
                        <a:rPr lang="de-DE" sz="2000" dirty="0" smtClean="0"/>
                        <a:t>,</a:t>
                      </a:r>
                      <a:r>
                        <a:rPr lang="de-DE" sz="2000" baseline="0" dirty="0" smtClean="0"/>
                        <a:t> 680 g/l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16 l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</a:tr>
              <a:tr h="774616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Beloukha</a:t>
                      </a:r>
                      <a:r>
                        <a:rPr lang="de-DE" sz="2000" dirty="0" smtClean="0"/>
                        <a:t> + Select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Pelargonic</a:t>
                      </a:r>
                      <a:r>
                        <a:rPr lang="de-DE" sz="2000" baseline="0" dirty="0" smtClean="0"/>
                        <a:t> </a:t>
                      </a:r>
                      <a:r>
                        <a:rPr lang="de-DE" sz="2000" baseline="0" dirty="0" err="1" smtClean="0"/>
                        <a:t>acid</a:t>
                      </a:r>
                      <a:r>
                        <a:rPr lang="de-DE" sz="2000" baseline="0" dirty="0" smtClean="0"/>
                        <a:t>, 680 g/l + </a:t>
                      </a:r>
                    </a:p>
                    <a:p>
                      <a:r>
                        <a:rPr lang="de-DE" sz="2000" baseline="0" dirty="0" err="1" smtClean="0"/>
                        <a:t>Clethodim</a:t>
                      </a:r>
                      <a:r>
                        <a:rPr lang="de-DE" sz="2000" baseline="0" dirty="0" smtClean="0"/>
                        <a:t>, 240 g/l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16 l</a:t>
                      </a:r>
                      <a:r>
                        <a:rPr lang="de-DE" sz="2000" baseline="0" dirty="0" smtClean="0"/>
                        <a:t> +</a:t>
                      </a:r>
                    </a:p>
                    <a:p>
                      <a:r>
                        <a:rPr lang="de-DE" sz="2000" baseline="0" dirty="0" smtClean="0"/>
                        <a:t> 0.75 l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</a:tr>
              <a:tr h="774616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Katoun</a:t>
                      </a:r>
                      <a:r>
                        <a:rPr lang="de-DE" sz="2000" dirty="0" smtClean="0"/>
                        <a:t> Gold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Pelargonic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acid</a:t>
                      </a:r>
                      <a:r>
                        <a:rPr lang="de-DE" sz="2000" dirty="0" smtClean="0"/>
                        <a:t>, 500 g/l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16 l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323528" y="5877272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83568" y="4293096"/>
            <a:ext cx="741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smtClean="0"/>
              <a:t>- </a:t>
            </a:r>
            <a:r>
              <a:rPr lang="de-DE" dirty="0" err="1" smtClean="0"/>
              <a:t>Pelargonic</a:t>
            </a:r>
            <a:r>
              <a:rPr lang="de-DE" dirty="0" smtClean="0"/>
              <a:t> </a:t>
            </a:r>
            <a:r>
              <a:rPr lang="de-DE" dirty="0" err="1" smtClean="0"/>
              <a:t>acid</a:t>
            </a:r>
            <a:r>
              <a:rPr lang="de-DE" dirty="0" smtClean="0"/>
              <a:t> </a:t>
            </a:r>
            <a:r>
              <a:rPr lang="de-DE" dirty="0" err="1" smtClean="0"/>
              <a:t>does</a:t>
            </a:r>
            <a:r>
              <a:rPr lang="de-DE" dirty="0" smtClean="0"/>
              <a:t> not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effect</a:t>
            </a:r>
            <a:r>
              <a:rPr lang="de-DE" dirty="0" smtClean="0"/>
              <a:t> on </a:t>
            </a:r>
            <a:r>
              <a:rPr lang="de-DE" dirty="0" err="1" smtClean="0"/>
              <a:t>grass</a:t>
            </a:r>
            <a:r>
              <a:rPr lang="de-DE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- </a:t>
            </a:r>
            <a:r>
              <a:rPr lang="de-DE" dirty="0" err="1" smtClean="0"/>
              <a:t>Amount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water</a:t>
            </a:r>
            <a:r>
              <a:rPr lang="de-DE" dirty="0" smtClean="0"/>
              <a:t> per ha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lower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500 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309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8" y="3188086"/>
            <a:ext cx="4005120" cy="300384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5" y="86528"/>
            <a:ext cx="4029123" cy="302184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52" y="3188086"/>
            <a:ext cx="3995936" cy="299695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076056" y="620688"/>
            <a:ext cx="36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View on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test</a:t>
            </a:r>
            <a:r>
              <a:rPr lang="de-DE" sz="2800" dirty="0" smtClean="0"/>
              <a:t> </a:t>
            </a:r>
            <a:r>
              <a:rPr lang="de-DE" sz="2800" dirty="0" err="1" smtClean="0"/>
              <a:t>field</a:t>
            </a:r>
            <a:r>
              <a:rPr lang="de-DE" sz="2800" dirty="0" smtClean="0"/>
              <a:t>, </a:t>
            </a:r>
            <a:r>
              <a:rPr lang="de-DE" sz="2800" dirty="0" err="1" smtClean="0"/>
              <a:t>small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soft </a:t>
            </a:r>
            <a:r>
              <a:rPr lang="de-DE" sz="2800" dirty="0" err="1" smtClean="0"/>
              <a:t>weeds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28141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44624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/>
              <a:t>Pelargonic</a:t>
            </a:r>
            <a:r>
              <a:rPr lang="de-DE" b="1" dirty="0" smtClean="0"/>
              <a:t> </a:t>
            </a:r>
            <a:r>
              <a:rPr lang="de-DE" b="1" dirty="0" err="1" smtClean="0"/>
              <a:t>acid</a:t>
            </a:r>
            <a:r>
              <a:rPr lang="de-DE" b="1" dirty="0" smtClean="0"/>
              <a:t> on </a:t>
            </a:r>
            <a:r>
              <a:rPr lang="de-DE" b="1" dirty="0" err="1" smtClean="0"/>
              <a:t>small</a:t>
            </a:r>
            <a:r>
              <a:rPr lang="de-DE" b="1" dirty="0" smtClean="0"/>
              <a:t> </a:t>
            </a:r>
            <a:r>
              <a:rPr lang="de-DE" b="1" dirty="0" err="1" smtClean="0"/>
              <a:t>weeds</a:t>
            </a:r>
            <a:r>
              <a:rPr lang="de-DE" b="1" dirty="0" smtClean="0"/>
              <a:t> – </a:t>
            </a:r>
            <a:r>
              <a:rPr lang="de-DE" b="1" dirty="0" err="1" smtClean="0"/>
              <a:t>results</a:t>
            </a:r>
            <a:r>
              <a:rPr lang="de-DE" b="1" dirty="0" smtClean="0"/>
              <a:t> after 2 </a:t>
            </a:r>
            <a:r>
              <a:rPr lang="de-DE" b="1" dirty="0" err="1" smtClean="0"/>
              <a:t>weeks</a:t>
            </a:r>
            <a:endParaRPr lang="de-DE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3264363" cy="244827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51520" y="2996952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Finalsan</a:t>
            </a:r>
            <a:r>
              <a:rPr lang="de-DE" dirty="0" smtClean="0"/>
              <a:t>, 166 l/ha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56992"/>
            <a:ext cx="3264363" cy="244827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9512" y="5805264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Beloukha</a:t>
            </a:r>
            <a:r>
              <a:rPr lang="de-DE" dirty="0" smtClean="0"/>
              <a:t>, 16 l/ha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720" y="522934"/>
            <a:ext cx="3202680" cy="240201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076056" y="2852936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Katoun</a:t>
            </a:r>
            <a:r>
              <a:rPr lang="de-DE" dirty="0" smtClean="0"/>
              <a:t> Gold, 16 l/ha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720" y="3426750"/>
            <a:ext cx="3202680" cy="240201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716016" y="5877272"/>
            <a:ext cx="4066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Beloukha</a:t>
            </a:r>
            <a:r>
              <a:rPr lang="de-DE" dirty="0" smtClean="0"/>
              <a:t>, 16 l + Select, 0.75 l/ha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411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5536" y="44624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/>
              <a:t>Pelargonic</a:t>
            </a:r>
            <a:r>
              <a:rPr lang="de-DE" b="1" dirty="0" smtClean="0"/>
              <a:t> </a:t>
            </a:r>
            <a:r>
              <a:rPr lang="de-DE" b="1" dirty="0" err="1" smtClean="0"/>
              <a:t>acid</a:t>
            </a:r>
            <a:r>
              <a:rPr lang="de-DE" b="1" dirty="0" smtClean="0"/>
              <a:t> on </a:t>
            </a:r>
            <a:r>
              <a:rPr lang="de-DE" b="1" dirty="0" err="1" smtClean="0"/>
              <a:t>bigger</a:t>
            </a:r>
            <a:r>
              <a:rPr lang="de-DE" b="1" dirty="0" smtClean="0"/>
              <a:t> </a:t>
            </a:r>
            <a:r>
              <a:rPr lang="de-DE" b="1" dirty="0" err="1" smtClean="0"/>
              <a:t>weeds</a:t>
            </a:r>
            <a:r>
              <a:rPr lang="de-DE" b="1" dirty="0" smtClean="0"/>
              <a:t> – </a:t>
            </a:r>
            <a:r>
              <a:rPr lang="de-DE" b="1" dirty="0" err="1" smtClean="0"/>
              <a:t>results</a:t>
            </a:r>
            <a:r>
              <a:rPr lang="de-DE" b="1" dirty="0" smtClean="0"/>
              <a:t> after 4  </a:t>
            </a:r>
            <a:r>
              <a:rPr lang="de-DE" b="1" dirty="0" err="1" smtClean="0"/>
              <a:t>weeks</a:t>
            </a:r>
            <a:endParaRPr lang="de-DE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8670"/>
            <a:ext cx="3384376" cy="253828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76672"/>
            <a:ext cx="3360373" cy="252028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56992"/>
            <a:ext cx="3384376" cy="253828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56992"/>
            <a:ext cx="3348880" cy="251166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79512" y="2956882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Finalsan</a:t>
            </a:r>
            <a:r>
              <a:rPr lang="de-DE" dirty="0" smtClean="0"/>
              <a:t>, 166 l/ha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79512" y="5909210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Katoun</a:t>
            </a:r>
            <a:r>
              <a:rPr lang="de-DE" dirty="0" smtClean="0"/>
              <a:t> Gold,  16 l/ha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471593" y="2924944"/>
            <a:ext cx="3348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Beloukha</a:t>
            </a:r>
            <a:r>
              <a:rPr lang="de-DE" dirty="0" smtClean="0"/>
              <a:t>, 16 l/ha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148064" y="5805264"/>
            <a:ext cx="3995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Beloukha</a:t>
            </a:r>
            <a:r>
              <a:rPr lang="de-DE" dirty="0" smtClean="0"/>
              <a:t>, 16 l + Select, 0.75 l/ha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49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5536" y="404664"/>
            <a:ext cx="80648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Personal </a:t>
            </a:r>
            <a:r>
              <a:rPr lang="de-DE" b="1" dirty="0" err="1" smtClean="0"/>
              <a:t>background</a:t>
            </a:r>
            <a:r>
              <a:rPr lang="de-DE" b="1" dirty="0" smtClean="0"/>
              <a:t>:</a:t>
            </a:r>
          </a:p>
          <a:p>
            <a:endParaRPr lang="de-DE" dirty="0"/>
          </a:p>
          <a:p>
            <a:r>
              <a:rPr lang="de-DE" dirty="0" smtClean="0"/>
              <a:t>Working </a:t>
            </a:r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nursery</a:t>
            </a:r>
            <a:r>
              <a:rPr lang="de-DE" dirty="0" smtClean="0"/>
              <a:t> </a:t>
            </a:r>
            <a:r>
              <a:rPr lang="de-DE" dirty="0" err="1" smtClean="0"/>
              <a:t>advisor</a:t>
            </a:r>
            <a:r>
              <a:rPr lang="de-DE" dirty="0" smtClean="0"/>
              <a:t> in Germany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30 </a:t>
            </a:r>
            <a:r>
              <a:rPr lang="de-DE" dirty="0" err="1" smtClean="0"/>
              <a:t>years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Specialist</a:t>
            </a:r>
            <a:r>
              <a:rPr lang="de-DE" dirty="0" smtClean="0"/>
              <a:t> in </a:t>
            </a:r>
            <a:r>
              <a:rPr lang="de-DE" dirty="0" err="1" smtClean="0"/>
              <a:t>weed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pest </a:t>
            </a:r>
            <a:r>
              <a:rPr lang="de-DE" dirty="0" err="1" smtClean="0"/>
              <a:t>control</a:t>
            </a:r>
            <a:r>
              <a:rPr lang="de-DE" dirty="0" smtClean="0"/>
              <a:t>, also in </a:t>
            </a:r>
            <a:r>
              <a:rPr lang="de-DE" dirty="0" err="1" smtClean="0"/>
              <a:t>machinery</a:t>
            </a:r>
            <a:endParaRPr lang="de-DE" dirty="0" smtClean="0"/>
          </a:p>
          <a:p>
            <a:endParaRPr lang="de-DE" dirty="0"/>
          </a:p>
          <a:p>
            <a:r>
              <a:rPr lang="de-DE" dirty="0" err="1"/>
              <a:t>O</a:t>
            </a:r>
            <a:r>
              <a:rPr lang="de-DE" dirty="0" err="1" smtClean="0"/>
              <a:t>rganizing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show</a:t>
            </a:r>
            <a:r>
              <a:rPr lang="de-DE" dirty="0" smtClean="0"/>
              <a:t> ‘</a:t>
            </a:r>
            <a:r>
              <a:rPr lang="de-DE" b="1" dirty="0" err="1" smtClean="0"/>
              <a:t>Nursery</a:t>
            </a:r>
            <a:r>
              <a:rPr lang="de-DE" b="1" dirty="0" smtClean="0"/>
              <a:t> </a:t>
            </a:r>
            <a:r>
              <a:rPr lang="de-DE" b="1" dirty="0" err="1" smtClean="0"/>
              <a:t>machinery</a:t>
            </a:r>
            <a:r>
              <a:rPr lang="de-DE" dirty="0" smtClean="0"/>
              <a:t>‘ </a:t>
            </a:r>
            <a:r>
              <a:rPr lang="de-DE" dirty="0" err="1" smtClean="0"/>
              <a:t>every</a:t>
            </a:r>
            <a:r>
              <a:rPr lang="de-DE" dirty="0" smtClean="0"/>
              <a:t> 5 </a:t>
            </a:r>
            <a:r>
              <a:rPr lang="de-DE" dirty="0" err="1" smtClean="0"/>
              <a:t>to</a:t>
            </a:r>
            <a:r>
              <a:rPr lang="de-DE" dirty="0" smtClean="0"/>
              <a:t> 7 </a:t>
            </a:r>
            <a:r>
              <a:rPr lang="de-DE" dirty="0" err="1" smtClean="0"/>
              <a:t>years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pPr algn="ctr">
              <a:lnSpc>
                <a:spcPct val="150000"/>
              </a:lnSpc>
            </a:pPr>
            <a:r>
              <a:rPr lang="de-DE" b="1" dirty="0" smtClean="0"/>
              <a:t>Next </a:t>
            </a:r>
            <a:r>
              <a:rPr lang="de-DE" b="1" dirty="0" err="1" smtClean="0"/>
              <a:t>exhibition</a:t>
            </a:r>
            <a:r>
              <a:rPr lang="de-DE" b="1" dirty="0" smtClean="0"/>
              <a:t>: 29. </a:t>
            </a:r>
            <a:r>
              <a:rPr lang="de-DE" b="1" dirty="0" err="1" smtClean="0"/>
              <a:t>and</a:t>
            </a:r>
            <a:r>
              <a:rPr lang="de-DE" b="1" dirty="0" smtClean="0"/>
              <a:t> 30. August 2019 in </a:t>
            </a:r>
            <a:r>
              <a:rPr lang="de-DE" b="1" dirty="0" err="1" smtClean="0"/>
              <a:t>Ellerhoop</a:t>
            </a:r>
            <a:r>
              <a:rPr lang="de-DE" b="1" dirty="0" smtClean="0"/>
              <a:t>, </a:t>
            </a:r>
            <a:r>
              <a:rPr lang="de-DE" b="1" dirty="0" err="1" smtClean="0"/>
              <a:t>north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Hamburg</a:t>
            </a:r>
          </a:p>
          <a:p>
            <a:endParaRPr lang="de-DE" b="1" dirty="0" smtClean="0"/>
          </a:p>
          <a:p>
            <a:endParaRPr lang="de-DE" b="1" dirty="0" smtClean="0"/>
          </a:p>
          <a:p>
            <a:r>
              <a:rPr lang="de-DE" dirty="0" err="1" smtClean="0"/>
              <a:t>Practical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experience</a:t>
            </a:r>
            <a:r>
              <a:rPr lang="de-DE" dirty="0" smtClean="0"/>
              <a:t> in England, </a:t>
            </a:r>
            <a:r>
              <a:rPr lang="de-DE" dirty="0" err="1" smtClean="0"/>
              <a:t>Netherlands</a:t>
            </a:r>
            <a:r>
              <a:rPr lang="de-DE" dirty="0" smtClean="0"/>
              <a:t>, Japan </a:t>
            </a:r>
            <a:r>
              <a:rPr lang="de-DE" dirty="0" err="1" smtClean="0"/>
              <a:t>and</a:t>
            </a:r>
            <a:r>
              <a:rPr lang="de-DE" dirty="0" smtClean="0"/>
              <a:t> USA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228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97468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Are </a:t>
            </a:r>
            <a:r>
              <a:rPr lang="de-DE" sz="2800" b="1" dirty="0" err="1" smtClean="0"/>
              <a:t>there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any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replacements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for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Glyphosate</a:t>
            </a:r>
            <a:r>
              <a:rPr lang="de-DE" sz="2800" b="1" dirty="0" smtClean="0"/>
              <a:t> ?</a:t>
            </a:r>
            <a:endParaRPr lang="de-DE" sz="28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07504" y="692696"/>
            <a:ext cx="885698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b="1" dirty="0" err="1" smtClean="0"/>
              <a:t>Diquat</a:t>
            </a:r>
            <a:r>
              <a:rPr lang="de-DE" b="1" dirty="0" smtClean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Reglone</a:t>
            </a:r>
            <a:r>
              <a:rPr lang="de-DE" dirty="0" smtClean="0"/>
              <a:t>)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de-DE" dirty="0" err="1" smtClean="0"/>
              <a:t>mainly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dicotyledonous</a:t>
            </a:r>
            <a:r>
              <a:rPr lang="de-DE" dirty="0" smtClean="0"/>
              <a:t> </a:t>
            </a:r>
            <a:r>
              <a:rPr lang="de-DE" dirty="0" err="1" smtClean="0"/>
              <a:t>weeds</a:t>
            </a:r>
            <a:r>
              <a:rPr lang="de-DE" dirty="0" smtClean="0"/>
              <a:t> (</a:t>
            </a:r>
            <a:r>
              <a:rPr lang="de-DE" dirty="0" err="1" smtClean="0"/>
              <a:t>potatoe</a:t>
            </a:r>
            <a:r>
              <a:rPr lang="de-DE" dirty="0" smtClean="0"/>
              <a:t> </a:t>
            </a:r>
            <a:r>
              <a:rPr lang="de-DE" dirty="0" err="1" smtClean="0"/>
              <a:t>product</a:t>
            </a:r>
            <a:r>
              <a:rPr lang="de-DE" dirty="0" smtClean="0"/>
              <a:t>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de-DE" sz="800" dirty="0" smtClean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b="1" dirty="0" err="1" smtClean="0"/>
              <a:t>Paraquat</a:t>
            </a:r>
            <a:r>
              <a:rPr lang="de-DE" dirty="0" smtClean="0"/>
              <a:t> (</a:t>
            </a:r>
            <a:r>
              <a:rPr lang="de-DE" dirty="0" err="1" smtClean="0"/>
              <a:t>Gramoxone</a:t>
            </a:r>
            <a:r>
              <a:rPr lang="de-DE" dirty="0" smtClean="0"/>
              <a:t>)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de-DE" dirty="0" err="1" smtClean="0"/>
              <a:t>Mainly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grass</a:t>
            </a:r>
            <a:r>
              <a:rPr lang="de-DE" dirty="0" smtClean="0"/>
              <a:t> </a:t>
            </a:r>
            <a:r>
              <a:rPr lang="de-DE" dirty="0" err="1" smtClean="0"/>
              <a:t>weeds</a:t>
            </a:r>
            <a:r>
              <a:rPr lang="de-DE" dirty="0" smtClean="0"/>
              <a:t>, but also </a:t>
            </a:r>
            <a:r>
              <a:rPr lang="de-DE" dirty="0" err="1" smtClean="0"/>
              <a:t>others</a:t>
            </a:r>
            <a:r>
              <a:rPr lang="de-DE" dirty="0" smtClean="0"/>
              <a:t> </a:t>
            </a:r>
            <a:endParaRPr lang="de-DE" dirty="0" smtClean="0"/>
          </a:p>
          <a:p>
            <a:pPr marL="342900" indent="-342900">
              <a:buFontTx/>
              <a:buChar char="-"/>
            </a:pPr>
            <a:endParaRPr lang="de-DE" dirty="0"/>
          </a:p>
          <a:p>
            <a:pPr marL="342900" indent="-342900">
              <a:buFontTx/>
              <a:buChar char="-"/>
            </a:pPr>
            <a:r>
              <a:rPr lang="de-DE" dirty="0" smtClean="0"/>
              <a:t>General:	-  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movement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soil</a:t>
            </a:r>
            <a:endParaRPr lang="de-DE" dirty="0" smtClean="0"/>
          </a:p>
          <a:p>
            <a:pPr marL="2171700" lvl="4" indent="-342900">
              <a:lnSpc>
                <a:spcPct val="150000"/>
              </a:lnSpc>
              <a:buFontTx/>
              <a:buChar char="-"/>
            </a:pP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translocation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plant</a:t>
            </a:r>
          </a:p>
          <a:p>
            <a:pPr marL="2171700" lvl="4" indent="-342900">
              <a:lnSpc>
                <a:spcPct val="150000"/>
              </a:lnSpc>
              <a:buFontTx/>
              <a:buChar char="-"/>
            </a:pPr>
            <a:r>
              <a:rPr lang="de-DE" dirty="0" err="1" smtClean="0"/>
              <a:t>Both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old</a:t>
            </a:r>
            <a:r>
              <a:rPr lang="de-DE" dirty="0" smtClean="0"/>
              <a:t> </a:t>
            </a:r>
            <a:r>
              <a:rPr lang="de-DE" dirty="0" err="1" smtClean="0"/>
              <a:t>chemicals</a:t>
            </a:r>
            <a:endParaRPr lang="de-DE" dirty="0" smtClean="0"/>
          </a:p>
          <a:p>
            <a:pPr marL="2171700" lvl="4" indent="-342900">
              <a:lnSpc>
                <a:spcPct val="150000"/>
              </a:lnSpc>
              <a:buFontTx/>
              <a:buChar char="-"/>
            </a:pPr>
            <a:r>
              <a:rPr lang="de-DE" dirty="0" err="1" smtClean="0"/>
              <a:t>Both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toxic</a:t>
            </a:r>
            <a:r>
              <a:rPr lang="de-DE" dirty="0" smtClean="0"/>
              <a:t> </a:t>
            </a:r>
            <a:r>
              <a:rPr lang="de-DE" dirty="0" err="1" smtClean="0"/>
              <a:t>products</a:t>
            </a:r>
            <a:endParaRPr lang="de-DE" dirty="0" smtClean="0"/>
          </a:p>
        </p:txBody>
      </p:sp>
      <p:sp>
        <p:nvSpPr>
          <p:cNvPr id="4" name="Textfeld 3"/>
          <p:cNvSpPr txBox="1"/>
          <p:nvPr/>
        </p:nvSpPr>
        <p:spPr>
          <a:xfrm>
            <a:off x="323528" y="5085184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/>
              <a:t>Both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chemicals</a:t>
            </a:r>
            <a:r>
              <a:rPr lang="de-DE" sz="2400" b="1" dirty="0" smtClean="0"/>
              <a:t> do </a:t>
            </a:r>
            <a:r>
              <a:rPr lang="de-DE" sz="2400" b="1" dirty="0" err="1" smtClean="0"/>
              <a:t>have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problems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with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registration</a:t>
            </a:r>
            <a:r>
              <a:rPr lang="de-DE" sz="2400" b="1" dirty="0" smtClean="0"/>
              <a:t> in Europe, </a:t>
            </a:r>
            <a:r>
              <a:rPr lang="de-DE" sz="2400" b="1" dirty="0" err="1" smtClean="0"/>
              <a:t>Paraquat</a:t>
            </a:r>
            <a:r>
              <a:rPr lang="de-DE" sz="2400" b="1" dirty="0" smtClean="0"/>
              <a:t> lost </a:t>
            </a:r>
            <a:r>
              <a:rPr lang="de-DE" sz="2400" b="1" dirty="0" err="1" smtClean="0"/>
              <a:t>registration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already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33168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97468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Are </a:t>
            </a:r>
            <a:r>
              <a:rPr lang="de-DE" sz="2800" b="1" dirty="0" err="1" smtClean="0"/>
              <a:t>there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any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replacements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for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Glyphosate</a:t>
            </a:r>
            <a:r>
              <a:rPr lang="de-DE" sz="2800" b="1" dirty="0" smtClean="0"/>
              <a:t> ?</a:t>
            </a:r>
            <a:endParaRPr lang="de-DE" sz="28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07504" y="692696"/>
            <a:ext cx="88569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b="1" dirty="0" smtClean="0"/>
              <a:t>MCPA,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b="1" dirty="0" smtClean="0"/>
              <a:t>2,4 D</a:t>
            </a:r>
            <a:endParaRPr lang="de-DE" b="1" dirty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b="1" dirty="0" err="1" smtClean="0"/>
              <a:t>Dicamba</a:t>
            </a:r>
            <a:r>
              <a:rPr lang="de-DE" b="1" dirty="0" smtClean="0"/>
              <a:t> and </a:t>
            </a:r>
            <a:r>
              <a:rPr lang="de-DE" b="1" dirty="0" err="1" smtClean="0"/>
              <a:t>others</a:t>
            </a:r>
            <a:endParaRPr lang="de-DE" b="1" dirty="0" smtClean="0"/>
          </a:p>
          <a:p>
            <a:pPr marL="342900" indent="-342900">
              <a:buFontTx/>
              <a:buChar char="-"/>
            </a:pPr>
            <a:endParaRPr lang="de-DE" dirty="0" smtClean="0"/>
          </a:p>
          <a:p>
            <a:r>
              <a:rPr lang="de-DE" dirty="0" smtClean="0"/>
              <a:t>General:</a:t>
            </a:r>
          </a:p>
          <a:p>
            <a:pPr>
              <a:lnSpc>
                <a:spcPct val="150000"/>
              </a:lnSpc>
            </a:pPr>
            <a:r>
              <a:rPr lang="de-DE" dirty="0"/>
              <a:t>	</a:t>
            </a:r>
            <a:r>
              <a:rPr lang="de-DE" dirty="0" smtClean="0"/>
              <a:t>- in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years</a:t>
            </a:r>
            <a:r>
              <a:rPr lang="de-DE" dirty="0" smtClean="0"/>
              <a:t> in </a:t>
            </a:r>
            <a:r>
              <a:rPr lang="de-DE" dirty="0" err="1"/>
              <a:t>c</a:t>
            </a:r>
            <a:r>
              <a:rPr lang="de-DE" dirty="0" err="1" smtClean="0"/>
              <a:t>ereals</a:t>
            </a:r>
            <a:r>
              <a:rPr lang="de-DE" dirty="0" smtClean="0"/>
              <a:t> and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crops</a:t>
            </a:r>
            <a:endParaRPr lang="de-DE" dirty="0" smtClean="0"/>
          </a:p>
          <a:p>
            <a:pPr>
              <a:lnSpc>
                <a:spcPct val="150000"/>
              </a:lnSpc>
            </a:pPr>
            <a:r>
              <a:rPr lang="de-DE" dirty="0"/>
              <a:t>	</a:t>
            </a:r>
            <a:r>
              <a:rPr lang="de-DE" dirty="0" smtClean="0"/>
              <a:t>- </a:t>
            </a:r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against</a:t>
            </a:r>
            <a:r>
              <a:rPr lang="de-DE" dirty="0" smtClean="0"/>
              <a:t> </a:t>
            </a:r>
            <a:r>
              <a:rPr lang="de-DE" dirty="0" err="1" smtClean="0"/>
              <a:t>dicotyledonous</a:t>
            </a:r>
            <a:r>
              <a:rPr lang="de-DE" dirty="0" smtClean="0"/>
              <a:t> </a:t>
            </a:r>
            <a:r>
              <a:rPr lang="de-DE" dirty="0" err="1" smtClean="0"/>
              <a:t>weeds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endParaRPr lang="de-DE" dirty="0" smtClean="0"/>
          </a:p>
          <a:p>
            <a:pPr>
              <a:lnSpc>
                <a:spcPct val="150000"/>
              </a:lnSpc>
            </a:pPr>
            <a:r>
              <a:rPr lang="de-DE" dirty="0"/>
              <a:t>	</a:t>
            </a:r>
            <a:r>
              <a:rPr lang="de-DE" dirty="0" smtClean="0"/>
              <a:t>- </a:t>
            </a:r>
            <a:r>
              <a:rPr lang="de-DE" dirty="0" err="1" smtClean="0"/>
              <a:t>practical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in </a:t>
            </a:r>
            <a:r>
              <a:rPr lang="de-DE" dirty="0" err="1" smtClean="0"/>
              <a:t>bigger</a:t>
            </a:r>
            <a:r>
              <a:rPr lang="de-DE" dirty="0" smtClean="0"/>
              <a:t> </a:t>
            </a:r>
            <a:r>
              <a:rPr lang="de-DE" dirty="0" err="1" smtClean="0"/>
              <a:t>nursery</a:t>
            </a:r>
            <a:r>
              <a:rPr lang="de-DE" dirty="0" smtClean="0"/>
              <a:t> stock </a:t>
            </a:r>
            <a:r>
              <a:rPr lang="de-DE" dirty="0" err="1" smtClean="0"/>
              <a:t>against</a:t>
            </a:r>
            <a:r>
              <a:rPr lang="de-DE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de-DE" dirty="0"/>
              <a:t>	</a:t>
            </a:r>
            <a:r>
              <a:rPr lang="de-DE" dirty="0" smtClean="0"/>
              <a:t>  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problem</a:t>
            </a:r>
            <a:r>
              <a:rPr lang="de-DE" dirty="0" smtClean="0"/>
              <a:t> </a:t>
            </a:r>
            <a:r>
              <a:rPr lang="de-DE" dirty="0" err="1" smtClean="0"/>
              <a:t>weeds</a:t>
            </a:r>
            <a:endParaRPr lang="de-DE" dirty="0" smtClean="0"/>
          </a:p>
          <a:p>
            <a:pPr>
              <a:lnSpc>
                <a:spcPct val="150000"/>
              </a:lnSpc>
            </a:pPr>
            <a:r>
              <a:rPr lang="de-DE" dirty="0"/>
              <a:t>	</a:t>
            </a:r>
            <a:r>
              <a:rPr lang="de-DE" dirty="0" smtClean="0"/>
              <a:t>-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translocation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soil</a:t>
            </a:r>
            <a:endParaRPr lang="de-DE" dirty="0" smtClean="0"/>
          </a:p>
          <a:p>
            <a:pPr>
              <a:lnSpc>
                <a:spcPct val="150000"/>
              </a:lnSpc>
            </a:pPr>
            <a:r>
              <a:rPr lang="de-DE" dirty="0"/>
              <a:t>	</a:t>
            </a:r>
            <a:r>
              <a:rPr lang="de-DE" dirty="0" smtClean="0"/>
              <a:t>- </a:t>
            </a:r>
            <a:r>
              <a:rPr lang="de-DE" dirty="0" err="1" smtClean="0"/>
              <a:t>systemic</a:t>
            </a:r>
            <a:r>
              <a:rPr lang="de-DE" dirty="0" smtClean="0"/>
              <a:t> </a:t>
            </a:r>
            <a:r>
              <a:rPr lang="de-DE" dirty="0" err="1" smtClean="0"/>
              <a:t>action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plant</a:t>
            </a:r>
            <a:endParaRPr lang="de-DE" dirty="0"/>
          </a:p>
          <a:p>
            <a:pPr>
              <a:lnSpc>
                <a:spcPct val="1500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098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97468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Are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there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any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replacements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for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Glyphosate</a:t>
            </a:r>
            <a:r>
              <a:rPr lang="de-DE" sz="2800" b="1" dirty="0" smtClean="0"/>
              <a:t> ?</a:t>
            </a:r>
            <a:endParaRPr lang="de-DE" sz="28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07504" y="692696"/>
            <a:ext cx="885698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b="1" dirty="0" err="1" smtClean="0"/>
              <a:t>Mesotrione</a:t>
            </a:r>
            <a:r>
              <a:rPr lang="de-DE" dirty="0" smtClean="0"/>
              <a:t> (</a:t>
            </a:r>
            <a:r>
              <a:rPr lang="de-DE" dirty="0" err="1" smtClean="0"/>
              <a:t>Callisto</a:t>
            </a:r>
            <a:r>
              <a:rPr lang="de-DE" dirty="0" smtClean="0"/>
              <a:t>), </a:t>
            </a:r>
            <a:r>
              <a:rPr lang="de-DE" b="1" dirty="0" err="1" smtClean="0"/>
              <a:t>Sulcotrion</a:t>
            </a:r>
            <a:r>
              <a:rPr lang="de-DE" dirty="0"/>
              <a:t> </a:t>
            </a:r>
            <a:r>
              <a:rPr lang="de-DE" dirty="0" smtClean="0"/>
              <a:t>(Mikado), </a:t>
            </a:r>
            <a:r>
              <a:rPr lang="de-DE" b="1" dirty="0" err="1" smtClean="0"/>
              <a:t>Tembotrion</a:t>
            </a:r>
            <a:r>
              <a:rPr lang="de-DE" dirty="0" smtClean="0"/>
              <a:t> (</a:t>
            </a:r>
            <a:r>
              <a:rPr lang="de-DE" dirty="0" err="1" smtClean="0"/>
              <a:t>Laudis</a:t>
            </a:r>
            <a:r>
              <a:rPr lang="de-DE" dirty="0" smtClean="0"/>
              <a:t>)</a:t>
            </a:r>
          </a:p>
          <a:p>
            <a:endParaRPr lang="de-DE" dirty="0" smtClean="0"/>
          </a:p>
          <a:p>
            <a:r>
              <a:rPr lang="de-DE" dirty="0" smtClean="0"/>
              <a:t>General: </a:t>
            </a:r>
          </a:p>
          <a:p>
            <a:pPr>
              <a:lnSpc>
                <a:spcPct val="150000"/>
              </a:lnSpc>
            </a:pPr>
            <a:r>
              <a:rPr lang="de-DE" dirty="0"/>
              <a:t>	</a:t>
            </a:r>
            <a:r>
              <a:rPr lang="de-DE" dirty="0" smtClean="0"/>
              <a:t>- </a:t>
            </a:r>
            <a:r>
              <a:rPr lang="de-DE" dirty="0" err="1" smtClean="0"/>
              <a:t>contact</a:t>
            </a:r>
            <a:r>
              <a:rPr lang="de-DE" dirty="0" smtClean="0"/>
              <a:t> </a:t>
            </a:r>
            <a:r>
              <a:rPr lang="de-DE" dirty="0" err="1" smtClean="0"/>
              <a:t>action</a:t>
            </a:r>
            <a:r>
              <a:rPr lang="de-DE" dirty="0" smtClean="0"/>
              <a:t>, </a:t>
            </a:r>
            <a:r>
              <a:rPr lang="de-DE" dirty="0" err="1" smtClean="0"/>
              <a:t>uptake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r>
              <a:rPr lang="de-DE" dirty="0" smtClean="0"/>
              <a:t> </a:t>
            </a:r>
            <a:r>
              <a:rPr lang="de-DE" dirty="0" err="1" smtClean="0"/>
              <a:t>leaves</a:t>
            </a:r>
            <a:r>
              <a:rPr lang="de-DE" dirty="0" smtClean="0"/>
              <a:t> and </a:t>
            </a:r>
            <a:r>
              <a:rPr lang="de-DE" dirty="0" err="1" smtClean="0"/>
              <a:t>roots</a:t>
            </a:r>
            <a:endParaRPr lang="de-DE" dirty="0" smtClean="0"/>
          </a:p>
          <a:p>
            <a:pPr>
              <a:lnSpc>
                <a:spcPct val="150000"/>
              </a:lnSpc>
            </a:pPr>
            <a:r>
              <a:rPr lang="de-DE" dirty="0" smtClean="0"/>
              <a:t>	- </a:t>
            </a:r>
            <a:r>
              <a:rPr lang="de-DE" dirty="0" err="1" smtClean="0"/>
              <a:t>damage</a:t>
            </a:r>
            <a:r>
              <a:rPr lang="de-DE" dirty="0" smtClean="0"/>
              <a:t> on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nursery</a:t>
            </a:r>
            <a:r>
              <a:rPr lang="de-DE" dirty="0" smtClean="0"/>
              <a:t> </a:t>
            </a:r>
            <a:r>
              <a:rPr lang="de-DE" dirty="0" err="1" smtClean="0"/>
              <a:t>plants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endParaRPr lang="de-DE" dirty="0"/>
          </a:p>
        </p:txBody>
      </p:sp>
      <p:pic>
        <p:nvPicPr>
          <p:cNvPr id="2050" name="Picture 2" descr="DSC_4630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3579309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24944"/>
            <a:ext cx="3528392" cy="233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79512" y="5301208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Nordmann </a:t>
            </a:r>
            <a:r>
              <a:rPr lang="de-DE" sz="1600" dirty="0" err="1" smtClean="0"/>
              <a:t>fir</a:t>
            </a:r>
            <a:r>
              <a:rPr lang="de-DE" sz="1600" dirty="0" smtClean="0"/>
              <a:t> </a:t>
            </a:r>
            <a:r>
              <a:rPr lang="de-DE" sz="1600" dirty="0" err="1" smtClean="0"/>
              <a:t>seedling</a:t>
            </a:r>
            <a:r>
              <a:rPr lang="de-DE" sz="1600" dirty="0" smtClean="0"/>
              <a:t> </a:t>
            </a:r>
            <a:r>
              <a:rPr lang="de-DE" sz="1600" dirty="0" err="1" smtClean="0"/>
              <a:t>treated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 </a:t>
            </a:r>
            <a:r>
              <a:rPr lang="de-DE" sz="1600" dirty="0" err="1" smtClean="0"/>
              <a:t>Callisto</a:t>
            </a:r>
            <a:r>
              <a:rPr lang="de-DE" sz="1600" dirty="0" smtClean="0"/>
              <a:t>,	     Blue </a:t>
            </a:r>
            <a:r>
              <a:rPr lang="de-DE" sz="1600" dirty="0" err="1" smtClean="0"/>
              <a:t>spruce</a:t>
            </a:r>
            <a:r>
              <a:rPr lang="de-DE" sz="1600" dirty="0" smtClean="0"/>
              <a:t> </a:t>
            </a:r>
            <a:r>
              <a:rPr lang="de-DE" sz="1600" dirty="0" err="1" smtClean="0"/>
              <a:t>treated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Mikado, 1.5 l/ha,  </a:t>
            </a:r>
          </a:p>
          <a:p>
            <a:r>
              <a:rPr lang="de-DE" sz="1600" dirty="0" smtClean="0"/>
              <a:t> 1.5 l/ha in </a:t>
            </a:r>
            <a:r>
              <a:rPr lang="de-DE" sz="1600" dirty="0" err="1" smtClean="0"/>
              <a:t>dormant</a:t>
            </a:r>
            <a:r>
              <a:rPr lang="de-DE" sz="1600" dirty="0" smtClean="0"/>
              <a:t> </a:t>
            </a:r>
            <a:r>
              <a:rPr lang="de-DE" sz="1600" dirty="0" err="1" smtClean="0"/>
              <a:t>stage</a:t>
            </a:r>
            <a:r>
              <a:rPr lang="de-DE" sz="1600" dirty="0" smtClean="0"/>
              <a:t>			     in </a:t>
            </a:r>
            <a:r>
              <a:rPr lang="de-DE" sz="1600" dirty="0" err="1" smtClean="0"/>
              <a:t>dormant</a:t>
            </a:r>
            <a:r>
              <a:rPr lang="de-DE" sz="1600" dirty="0" smtClean="0"/>
              <a:t> </a:t>
            </a:r>
            <a:r>
              <a:rPr lang="de-DE" sz="1600" dirty="0" err="1" smtClean="0"/>
              <a:t>stage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73179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97468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Are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there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any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replacements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for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Glyphosate</a:t>
            </a:r>
            <a:r>
              <a:rPr lang="de-DE" sz="2800" b="1" dirty="0" smtClean="0"/>
              <a:t> ?</a:t>
            </a:r>
            <a:endParaRPr lang="de-DE" sz="28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07504" y="620688"/>
            <a:ext cx="8856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b="1" dirty="0" err="1" smtClean="0"/>
              <a:t>Carfentrazone</a:t>
            </a:r>
            <a:r>
              <a:rPr lang="de-DE" dirty="0" smtClean="0"/>
              <a:t> (</a:t>
            </a:r>
            <a:r>
              <a:rPr lang="de-DE" dirty="0" err="1" smtClean="0"/>
              <a:t>Shark</a:t>
            </a:r>
            <a:r>
              <a:rPr lang="de-DE" dirty="0" smtClean="0"/>
              <a:t>), </a:t>
            </a:r>
            <a:r>
              <a:rPr lang="de-DE" b="1" dirty="0" err="1" smtClean="0"/>
              <a:t>Pyraflufen</a:t>
            </a:r>
            <a:r>
              <a:rPr lang="de-DE" dirty="0" smtClean="0"/>
              <a:t> (Quickdown)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dirty="0" smtClean="0"/>
              <a:t>General:	</a:t>
            </a:r>
          </a:p>
          <a:p>
            <a:pPr marL="1257300" lvl="2" indent="-342900">
              <a:lnSpc>
                <a:spcPct val="150000"/>
              </a:lnSpc>
              <a:buFontTx/>
              <a:buChar char="-"/>
            </a:pPr>
            <a:r>
              <a:rPr lang="de-DE" dirty="0" smtClean="0"/>
              <a:t>Registration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potatoes</a:t>
            </a:r>
            <a:r>
              <a:rPr lang="de-DE" dirty="0" smtClean="0"/>
              <a:t>, </a:t>
            </a:r>
            <a:r>
              <a:rPr lang="de-DE" dirty="0" err="1" smtClean="0"/>
              <a:t>killing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leaves</a:t>
            </a:r>
            <a:r>
              <a:rPr lang="de-DE" dirty="0" smtClean="0"/>
              <a:t> </a:t>
            </a:r>
            <a:r>
              <a:rPr lang="de-DE" dirty="0" err="1" smtClean="0"/>
              <a:t>before</a:t>
            </a:r>
            <a:r>
              <a:rPr lang="de-DE" dirty="0" smtClean="0"/>
              <a:t> </a:t>
            </a:r>
            <a:r>
              <a:rPr lang="de-DE" dirty="0" err="1" smtClean="0"/>
              <a:t>harvest</a:t>
            </a:r>
            <a:endParaRPr lang="de-DE" dirty="0" smtClean="0"/>
          </a:p>
          <a:p>
            <a:pPr marL="1257300" lvl="2" indent="-342900">
              <a:lnSpc>
                <a:spcPct val="150000"/>
              </a:lnSpc>
              <a:buFontTx/>
              <a:buChar char="-"/>
            </a:pP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grass</a:t>
            </a:r>
            <a:r>
              <a:rPr lang="de-DE" dirty="0" smtClean="0"/>
              <a:t>, </a:t>
            </a:r>
            <a:r>
              <a:rPr lang="de-DE" dirty="0" err="1" smtClean="0"/>
              <a:t>needs</a:t>
            </a:r>
            <a:r>
              <a:rPr lang="de-DE" dirty="0" smtClean="0"/>
              <a:t> a </a:t>
            </a:r>
            <a:r>
              <a:rPr lang="de-DE" dirty="0" err="1" smtClean="0"/>
              <a:t>partner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grass</a:t>
            </a:r>
            <a:endParaRPr lang="de-DE" dirty="0" smtClean="0"/>
          </a:p>
          <a:p>
            <a:pPr marL="1257300" lvl="2" indent="-342900">
              <a:lnSpc>
                <a:spcPct val="150000"/>
              </a:lnSpc>
              <a:buFontTx/>
              <a:buChar char="-"/>
            </a:pPr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during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summer</a:t>
            </a:r>
            <a:r>
              <a:rPr lang="de-DE" dirty="0" smtClean="0"/>
              <a:t> </a:t>
            </a:r>
            <a:r>
              <a:rPr lang="de-DE" dirty="0" err="1" smtClean="0"/>
              <a:t>month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light</a:t>
            </a:r>
          </a:p>
          <a:p>
            <a:pPr marL="1257300" lvl="2" indent="-342900">
              <a:lnSpc>
                <a:spcPct val="150000"/>
              </a:lnSpc>
              <a:buFontTx/>
              <a:buChar char="-"/>
            </a:pPr>
            <a:r>
              <a:rPr lang="de-DE" b="1" dirty="0" smtClean="0"/>
              <a:t>Quickdown</a:t>
            </a:r>
            <a:r>
              <a:rPr lang="de-DE" dirty="0" smtClean="0"/>
              <a:t> </a:t>
            </a:r>
            <a:r>
              <a:rPr lang="de-DE" dirty="0" err="1" smtClean="0"/>
              <a:t>seems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experience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29000"/>
            <a:ext cx="3024336" cy="226825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429000"/>
            <a:ext cx="3024336" cy="226825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55576" y="5661248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Shark</a:t>
            </a:r>
            <a:r>
              <a:rPr lang="de-DE" sz="1600" dirty="0" smtClean="0"/>
              <a:t> </a:t>
            </a:r>
            <a:r>
              <a:rPr lang="de-DE" sz="1600" dirty="0" err="1" smtClean="0"/>
              <a:t>treatment</a:t>
            </a:r>
            <a:r>
              <a:rPr lang="de-DE" sz="1600" dirty="0" smtClean="0"/>
              <a:t> 1 l/ha			</a:t>
            </a:r>
            <a:r>
              <a:rPr lang="de-DE" sz="1600" dirty="0" err="1" smtClean="0"/>
              <a:t>No</a:t>
            </a:r>
            <a:r>
              <a:rPr lang="de-DE" sz="1600" dirty="0" smtClean="0"/>
              <a:t> </a:t>
            </a:r>
            <a:r>
              <a:rPr lang="de-DE" sz="1600" dirty="0" err="1" smtClean="0"/>
              <a:t>controll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annual</a:t>
            </a:r>
            <a:r>
              <a:rPr lang="de-DE" sz="1600" dirty="0" smtClean="0"/>
              <a:t> </a:t>
            </a:r>
            <a:r>
              <a:rPr lang="de-DE" sz="1600" dirty="0" err="1" smtClean="0"/>
              <a:t>meadow</a:t>
            </a:r>
            <a:r>
              <a:rPr lang="de-DE" sz="1600" dirty="0" smtClean="0"/>
              <a:t> 					</a:t>
            </a:r>
            <a:r>
              <a:rPr lang="de-DE" sz="1600" dirty="0" err="1" smtClean="0"/>
              <a:t>grass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Shark</a:t>
            </a:r>
            <a:r>
              <a:rPr lang="de-DE" sz="1600" dirty="0" smtClean="0"/>
              <a:t>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53975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4462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Quickdown (</a:t>
            </a:r>
            <a:r>
              <a:rPr lang="de-DE" sz="2800" b="1" dirty="0" err="1" smtClean="0"/>
              <a:t>Pyraflufen</a:t>
            </a:r>
            <a:r>
              <a:rPr lang="de-DE" sz="2800" b="1" dirty="0" smtClean="0"/>
              <a:t>), </a:t>
            </a:r>
            <a:r>
              <a:rPr lang="de-DE" sz="2800" b="1" dirty="0" err="1"/>
              <a:t>r</a:t>
            </a:r>
            <a:r>
              <a:rPr lang="de-DE" sz="2800" b="1" dirty="0" err="1" smtClean="0"/>
              <a:t>esults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2017 </a:t>
            </a:r>
            <a:endParaRPr lang="de-DE" sz="2800" b="1" dirty="0"/>
          </a:p>
        </p:txBody>
      </p:sp>
      <p:pic>
        <p:nvPicPr>
          <p:cNvPr id="1026" name="Picture 2" descr="C:\Users\Dr. Lösing\Documents\Vorträge\Inland\2018\Goslar 2018, Roundup\GEP04-2017 NEU 1370 H unter Blatt\35 daa\P1010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39964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r. Lösing\Documents\Vorträge\Inland\2018\Goslar 2018, Roundup\GEP04-2017 NEU 1370 H unter Blatt\35 daa\P1010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r. Lösing\Documents\Vorträge\Inland\2018\Goslar 2018, Roundup\P05-17 Basta Ersatz\2017-07-07\P10101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64703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79512" y="458112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Untreated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987824" y="4509120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Quickdown + </a:t>
            </a:r>
            <a:r>
              <a:rPr lang="de-DE" dirty="0" err="1" smtClean="0"/>
              <a:t>Toil</a:t>
            </a:r>
            <a:r>
              <a:rPr lang="de-DE" dirty="0" smtClean="0"/>
              <a:t> + Select 240 EC (</a:t>
            </a:r>
            <a:r>
              <a:rPr lang="de-DE" dirty="0" err="1" smtClean="0"/>
              <a:t>Clethodim</a:t>
            </a:r>
            <a:r>
              <a:rPr lang="de-DE" dirty="0" smtClean="0"/>
              <a:t>)</a:t>
            </a:r>
          </a:p>
          <a:p>
            <a:r>
              <a:rPr lang="de-DE" dirty="0"/>
              <a:t>0</a:t>
            </a:r>
            <a:r>
              <a:rPr lang="de-DE" dirty="0" smtClean="0"/>
              <a:t>,8 + 2 l + 0,75 l/ha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732240" y="4581128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Quickdown + </a:t>
            </a:r>
            <a:r>
              <a:rPr lang="de-DE" dirty="0" err="1" smtClean="0"/>
              <a:t>Toil</a:t>
            </a:r>
            <a:r>
              <a:rPr lang="de-DE" dirty="0" smtClean="0"/>
              <a:t>,</a:t>
            </a:r>
          </a:p>
          <a:p>
            <a:r>
              <a:rPr lang="de-DE" dirty="0" smtClean="0"/>
              <a:t>0,8 + 2 l/ha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23528" y="5733256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Pictures </a:t>
            </a:r>
            <a:r>
              <a:rPr lang="de-DE" dirty="0" err="1" smtClean="0"/>
              <a:t>taken</a:t>
            </a:r>
            <a:r>
              <a:rPr lang="de-DE" dirty="0" smtClean="0"/>
              <a:t> 5 </a:t>
            </a:r>
            <a:r>
              <a:rPr lang="de-DE" dirty="0" err="1" smtClean="0"/>
              <a:t>weeks</a:t>
            </a:r>
            <a:r>
              <a:rPr lang="de-DE" dirty="0" smtClean="0"/>
              <a:t> after </a:t>
            </a:r>
            <a:r>
              <a:rPr lang="de-DE" dirty="0" err="1" smtClean="0"/>
              <a:t>treatment</a:t>
            </a:r>
            <a:r>
              <a:rPr lang="de-DE" dirty="0" smtClean="0"/>
              <a:t>, B. Zielke, </a:t>
            </a:r>
            <a:r>
              <a:rPr lang="de-DE" dirty="0" err="1" smtClean="0"/>
              <a:t>VuB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682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5495" y="44624"/>
            <a:ext cx="9073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/>
              <a:t>Pyraflufen</a:t>
            </a:r>
            <a:r>
              <a:rPr lang="de-DE" sz="2400" b="1" dirty="0" smtClean="0"/>
              <a:t> (Quickdown, </a:t>
            </a:r>
            <a:r>
              <a:rPr lang="de-DE" sz="2400" b="1" dirty="0" err="1" smtClean="0"/>
              <a:t>Gozai</a:t>
            </a:r>
            <a:r>
              <a:rPr lang="de-DE" sz="2400" b="1" dirty="0" smtClean="0"/>
              <a:t>) </a:t>
            </a:r>
            <a:r>
              <a:rPr lang="de-DE" sz="2400" b="1" dirty="0" err="1" smtClean="0"/>
              <a:t>treatment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interrow</a:t>
            </a:r>
            <a:r>
              <a:rPr lang="de-DE" sz="2400" b="1" dirty="0" smtClean="0"/>
              <a:t> in </a:t>
            </a:r>
            <a:r>
              <a:rPr lang="de-DE" sz="2400" b="1" dirty="0" err="1" smtClean="0"/>
              <a:t>roses</a:t>
            </a:r>
            <a:r>
              <a:rPr lang="de-DE" sz="2400" b="1" dirty="0" smtClean="0"/>
              <a:t> in </a:t>
            </a:r>
            <a:r>
              <a:rPr lang="de-DE" sz="2400" b="1" dirty="0" err="1" smtClean="0"/>
              <a:t>summer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016732"/>
            <a:ext cx="2664296" cy="399644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016732"/>
            <a:ext cx="2664297" cy="399644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87746"/>
            <a:ext cx="3600400" cy="402543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23528" y="5036983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sz="2400" dirty="0" err="1" smtClean="0"/>
              <a:t>Product</a:t>
            </a:r>
            <a:r>
              <a:rPr lang="de-DE" sz="2400" dirty="0" smtClean="0"/>
              <a:t> </a:t>
            </a:r>
            <a:r>
              <a:rPr lang="de-DE" sz="2400" dirty="0" err="1" smtClean="0"/>
              <a:t>needs</a:t>
            </a:r>
            <a:r>
              <a:rPr lang="de-DE" sz="2400" dirty="0" smtClean="0"/>
              <a:t> </a:t>
            </a:r>
            <a:r>
              <a:rPr lang="de-DE" sz="2400" dirty="0" err="1" smtClean="0"/>
              <a:t>good</a:t>
            </a:r>
            <a:r>
              <a:rPr lang="de-DE" sz="2400" dirty="0" smtClean="0"/>
              <a:t> </a:t>
            </a:r>
            <a:r>
              <a:rPr lang="de-DE" sz="2400" dirty="0" err="1" smtClean="0"/>
              <a:t>application</a:t>
            </a:r>
            <a:r>
              <a:rPr lang="de-DE" sz="2400" dirty="0" smtClean="0"/>
              <a:t> </a:t>
            </a:r>
            <a:r>
              <a:rPr lang="de-DE" sz="2400" dirty="0" err="1" smtClean="0"/>
              <a:t>without</a:t>
            </a:r>
            <a:r>
              <a:rPr lang="de-DE" sz="2400" dirty="0" smtClean="0"/>
              <a:t> </a:t>
            </a:r>
            <a:r>
              <a:rPr lang="de-DE" sz="2400" dirty="0" err="1" smtClean="0"/>
              <a:t>drift</a:t>
            </a:r>
            <a:endParaRPr lang="de-DE" sz="2400" dirty="0" smtClean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sz="2400" dirty="0" err="1" smtClean="0"/>
              <a:t>Damage</a:t>
            </a:r>
            <a:r>
              <a:rPr lang="de-DE" sz="2400" dirty="0" smtClean="0"/>
              <a:t> </a:t>
            </a:r>
            <a:r>
              <a:rPr lang="de-DE" sz="2400" dirty="0" err="1" smtClean="0"/>
              <a:t>can</a:t>
            </a:r>
            <a:r>
              <a:rPr lang="de-DE" sz="2400" dirty="0" smtClean="0"/>
              <a:t> </a:t>
            </a:r>
            <a:r>
              <a:rPr lang="de-DE" sz="2400" dirty="0" err="1" smtClean="0"/>
              <a:t>occur</a:t>
            </a:r>
            <a:r>
              <a:rPr lang="de-DE" sz="2400" dirty="0" smtClean="0"/>
              <a:t> on </a:t>
            </a:r>
            <a:r>
              <a:rPr lang="de-DE" sz="2400" dirty="0" err="1" smtClean="0"/>
              <a:t>green</a:t>
            </a:r>
            <a:r>
              <a:rPr lang="de-DE" sz="2400" dirty="0" smtClean="0"/>
              <a:t> </a:t>
            </a:r>
            <a:r>
              <a:rPr lang="de-DE" sz="2400" dirty="0" err="1" smtClean="0"/>
              <a:t>bark</a:t>
            </a:r>
            <a:r>
              <a:rPr lang="de-DE" sz="2400" dirty="0" smtClean="0"/>
              <a:t> </a:t>
            </a:r>
            <a:r>
              <a:rPr lang="de-DE" sz="2400" dirty="0" err="1" smtClean="0"/>
              <a:t>species</a:t>
            </a:r>
            <a:r>
              <a:rPr lang="de-DE" sz="2400" dirty="0" smtClean="0"/>
              <a:t>, like </a:t>
            </a:r>
            <a:r>
              <a:rPr lang="de-DE" sz="2400" dirty="0" err="1" smtClean="0"/>
              <a:t>roses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930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520" y="97468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Are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there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any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replacements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for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Glyphosate</a:t>
            </a:r>
            <a:r>
              <a:rPr lang="de-DE" sz="2800" b="1" dirty="0" smtClean="0"/>
              <a:t> ?</a:t>
            </a:r>
            <a:endParaRPr lang="de-DE" sz="28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07504" y="692696"/>
            <a:ext cx="8856984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dirty="0" err="1" smtClean="0"/>
              <a:t>Flazasulfuron</a:t>
            </a:r>
            <a:r>
              <a:rPr lang="de-DE" dirty="0" smtClean="0"/>
              <a:t> (</a:t>
            </a:r>
            <a:r>
              <a:rPr lang="de-DE" dirty="0" err="1" smtClean="0"/>
              <a:t>Chikara</a:t>
            </a:r>
            <a:r>
              <a:rPr lang="de-DE" dirty="0" smtClean="0"/>
              <a:t>), </a:t>
            </a:r>
            <a:r>
              <a:rPr lang="de-DE" dirty="0" err="1" smtClean="0"/>
              <a:t>Forumsulfuron</a:t>
            </a:r>
            <a:r>
              <a:rPr lang="de-DE" dirty="0" smtClean="0"/>
              <a:t> + </a:t>
            </a:r>
            <a:r>
              <a:rPr lang="de-DE" dirty="0" err="1" smtClean="0"/>
              <a:t>Iodosulfuron</a:t>
            </a:r>
            <a:r>
              <a:rPr lang="de-DE" dirty="0" smtClean="0"/>
              <a:t> (</a:t>
            </a:r>
            <a:r>
              <a:rPr lang="de-DE" dirty="0" err="1" smtClean="0"/>
              <a:t>MaisTer</a:t>
            </a:r>
            <a:r>
              <a:rPr lang="de-DE" dirty="0" smtClean="0"/>
              <a:t>), </a:t>
            </a:r>
            <a:r>
              <a:rPr lang="de-DE" dirty="0" err="1" smtClean="0"/>
              <a:t>Thifensulfuron</a:t>
            </a:r>
            <a:r>
              <a:rPr lang="de-DE" dirty="0" smtClean="0"/>
              <a:t> (</a:t>
            </a:r>
            <a:r>
              <a:rPr lang="de-DE" dirty="0" err="1" smtClean="0"/>
              <a:t>Harmony</a:t>
            </a:r>
            <a:r>
              <a:rPr lang="de-DE" dirty="0" smtClean="0"/>
              <a:t>), </a:t>
            </a:r>
            <a:r>
              <a:rPr lang="de-DE" dirty="0" err="1" smtClean="0"/>
              <a:t>Tribenuron</a:t>
            </a:r>
            <a:r>
              <a:rPr lang="de-DE" dirty="0" smtClean="0"/>
              <a:t> (Pointer)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de-DE" sz="800" dirty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dirty="0" smtClean="0"/>
              <a:t>General:</a:t>
            </a:r>
          </a:p>
          <a:p>
            <a:pPr marL="1257300" lvl="2" indent="-342900">
              <a:lnSpc>
                <a:spcPct val="150000"/>
              </a:lnSpc>
              <a:buFontTx/>
              <a:buChar char="-"/>
            </a:pPr>
            <a:r>
              <a:rPr lang="de-DE" dirty="0" smtClean="0"/>
              <a:t>not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selective</a:t>
            </a:r>
            <a:r>
              <a:rPr lang="de-DE" dirty="0" smtClean="0"/>
              <a:t> in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nursery</a:t>
            </a:r>
            <a:r>
              <a:rPr lang="de-DE" dirty="0" smtClean="0"/>
              <a:t> </a:t>
            </a:r>
            <a:r>
              <a:rPr lang="de-DE" dirty="0" err="1" smtClean="0"/>
              <a:t>crops</a:t>
            </a:r>
            <a:endParaRPr lang="de-DE" dirty="0" smtClean="0"/>
          </a:p>
          <a:p>
            <a:pPr marL="1257300" lvl="2" indent="-342900">
              <a:lnSpc>
                <a:spcPct val="150000"/>
              </a:lnSpc>
              <a:buFontTx/>
              <a:buChar char="-"/>
            </a:pPr>
            <a:r>
              <a:rPr lang="de-DE" dirty="0" smtClean="0"/>
              <a:t>Most </a:t>
            </a:r>
            <a:r>
              <a:rPr lang="de-DE" dirty="0" err="1" smtClean="0"/>
              <a:t>products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specialized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against</a:t>
            </a:r>
            <a:r>
              <a:rPr lang="de-DE" dirty="0" smtClean="0"/>
              <a:t> </a:t>
            </a:r>
            <a:r>
              <a:rPr lang="de-DE" dirty="0" smtClean="0"/>
              <a:t>a </a:t>
            </a:r>
            <a:r>
              <a:rPr lang="de-DE" dirty="0" err="1" smtClean="0"/>
              <a:t>few</a:t>
            </a:r>
            <a:r>
              <a:rPr lang="de-DE" dirty="0" smtClean="0"/>
              <a:t> </a:t>
            </a:r>
            <a:r>
              <a:rPr lang="de-DE" dirty="0" err="1" smtClean="0"/>
              <a:t>weeds</a:t>
            </a:r>
            <a:endParaRPr lang="de-DE" dirty="0" smtClean="0"/>
          </a:p>
          <a:p>
            <a:pPr marL="1257300" lvl="2" indent="-342900">
              <a:lnSpc>
                <a:spcPct val="150000"/>
              </a:lnSpc>
              <a:buFontTx/>
              <a:buChar char="-"/>
            </a:pPr>
            <a:r>
              <a:rPr lang="de-DE" dirty="0" err="1" smtClean="0"/>
              <a:t>Contact</a:t>
            </a:r>
            <a:r>
              <a:rPr lang="de-DE" dirty="0" smtClean="0"/>
              <a:t> </a:t>
            </a:r>
            <a:r>
              <a:rPr lang="de-DE" dirty="0" err="1" smtClean="0"/>
              <a:t>action</a:t>
            </a:r>
            <a:r>
              <a:rPr lang="de-DE" dirty="0" smtClean="0"/>
              <a:t> and </a:t>
            </a:r>
            <a:r>
              <a:rPr lang="de-DE" dirty="0" err="1" smtClean="0"/>
              <a:t>long</a:t>
            </a:r>
            <a:r>
              <a:rPr lang="de-DE" dirty="0" smtClean="0"/>
              <a:t> </a:t>
            </a:r>
            <a:r>
              <a:rPr lang="de-DE" dirty="0" err="1" smtClean="0"/>
              <a:t>lasting</a:t>
            </a:r>
            <a:r>
              <a:rPr lang="de-DE" dirty="0" smtClean="0"/>
              <a:t> </a:t>
            </a:r>
            <a:r>
              <a:rPr lang="de-DE" dirty="0" err="1" smtClean="0"/>
              <a:t>effect</a:t>
            </a:r>
            <a:endParaRPr lang="de-DE" dirty="0" smtClean="0"/>
          </a:p>
          <a:p>
            <a:pPr marL="1257300" lvl="2" indent="-342900">
              <a:lnSpc>
                <a:spcPct val="150000"/>
              </a:lnSpc>
              <a:buFontTx/>
              <a:buChar char="-"/>
            </a:pPr>
            <a:r>
              <a:rPr lang="de-DE" dirty="0" err="1" smtClean="0"/>
              <a:t>Plants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rose</a:t>
            </a:r>
            <a:r>
              <a:rPr lang="de-DE" dirty="0" smtClean="0"/>
              <a:t> </a:t>
            </a:r>
            <a:r>
              <a:rPr lang="de-DE" dirty="0" err="1" smtClean="0"/>
              <a:t>family</a:t>
            </a:r>
            <a:r>
              <a:rPr lang="de-DE" dirty="0" smtClean="0"/>
              <a:t> (</a:t>
            </a:r>
            <a:r>
              <a:rPr lang="de-DE" dirty="0" err="1" smtClean="0"/>
              <a:t>Rosaceae</a:t>
            </a:r>
            <a:r>
              <a:rPr lang="de-DE" dirty="0" smtClean="0"/>
              <a:t>) </a:t>
            </a:r>
            <a:r>
              <a:rPr lang="de-DE" dirty="0" err="1" smtClean="0"/>
              <a:t>seem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sensitive</a:t>
            </a:r>
            <a:endParaRPr lang="de-DE" dirty="0"/>
          </a:p>
          <a:p>
            <a:pPr marL="1257300" lvl="2" indent="-342900">
              <a:lnSpc>
                <a:spcPct val="150000"/>
              </a:lnSpc>
              <a:buFontTx/>
              <a:buChar char="-"/>
            </a:pPr>
            <a:r>
              <a:rPr lang="de-DE" b="1" dirty="0" err="1" smtClean="0"/>
              <a:t>Flazasulfuron</a:t>
            </a:r>
            <a:r>
              <a:rPr lang="de-DE" dirty="0" smtClean="0"/>
              <a:t> and </a:t>
            </a:r>
            <a:r>
              <a:rPr lang="de-DE" b="1" dirty="0" err="1" smtClean="0"/>
              <a:t>Forumsulfuron</a:t>
            </a:r>
            <a:r>
              <a:rPr lang="de-DE" b="1" dirty="0" smtClean="0"/>
              <a:t> +</a:t>
            </a:r>
            <a:r>
              <a:rPr lang="de-DE" b="1" dirty="0" err="1" smtClean="0"/>
              <a:t>Iodosulfuron</a:t>
            </a:r>
            <a:r>
              <a:rPr lang="de-DE" b="1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most</a:t>
            </a:r>
            <a:r>
              <a:rPr lang="de-DE" dirty="0" smtClean="0"/>
              <a:t> </a:t>
            </a:r>
            <a:r>
              <a:rPr lang="de-DE" dirty="0" err="1" smtClean="0"/>
              <a:t>promissing</a:t>
            </a:r>
            <a:r>
              <a:rPr lang="de-DE" dirty="0" smtClean="0"/>
              <a:t> </a:t>
            </a:r>
            <a:r>
              <a:rPr lang="de-DE" dirty="0" err="1" smtClean="0"/>
              <a:t>products</a:t>
            </a:r>
            <a:r>
              <a:rPr lang="de-DE" dirty="0" smtClean="0"/>
              <a:t> in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group</a:t>
            </a:r>
            <a:endParaRPr lang="de-DE" dirty="0" smtClean="0"/>
          </a:p>
          <a:p>
            <a:pPr marL="1257300" lvl="2" indent="-342900">
              <a:lnSpc>
                <a:spcPct val="150000"/>
              </a:lnSpc>
              <a:buFontTx/>
              <a:buChar char="-"/>
            </a:pPr>
            <a:r>
              <a:rPr lang="de-DE" dirty="0" smtClean="0"/>
              <a:t>New </a:t>
            </a:r>
            <a:r>
              <a:rPr lang="de-DE" dirty="0" err="1" smtClean="0"/>
              <a:t>product</a:t>
            </a:r>
            <a:r>
              <a:rPr lang="de-DE" dirty="0" smtClean="0"/>
              <a:t> (</a:t>
            </a:r>
            <a:r>
              <a:rPr lang="de-DE" dirty="0" err="1" smtClean="0"/>
              <a:t>MaisTer</a:t>
            </a:r>
            <a:r>
              <a:rPr lang="de-DE" dirty="0" smtClean="0"/>
              <a:t> Power)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Thiencarbazone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not </a:t>
            </a:r>
            <a:r>
              <a:rPr lang="de-DE" dirty="0" err="1" smtClean="0"/>
              <a:t>selective</a:t>
            </a:r>
            <a:r>
              <a:rPr lang="de-DE" dirty="0" smtClean="0"/>
              <a:t> in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nursery</a:t>
            </a:r>
            <a:r>
              <a:rPr lang="de-DE" dirty="0" smtClean="0"/>
              <a:t> stock</a:t>
            </a:r>
          </a:p>
          <a:p>
            <a:pPr marL="1257300" lvl="2" indent="-342900">
              <a:lnSpc>
                <a:spcPct val="150000"/>
              </a:lnSpc>
              <a:buFontTx/>
              <a:buChar char="-"/>
            </a:pPr>
            <a:endParaRPr lang="de-DE" dirty="0" smtClean="0"/>
          </a:p>
          <a:p>
            <a:pPr marL="1257300" lvl="2" indent="-342900">
              <a:lnSpc>
                <a:spcPct val="150000"/>
              </a:lnSpc>
              <a:buFontTx/>
              <a:buChar char="-"/>
            </a:pPr>
            <a:endParaRPr lang="de-DE" dirty="0" smtClean="0"/>
          </a:p>
          <a:p>
            <a:pPr marL="342900" indent="-342900">
              <a:buFontTx/>
              <a:buChar char="-"/>
            </a:pPr>
            <a:endParaRPr lang="de-DE" dirty="0" smtClean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2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7504" y="725795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de-DE" sz="2400" dirty="0" err="1" smtClean="0">
                <a:solidFill>
                  <a:srgbClr val="000000"/>
                </a:solidFill>
              </a:rPr>
              <a:t>Active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ingrediants</a:t>
            </a:r>
            <a:r>
              <a:rPr lang="de-DE" sz="2400" dirty="0" smtClean="0">
                <a:solidFill>
                  <a:srgbClr val="000000"/>
                </a:solidFill>
              </a:rPr>
              <a:t>: </a:t>
            </a:r>
            <a:r>
              <a:rPr lang="it-IT" sz="2400" dirty="0" err="1">
                <a:solidFill>
                  <a:srgbClr val="00B050"/>
                </a:solidFill>
              </a:rPr>
              <a:t>Foramsulfuron</a:t>
            </a:r>
            <a:r>
              <a:rPr lang="it-IT" sz="2400" dirty="0">
                <a:solidFill>
                  <a:srgbClr val="00B050"/>
                </a:solidFill>
              </a:rPr>
              <a:t> 31,5 </a:t>
            </a:r>
            <a:r>
              <a:rPr lang="it-IT" sz="2400" dirty="0" smtClean="0">
                <a:solidFill>
                  <a:srgbClr val="00B050"/>
                </a:solidFill>
              </a:rPr>
              <a:t>g/l, </a:t>
            </a:r>
            <a:r>
              <a:rPr lang="it-IT" sz="2400" dirty="0" err="1" smtClean="0">
                <a:solidFill>
                  <a:srgbClr val="00B050"/>
                </a:solidFill>
              </a:rPr>
              <a:t>Iodosulfuron</a:t>
            </a:r>
            <a:r>
              <a:rPr lang="it-IT" sz="2400" dirty="0" smtClean="0">
                <a:solidFill>
                  <a:srgbClr val="00B050"/>
                </a:solidFill>
              </a:rPr>
              <a:t> </a:t>
            </a:r>
            <a:r>
              <a:rPr lang="it-IT" sz="2400" dirty="0">
                <a:solidFill>
                  <a:srgbClr val="00B050"/>
                </a:solidFill>
              </a:rPr>
              <a:t>1 </a:t>
            </a:r>
            <a:r>
              <a:rPr lang="it-IT" sz="2400" dirty="0" smtClean="0">
                <a:solidFill>
                  <a:srgbClr val="00B050"/>
                </a:solidFill>
              </a:rPr>
              <a:t>g/l, </a:t>
            </a:r>
            <a:r>
              <a:rPr lang="it-IT" sz="2400" dirty="0" err="1" smtClean="0">
                <a:solidFill>
                  <a:srgbClr val="FF0000"/>
                </a:solidFill>
              </a:rPr>
              <a:t>Thiencarb</a:t>
            </a:r>
            <a:r>
              <a:rPr lang="it-IT" sz="2400" dirty="0">
                <a:solidFill>
                  <a:srgbClr val="FF0000"/>
                </a:solidFill>
              </a:rPr>
              <a:t>. </a:t>
            </a:r>
            <a:r>
              <a:rPr lang="it-IT" sz="2400" dirty="0" err="1">
                <a:solidFill>
                  <a:srgbClr val="FF0000"/>
                </a:solidFill>
              </a:rPr>
              <a:t>Methyl</a:t>
            </a:r>
            <a:r>
              <a:rPr lang="it-IT" sz="2400" dirty="0">
                <a:solidFill>
                  <a:srgbClr val="FF0000"/>
                </a:solidFill>
              </a:rPr>
              <a:t> 10 </a:t>
            </a:r>
            <a:r>
              <a:rPr lang="it-IT" sz="2400" dirty="0" smtClean="0">
                <a:solidFill>
                  <a:srgbClr val="FF0000"/>
                </a:solidFill>
              </a:rPr>
              <a:t>g/l, </a:t>
            </a:r>
            <a:r>
              <a:rPr lang="it-IT" sz="2400" dirty="0" err="1" smtClean="0">
                <a:solidFill>
                  <a:srgbClr val="FF0000"/>
                </a:solidFill>
              </a:rPr>
              <a:t>Cyprosulfamide</a:t>
            </a:r>
            <a:r>
              <a:rPr lang="it-IT" sz="2400" dirty="0" smtClean="0">
                <a:solidFill>
                  <a:srgbClr val="FF0000"/>
                </a:solidFill>
              </a:rPr>
              <a:t> 15g/l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87523" y="5765194"/>
            <a:ext cx="4284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MaisTer</a:t>
            </a:r>
            <a:r>
              <a:rPr lang="de-DE" dirty="0" smtClean="0">
                <a:solidFill>
                  <a:srgbClr val="000000"/>
                </a:solidFill>
              </a:rPr>
              <a:t> Power in A. </a:t>
            </a:r>
            <a:r>
              <a:rPr lang="de-DE" dirty="0" err="1" smtClean="0">
                <a:solidFill>
                  <a:srgbClr val="000000"/>
                </a:solidFill>
              </a:rPr>
              <a:t>nordmanniana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076056" y="5765194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MaisTer</a:t>
            </a:r>
            <a:r>
              <a:rPr lang="de-DE" dirty="0" smtClean="0">
                <a:solidFill>
                  <a:srgbClr val="000000"/>
                </a:solidFill>
              </a:rPr>
              <a:t> Power in </a:t>
            </a:r>
            <a:r>
              <a:rPr lang="de-DE" dirty="0" err="1" smtClean="0">
                <a:solidFill>
                  <a:srgbClr val="000000"/>
                </a:solidFill>
              </a:rPr>
              <a:t>Ligustrum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04756"/>
            <a:ext cx="3856492" cy="385649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72816"/>
            <a:ext cx="3888432" cy="3888432"/>
          </a:xfrm>
          <a:prstGeom prst="rect">
            <a:avLst/>
          </a:prstGeom>
        </p:spPr>
      </p:pic>
      <p:cxnSp>
        <p:nvCxnSpPr>
          <p:cNvPr id="7" name="Gerade Verbindung 6"/>
          <p:cNvCxnSpPr/>
          <p:nvPr/>
        </p:nvCxnSpPr>
        <p:spPr>
          <a:xfrm flipH="1">
            <a:off x="179512" y="2060848"/>
            <a:ext cx="2808312" cy="1404156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3059832" y="2060848"/>
            <a:ext cx="1332148" cy="36004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179512" y="159023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/>
              <a:t>Selectivity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MaisTer</a:t>
            </a:r>
            <a:r>
              <a:rPr lang="de-DE" sz="2400" b="1" dirty="0" smtClean="0"/>
              <a:t> Power in </a:t>
            </a:r>
            <a:r>
              <a:rPr lang="de-DE" sz="2400" b="1" dirty="0" err="1" smtClean="0"/>
              <a:t>hardy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nursery</a:t>
            </a:r>
            <a:r>
              <a:rPr lang="de-DE" sz="2400" b="1" dirty="0" smtClean="0"/>
              <a:t> stock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406332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97468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Are </a:t>
            </a:r>
            <a:r>
              <a:rPr lang="de-DE" sz="2800" b="1" dirty="0" err="1" smtClean="0"/>
              <a:t>there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any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replacements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for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Glyphosat</a:t>
            </a:r>
            <a:r>
              <a:rPr lang="de-DE" sz="2800" b="1" dirty="0" smtClean="0"/>
              <a:t> ?</a:t>
            </a:r>
            <a:endParaRPr lang="de-DE" sz="28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07504" y="692696"/>
            <a:ext cx="88569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b="1" dirty="0" err="1" smtClean="0"/>
              <a:t>Pyridate</a:t>
            </a:r>
            <a:r>
              <a:rPr lang="de-DE" dirty="0" smtClean="0"/>
              <a:t> (</a:t>
            </a:r>
            <a:r>
              <a:rPr lang="de-DE" dirty="0" err="1" smtClean="0"/>
              <a:t>Lentagran</a:t>
            </a:r>
            <a:r>
              <a:rPr lang="de-DE" dirty="0" smtClean="0"/>
              <a:t>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de-DE" dirty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dirty="0" smtClean="0"/>
              <a:t>General</a:t>
            </a:r>
          </a:p>
          <a:p>
            <a:pPr marL="1257300" lvl="2" indent="-342900">
              <a:lnSpc>
                <a:spcPct val="150000"/>
              </a:lnSpc>
              <a:buFontTx/>
              <a:buChar char="-"/>
            </a:pPr>
            <a:r>
              <a:rPr lang="de-DE" dirty="0" smtClean="0"/>
              <a:t>Registration </a:t>
            </a:r>
            <a:r>
              <a:rPr lang="de-DE" dirty="0" err="1" smtClean="0"/>
              <a:t>mainly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dicotyledonous</a:t>
            </a:r>
            <a:r>
              <a:rPr lang="de-DE" dirty="0" smtClean="0"/>
              <a:t> </a:t>
            </a:r>
            <a:r>
              <a:rPr lang="de-DE" dirty="0" err="1" smtClean="0"/>
              <a:t>weed</a:t>
            </a:r>
            <a:r>
              <a:rPr lang="de-DE" dirty="0" smtClean="0"/>
              <a:t> </a:t>
            </a:r>
            <a:r>
              <a:rPr lang="de-DE" dirty="0" err="1" smtClean="0"/>
              <a:t>controll</a:t>
            </a:r>
            <a:r>
              <a:rPr lang="de-DE" dirty="0" smtClean="0"/>
              <a:t> in </a:t>
            </a:r>
            <a:r>
              <a:rPr lang="de-DE" dirty="0" err="1" smtClean="0"/>
              <a:t>corn</a:t>
            </a:r>
            <a:endParaRPr lang="de-DE" dirty="0" smtClean="0"/>
          </a:p>
          <a:p>
            <a:pPr marL="1257300" lvl="2" indent="-342900">
              <a:lnSpc>
                <a:spcPct val="150000"/>
              </a:lnSpc>
              <a:buFontTx/>
              <a:buChar char="-"/>
            </a:pPr>
            <a:r>
              <a:rPr lang="de-DE" dirty="0" err="1" smtClean="0"/>
              <a:t>Controll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smaller</a:t>
            </a:r>
            <a:r>
              <a:rPr lang="de-DE" dirty="0" smtClean="0"/>
              <a:t> </a:t>
            </a:r>
            <a:r>
              <a:rPr lang="de-DE" dirty="0" err="1" smtClean="0"/>
              <a:t>weeds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 </a:t>
            </a:r>
            <a:r>
              <a:rPr lang="de-DE" dirty="0" err="1" smtClean="0"/>
              <a:t>partner</a:t>
            </a:r>
            <a:r>
              <a:rPr lang="de-DE" dirty="0" smtClean="0"/>
              <a:t> </a:t>
            </a:r>
            <a:r>
              <a:rPr lang="de-DE" dirty="0" err="1" smtClean="0"/>
              <a:t>against</a:t>
            </a:r>
            <a:r>
              <a:rPr lang="de-DE" dirty="0" smtClean="0"/>
              <a:t> </a:t>
            </a:r>
            <a:r>
              <a:rPr lang="de-DE" dirty="0" err="1" smtClean="0"/>
              <a:t>grass</a:t>
            </a:r>
            <a:endParaRPr lang="de-DE" dirty="0" smtClean="0"/>
          </a:p>
          <a:p>
            <a:pPr marL="1257300" lvl="2" indent="-342900">
              <a:lnSpc>
                <a:spcPct val="150000"/>
              </a:lnSpc>
              <a:buFontTx/>
              <a:buChar char="-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831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7504" y="116632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Top 10 </a:t>
            </a:r>
            <a:r>
              <a:rPr lang="de-DE" sz="2400" b="1" dirty="0" err="1" smtClean="0"/>
              <a:t>soil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active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herbicides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nurseries</a:t>
            </a:r>
            <a:r>
              <a:rPr lang="de-DE" sz="2400" b="1" dirty="0" smtClean="0"/>
              <a:t> in </a:t>
            </a:r>
            <a:r>
              <a:rPr lang="de-DE" sz="2400" b="1" dirty="0" err="1" smtClean="0"/>
              <a:t>field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grown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production</a:t>
            </a:r>
            <a:r>
              <a:rPr lang="de-DE" sz="2400" b="1" dirty="0" smtClean="0"/>
              <a:t>,  </a:t>
            </a:r>
            <a:r>
              <a:rPr lang="de-DE" sz="2400" b="1" dirty="0" err="1" smtClean="0"/>
              <a:t>registration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is</a:t>
            </a:r>
            <a:r>
              <a:rPr lang="de-DE" sz="2400" b="1" dirty="0" smtClean="0"/>
              <a:t> different in </a:t>
            </a:r>
            <a:r>
              <a:rPr lang="de-DE" sz="2400" b="1" dirty="0" err="1" smtClean="0"/>
              <a:t>each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country</a:t>
            </a:r>
            <a:endParaRPr lang="de-DE" sz="2400" b="1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997854"/>
              </p:ext>
            </p:extLst>
          </p:nvPr>
        </p:nvGraphicFramePr>
        <p:xfrm>
          <a:off x="179512" y="1052736"/>
          <a:ext cx="8712967" cy="5106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2304256"/>
                <a:gridCol w="4320479"/>
              </a:tblGrid>
              <a:tr h="432048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Active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ingredient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Product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name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Comments</a:t>
                      </a:r>
                      <a:endParaRPr lang="de-DE" sz="2000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Dimethenamid</a:t>
                      </a:r>
                      <a:r>
                        <a:rPr lang="de-DE" sz="2000" dirty="0" smtClean="0"/>
                        <a:t>-P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Spectrum</a:t>
                      </a:r>
                      <a:r>
                        <a:rPr lang="de-DE" sz="2000" dirty="0" smtClean="0"/>
                        <a:t> Plus, Wing-P,  </a:t>
                      </a:r>
                      <a:r>
                        <a:rPr lang="de-DE" sz="2000" dirty="0" err="1" smtClean="0"/>
                        <a:t>Springbook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Combinations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with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Pendimethalin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or</a:t>
                      </a:r>
                      <a:r>
                        <a:rPr lang="de-DE" sz="2000" dirty="0" smtClean="0"/>
                        <a:t>  </a:t>
                      </a:r>
                      <a:r>
                        <a:rPr lang="de-DE" sz="2000" dirty="0" err="1" smtClean="0"/>
                        <a:t>Metazachlor</a:t>
                      </a:r>
                      <a:endParaRPr lang="de-DE" sz="2000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Diflufencan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Herold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Some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crops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show</a:t>
                      </a:r>
                      <a:r>
                        <a:rPr lang="de-DE" sz="2000" dirty="0" smtClean="0"/>
                        <a:t> strong pink</a:t>
                      </a:r>
                      <a:r>
                        <a:rPr lang="de-DE" sz="2000" baseline="0" dirty="0" smtClean="0"/>
                        <a:t> </a:t>
                      </a:r>
                      <a:r>
                        <a:rPr lang="de-DE" sz="2000" baseline="0" dirty="0" err="1" smtClean="0"/>
                        <a:t>colouration</a:t>
                      </a:r>
                      <a:endParaRPr lang="de-DE" sz="2000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Flufenacet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Artist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Combination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with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Metazachlor</a:t>
                      </a:r>
                      <a:endParaRPr lang="de-DE" sz="2000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Flumiaoxazin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Sumimax</a:t>
                      </a:r>
                      <a:r>
                        <a:rPr lang="de-DE" sz="2000" dirty="0" smtClean="0"/>
                        <a:t>, </a:t>
                      </a:r>
                      <a:r>
                        <a:rPr lang="de-DE" sz="2000" dirty="0" err="1" smtClean="0"/>
                        <a:t>Vorox</a:t>
                      </a:r>
                      <a:r>
                        <a:rPr lang="de-DE" sz="2000" dirty="0" smtClean="0"/>
                        <a:t> F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Very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good</a:t>
                      </a:r>
                      <a:r>
                        <a:rPr lang="de-DE" sz="2000" dirty="0" smtClean="0"/>
                        <a:t>, but lost </a:t>
                      </a:r>
                      <a:r>
                        <a:rPr lang="de-DE" sz="2000" dirty="0" err="1" smtClean="0"/>
                        <a:t>registration</a:t>
                      </a:r>
                      <a:r>
                        <a:rPr lang="de-DE" sz="2000" dirty="0" smtClean="0"/>
                        <a:t> in </a:t>
                      </a:r>
                      <a:r>
                        <a:rPr lang="de-DE" sz="2000" dirty="0" err="1" smtClean="0"/>
                        <a:t>some</a:t>
                      </a:r>
                      <a:r>
                        <a:rPr lang="de-DE" sz="2000" baseline="0" dirty="0" smtClean="0"/>
                        <a:t> countries, </a:t>
                      </a:r>
                      <a:r>
                        <a:rPr lang="de-DE" sz="2000" baseline="0" dirty="0" err="1" smtClean="0"/>
                        <a:t>future</a:t>
                      </a:r>
                      <a:r>
                        <a:rPr lang="de-DE" sz="2000" baseline="0" dirty="0" smtClean="0"/>
                        <a:t> </a:t>
                      </a:r>
                      <a:r>
                        <a:rPr lang="de-DE" sz="2000" baseline="0" dirty="0" err="1" smtClean="0"/>
                        <a:t>unsure</a:t>
                      </a:r>
                      <a:endParaRPr lang="de-DE" sz="2000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Isoxaben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Flexidor</a:t>
                      </a:r>
                      <a:r>
                        <a:rPr lang="de-DE" sz="2000" dirty="0" smtClean="0"/>
                        <a:t>, </a:t>
                      </a:r>
                      <a:r>
                        <a:rPr lang="de-DE" sz="2000" dirty="0" err="1" smtClean="0"/>
                        <a:t>Galery</a:t>
                      </a:r>
                      <a:r>
                        <a:rPr lang="de-DE" sz="2000" dirty="0" smtClean="0"/>
                        <a:t>, AZ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No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grass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control</a:t>
                      </a:r>
                      <a:r>
                        <a:rPr lang="de-DE" sz="2000" dirty="0" smtClean="0"/>
                        <a:t> , </a:t>
                      </a:r>
                      <a:r>
                        <a:rPr lang="de-DE" sz="2000" dirty="0" err="1" smtClean="0"/>
                        <a:t>needs</a:t>
                      </a:r>
                      <a:r>
                        <a:rPr lang="de-DE" sz="2000" dirty="0" smtClean="0"/>
                        <a:t> a </a:t>
                      </a:r>
                      <a:r>
                        <a:rPr lang="de-DE" sz="2000" dirty="0" err="1" smtClean="0"/>
                        <a:t>partner</a:t>
                      </a:r>
                      <a:endParaRPr lang="de-DE" sz="2000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Metamitron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Goltix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Mainly</a:t>
                      </a:r>
                      <a:r>
                        <a:rPr lang="de-DE" sz="2000" dirty="0" smtClean="0"/>
                        <a:t> in </a:t>
                      </a:r>
                      <a:r>
                        <a:rPr lang="de-DE" sz="2000" dirty="0" err="1" smtClean="0"/>
                        <a:t>seedbeds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and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hardwood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cuttings</a:t>
                      </a:r>
                      <a:r>
                        <a:rPr lang="de-DE" sz="2000" dirty="0" smtClean="0"/>
                        <a:t>, </a:t>
                      </a:r>
                      <a:r>
                        <a:rPr lang="de-DE" sz="2000" dirty="0" err="1" smtClean="0"/>
                        <a:t>good</a:t>
                      </a:r>
                      <a:r>
                        <a:rPr lang="de-DE" sz="2000" baseline="0" dirty="0" smtClean="0"/>
                        <a:t> in </a:t>
                      </a:r>
                      <a:r>
                        <a:rPr lang="de-DE" sz="2000" baseline="0" dirty="0" err="1" smtClean="0"/>
                        <a:t>combination</a:t>
                      </a:r>
                      <a:r>
                        <a:rPr lang="de-DE" sz="2000" baseline="0" dirty="0" smtClean="0"/>
                        <a:t> </a:t>
                      </a:r>
                      <a:r>
                        <a:rPr lang="de-DE" sz="2000" baseline="0" dirty="0" err="1" smtClean="0"/>
                        <a:t>with</a:t>
                      </a:r>
                      <a:r>
                        <a:rPr lang="de-DE" sz="2000" baseline="0" dirty="0" smtClean="0"/>
                        <a:t> </a:t>
                      </a:r>
                      <a:r>
                        <a:rPr lang="de-DE" sz="2000" baseline="0" dirty="0" err="1" smtClean="0"/>
                        <a:t>Pendimathalin</a:t>
                      </a:r>
                      <a:endParaRPr lang="de-DE" sz="2000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Metobromuron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Fresco</a:t>
                      </a:r>
                      <a:r>
                        <a:rPr lang="de-DE" sz="2000" dirty="0" smtClean="0"/>
                        <a:t>, </a:t>
                      </a:r>
                      <a:r>
                        <a:rPr lang="de-DE" sz="2000" dirty="0" err="1" smtClean="0"/>
                        <a:t>Praxim</a:t>
                      </a:r>
                      <a:r>
                        <a:rPr lang="de-DE" sz="2000" dirty="0" smtClean="0"/>
                        <a:t>, </a:t>
                      </a:r>
                      <a:r>
                        <a:rPr lang="de-DE" sz="2000" dirty="0" err="1" smtClean="0"/>
                        <a:t>Proman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New , not in </a:t>
                      </a:r>
                      <a:r>
                        <a:rPr lang="de-DE" sz="2000" dirty="0" err="1" smtClean="0"/>
                        <a:t>Abies</a:t>
                      </a:r>
                      <a:r>
                        <a:rPr lang="de-DE" sz="2000" dirty="0" smtClean="0"/>
                        <a:t> – </a:t>
                      </a:r>
                      <a:r>
                        <a:rPr lang="de-DE" sz="2000" dirty="0" err="1" smtClean="0"/>
                        <a:t>species</a:t>
                      </a:r>
                      <a:r>
                        <a:rPr lang="de-DE" sz="2000" dirty="0" smtClean="0"/>
                        <a:t>, </a:t>
                      </a:r>
                      <a:r>
                        <a:rPr lang="de-DE" sz="2000" dirty="0" err="1" smtClean="0"/>
                        <a:t>needs</a:t>
                      </a:r>
                      <a:r>
                        <a:rPr lang="de-DE" sz="2000" dirty="0" smtClean="0"/>
                        <a:t> a </a:t>
                      </a:r>
                      <a:r>
                        <a:rPr lang="de-DE" sz="2000" dirty="0" err="1" smtClean="0"/>
                        <a:t>partner</a:t>
                      </a:r>
                      <a:endParaRPr lang="de-DE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945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kumente und Einstellungen\averdieck.VUB\Eigene Dateien\Eigene Bilder\GBZ Thiensen\P914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28474"/>
            <a:ext cx="871201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728920"/>
            <a:ext cx="1528056" cy="1980000"/>
          </a:xfrm>
          <a:prstGeom prst="rect">
            <a:avLst/>
          </a:prstGeom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51520" y="3952810"/>
            <a:ext cx="3124200" cy="210826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>
                <a:solidFill>
                  <a:srgbClr val="FFCC00"/>
                </a:solidFill>
                <a:latin typeface="+mn-lt"/>
              </a:rPr>
              <a:t>Dr. Heinrich </a:t>
            </a:r>
            <a:r>
              <a:rPr lang="de-DE" sz="2000" b="1" dirty="0" err="1">
                <a:solidFill>
                  <a:srgbClr val="FFCC00"/>
                </a:solidFill>
                <a:latin typeface="+mn-lt"/>
              </a:rPr>
              <a:t>Lösing</a:t>
            </a:r>
            <a:endParaRPr lang="de-DE" sz="2000" b="1" dirty="0">
              <a:solidFill>
                <a:srgbClr val="FFCC00"/>
              </a:solidFill>
              <a:latin typeface="+mn-lt"/>
            </a:endParaRPr>
          </a:p>
          <a:p>
            <a:pPr algn="ctr"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§"/>
            </a:pPr>
            <a:r>
              <a:rPr lang="de-DE" sz="2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800" b="1" dirty="0" smtClean="0">
                <a:solidFill>
                  <a:schemeClr val="bg1"/>
                </a:solidFill>
                <a:latin typeface="+mn-lt"/>
              </a:rPr>
              <a:t>CEO VuB</a:t>
            </a:r>
            <a:endParaRPr lang="de-DE" sz="1800" b="1" dirty="0">
              <a:solidFill>
                <a:schemeClr val="bg1"/>
              </a:solidFill>
              <a:latin typeface="+mn-lt"/>
            </a:endParaRPr>
          </a:p>
          <a:p>
            <a:pPr algn="ctr"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§"/>
            </a:pPr>
            <a:r>
              <a:rPr lang="de-DE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800" b="1" dirty="0" smtClean="0">
                <a:solidFill>
                  <a:schemeClr val="bg1"/>
                </a:solidFill>
                <a:latin typeface="+mn-lt"/>
              </a:rPr>
              <a:t>Plant </a:t>
            </a:r>
            <a:r>
              <a:rPr lang="de-DE" sz="1800" b="1" dirty="0" err="1" smtClean="0">
                <a:solidFill>
                  <a:schemeClr val="bg1"/>
                </a:solidFill>
                <a:latin typeface="+mn-lt"/>
              </a:rPr>
              <a:t>Protection</a:t>
            </a:r>
            <a:endParaRPr lang="de-DE" sz="1800" b="1" dirty="0" smtClean="0">
              <a:solidFill>
                <a:schemeClr val="bg1"/>
              </a:solidFill>
              <a:latin typeface="+mn-lt"/>
            </a:endParaRPr>
          </a:p>
          <a:p>
            <a:pPr algn="ctr"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§"/>
            </a:pPr>
            <a:r>
              <a:rPr lang="de-DE" sz="1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800" b="1" dirty="0" err="1" smtClean="0">
                <a:solidFill>
                  <a:schemeClr val="bg1"/>
                </a:solidFill>
                <a:latin typeface="+mn-lt"/>
              </a:rPr>
              <a:t>Technique</a:t>
            </a:r>
            <a:endParaRPr lang="de-DE" sz="1800" b="1" dirty="0">
              <a:solidFill>
                <a:schemeClr val="bg1"/>
              </a:solidFill>
              <a:latin typeface="+mn-lt"/>
            </a:endParaRPr>
          </a:p>
          <a:p>
            <a:pPr algn="ctr"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§"/>
            </a:pPr>
            <a:r>
              <a:rPr lang="de-DE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800" b="1" dirty="0" smtClean="0">
                <a:solidFill>
                  <a:schemeClr val="bg1"/>
                </a:solidFill>
                <a:latin typeface="+mn-lt"/>
              </a:rPr>
              <a:t>Study </a:t>
            </a:r>
            <a:r>
              <a:rPr lang="de-DE" sz="1800" b="1" dirty="0" err="1" smtClean="0">
                <a:solidFill>
                  <a:schemeClr val="bg1"/>
                </a:solidFill>
                <a:latin typeface="+mn-lt"/>
              </a:rPr>
              <a:t>tours</a:t>
            </a:r>
            <a:endParaRPr lang="de-DE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3264768" y="3952810"/>
            <a:ext cx="2819400" cy="169277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rgbClr val="FFCC00"/>
                </a:solidFill>
                <a:latin typeface="+mn-lt"/>
              </a:rPr>
              <a:t>Britta Zielke</a:t>
            </a:r>
            <a:endParaRPr lang="de-DE" sz="2000" b="1" dirty="0">
              <a:solidFill>
                <a:srgbClr val="FFCC00"/>
              </a:solidFill>
              <a:latin typeface="+mn-lt"/>
            </a:endParaRPr>
          </a:p>
          <a:p>
            <a:pPr algn="ctr"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§"/>
            </a:pPr>
            <a:r>
              <a:rPr lang="de-DE" sz="2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800" b="1" dirty="0" smtClean="0">
                <a:solidFill>
                  <a:schemeClr val="bg1"/>
                </a:solidFill>
                <a:latin typeface="+mn-lt"/>
              </a:rPr>
              <a:t>Plant </a:t>
            </a:r>
            <a:r>
              <a:rPr lang="de-DE" sz="1800" b="1" dirty="0" err="1" smtClean="0">
                <a:solidFill>
                  <a:schemeClr val="bg1"/>
                </a:solidFill>
                <a:latin typeface="+mn-lt"/>
              </a:rPr>
              <a:t>Protection</a:t>
            </a:r>
            <a:endParaRPr lang="de-DE" sz="1800" b="1" dirty="0">
              <a:solidFill>
                <a:schemeClr val="bg1"/>
              </a:solidFill>
              <a:latin typeface="+mn-lt"/>
            </a:endParaRPr>
          </a:p>
          <a:p>
            <a:pPr algn="ctr"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§"/>
            </a:pPr>
            <a:r>
              <a:rPr lang="de-DE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800" b="1" dirty="0" smtClean="0">
                <a:solidFill>
                  <a:schemeClr val="bg1"/>
                </a:solidFill>
                <a:latin typeface="+mn-lt"/>
              </a:rPr>
              <a:t>EDP / IT</a:t>
            </a:r>
          </a:p>
          <a:p>
            <a:pPr algn="ctr"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§"/>
            </a:pPr>
            <a:r>
              <a:rPr lang="de-DE" sz="1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800" b="1" dirty="0" err="1" smtClean="0">
                <a:solidFill>
                  <a:schemeClr val="bg1"/>
                </a:solidFill>
                <a:latin typeface="+mn-lt"/>
              </a:rPr>
              <a:t>Experimentation</a:t>
            </a:r>
            <a:endParaRPr lang="de-DE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5796136" y="3952810"/>
            <a:ext cx="3200400" cy="210826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000" b="1" dirty="0" smtClean="0">
                <a:solidFill>
                  <a:srgbClr val="FFCC00"/>
                </a:solidFill>
                <a:latin typeface="+mn-lt"/>
              </a:rPr>
              <a:t>Sebastian </a:t>
            </a:r>
            <a:r>
              <a:rPr lang="de-DE" b="1" dirty="0" smtClean="0">
                <a:solidFill>
                  <a:srgbClr val="FFCC00"/>
                </a:solidFill>
                <a:latin typeface="+mn-lt"/>
              </a:rPr>
              <a:t>Heise</a:t>
            </a:r>
            <a:endParaRPr lang="de-DE" sz="2000" b="1" dirty="0">
              <a:solidFill>
                <a:srgbClr val="FFCC00"/>
              </a:solidFill>
              <a:latin typeface="+mn-lt"/>
            </a:endParaRPr>
          </a:p>
          <a:p>
            <a:pPr algn="ctr"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§"/>
            </a:pPr>
            <a:r>
              <a:rPr lang="de-DE" sz="2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800" b="1" dirty="0" err="1" smtClean="0">
                <a:solidFill>
                  <a:schemeClr val="bg1"/>
                </a:solidFill>
                <a:latin typeface="+mn-lt"/>
              </a:rPr>
              <a:t>Fertilization</a:t>
            </a:r>
            <a:endParaRPr lang="de-DE" sz="1800" b="1" dirty="0">
              <a:solidFill>
                <a:schemeClr val="bg1"/>
              </a:solidFill>
              <a:latin typeface="+mn-lt"/>
            </a:endParaRPr>
          </a:p>
          <a:p>
            <a:pPr algn="ctr"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§"/>
            </a:pPr>
            <a:r>
              <a:rPr lang="de-DE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800" b="1" dirty="0" err="1" smtClean="0">
                <a:solidFill>
                  <a:schemeClr val="bg1"/>
                </a:solidFill>
                <a:latin typeface="+mn-lt"/>
              </a:rPr>
              <a:t>Soils</a:t>
            </a:r>
            <a:r>
              <a:rPr lang="de-DE" sz="1800" b="1" dirty="0" smtClean="0">
                <a:solidFill>
                  <a:schemeClr val="bg1"/>
                </a:solidFill>
                <a:latin typeface="+mn-lt"/>
              </a:rPr>
              <a:t> / Substrates</a:t>
            </a:r>
            <a:endParaRPr lang="de-DE" sz="1800" b="1" dirty="0">
              <a:solidFill>
                <a:schemeClr val="bg1"/>
              </a:solidFill>
              <a:latin typeface="+mn-lt"/>
            </a:endParaRPr>
          </a:p>
          <a:p>
            <a:pPr algn="ctr"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§"/>
            </a:pPr>
            <a:r>
              <a:rPr lang="de-DE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800" b="1" dirty="0" smtClean="0">
                <a:solidFill>
                  <a:schemeClr val="bg1"/>
                </a:solidFill>
                <a:latin typeface="+mn-lt"/>
              </a:rPr>
              <a:t>Irrigation</a:t>
            </a:r>
          </a:p>
          <a:p>
            <a:pPr algn="ctr">
              <a:spcBef>
                <a:spcPct val="50000"/>
              </a:spcBef>
              <a:buClr>
                <a:srgbClr val="FF6600"/>
              </a:buClr>
              <a:buFont typeface="Wingdings" pitchFamily="2" charset="2"/>
              <a:buChar char="§"/>
            </a:pPr>
            <a:r>
              <a:rPr lang="de-DE" sz="1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800" b="1" dirty="0" err="1" smtClean="0">
                <a:solidFill>
                  <a:schemeClr val="bg1"/>
                </a:solidFill>
                <a:latin typeface="+mn-lt"/>
              </a:rPr>
              <a:t>Experimentation</a:t>
            </a:r>
            <a:endParaRPr lang="de-DE" sz="1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54" y="1900802"/>
            <a:ext cx="1568132" cy="1980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23528" y="908720"/>
            <a:ext cx="2088232" cy="5232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rgbClr val="008000"/>
                </a:solidFill>
                <a:latin typeface="+mn-lt"/>
              </a:rPr>
              <a:t>Chairman:</a:t>
            </a:r>
          </a:p>
          <a:p>
            <a:pPr algn="ctr"/>
            <a:r>
              <a:rPr lang="de-DE" sz="1400" b="1" dirty="0" smtClean="0">
                <a:solidFill>
                  <a:srgbClr val="008000"/>
                </a:solidFill>
                <a:latin typeface="+mn-lt"/>
              </a:rPr>
              <a:t>Frank Ostermann</a:t>
            </a:r>
            <a:endParaRPr lang="de-DE" sz="14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51520" y="44624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 smtClean="0">
                <a:solidFill>
                  <a:srgbClr val="006600"/>
                </a:solidFill>
                <a:latin typeface="+mn-lt"/>
                <a:ea typeface="SimSun-ExtB" panose="02010609060101010101" pitchFamily="49" charset="-122"/>
              </a:rPr>
              <a:t>VuB</a:t>
            </a:r>
            <a:r>
              <a:rPr lang="en-GB" sz="4400" b="1" dirty="0" smtClean="0">
                <a:solidFill>
                  <a:srgbClr val="006600"/>
                </a:solidFill>
                <a:latin typeface="+mn-lt"/>
                <a:ea typeface="SimSun-ExtB" panose="02010609060101010101" pitchFamily="49" charset="-122"/>
              </a:rPr>
              <a:t> – a grower’s organization</a:t>
            </a:r>
            <a:endParaRPr lang="en-GB" sz="4400" b="1" dirty="0">
              <a:solidFill>
                <a:srgbClr val="006600"/>
              </a:solidFill>
              <a:latin typeface="+mn-lt"/>
              <a:ea typeface="SimSun-ExtB" panose="02010609060101010101" pitchFamily="49" charset="-122"/>
            </a:endParaRPr>
          </a:p>
        </p:txBody>
      </p:sp>
      <p:sp>
        <p:nvSpPr>
          <p:cNvPr id="12" name="Text Box 69"/>
          <p:cNvSpPr txBox="1">
            <a:spLocks noChangeArrowheads="1"/>
          </p:cNvSpPr>
          <p:nvPr/>
        </p:nvSpPr>
        <p:spPr bwMode="auto">
          <a:xfrm>
            <a:off x="7020272" y="6472644"/>
            <a:ext cx="216024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1100" b="1" dirty="0" smtClean="0">
                <a:solidFill>
                  <a:srgbClr val="008000"/>
                </a:solidFill>
                <a:latin typeface="Arial Narrow" panose="020B0606020202030204" pitchFamily="34" charset="0"/>
              </a:rPr>
              <a:t>Dr. Heinrich </a:t>
            </a:r>
            <a:r>
              <a:rPr lang="de-DE" sz="1100" b="1" dirty="0" err="1" smtClean="0">
                <a:solidFill>
                  <a:srgbClr val="008000"/>
                </a:solidFill>
                <a:latin typeface="Arial Narrow" panose="020B0606020202030204" pitchFamily="34" charset="0"/>
              </a:rPr>
              <a:t>Lösing</a:t>
            </a:r>
            <a:endParaRPr lang="de-DE" sz="1100" b="1" dirty="0">
              <a:solidFill>
                <a:srgbClr val="008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287" y="1900801"/>
            <a:ext cx="1580283" cy="198000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900802"/>
            <a:ext cx="1565581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0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7504" y="116632"/>
            <a:ext cx="8820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Top 10 </a:t>
            </a:r>
            <a:r>
              <a:rPr lang="de-DE" sz="2400" b="1" dirty="0" err="1" smtClean="0"/>
              <a:t>soil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active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herbicides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nurseries</a:t>
            </a:r>
            <a:r>
              <a:rPr lang="de-DE" sz="2400" b="1" dirty="0" smtClean="0"/>
              <a:t> in </a:t>
            </a:r>
            <a:r>
              <a:rPr lang="de-DE" sz="2400" b="1" dirty="0" err="1" smtClean="0"/>
              <a:t>field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grown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production</a:t>
            </a:r>
            <a:r>
              <a:rPr lang="de-DE" sz="2400" b="1" dirty="0" smtClean="0"/>
              <a:t>,  </a:t>
            </a:r>
            <a:r>
              <a:rPr lang="de-DE" sz="2400" b="1" dirty="0" err="1" smtClean="0"/>
              <a:t>registration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is</a:t>
            </a:r>
            <a:r>
              <a:rPr lang="de-DE" sz="2400" b="1" dirty="0" smtClean="0"/>
              <a:t> different in </a:t>
            </a:r>
            <a:r>
              <a:rPr lang="de-DE" sz="2400" b="1" dirty="0" err="1" smtClean="0"/>
              <a:t>each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country</a:t>
            </a:r>
            <a:endParaRPr lang="de-DE" sz="2400" b="1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197589"/>
              </p:ext>
            </p:extLst>
          </p:nvPr>
        </p:nvGraphicFramePr>
        <p:xfrm>
          <a:off x="107504" y="1052736"/>
          <a:ext cx="8784975" cy="3293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1944216"/>
                <a:gridCol w="4752527"/>
              </a:tblGrid>
              <a:tr h="727670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Active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ingredient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Product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name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Comments</a:t>
                      </a:r>
                      <a:endParaRPr lang="de-DE" sz="2000" dirty="0"/>
                    </a:p>
                  </a:txBody>
                  <a:tcPr/>
                </a:tc>
              </a:tr>
              <a:tr h="496466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Metamitron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Goltix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Mainly</a:t>
                      </a:r>
                      <a:r>
                        <a:rPr lang="de-DE" sz="2000" dirty="0" smtClean="0"/>
                        <a:t> in </a:t>
                      </a:r>
                      <a:r>
                        <a:rPr lang="de-DE" sz="2000" dirty="0" err="1" smtClean="0"/>
                        <a:t>seedbeds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and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hardwood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cuttings</a:t>
                      </a:r>
                      <a:endParaRPr lang="de-DE" sz="2000" dirty="0"/>
                    </a:p>
                  </a:txBody>
                  <a:tcPr/>
                </a:tc>
              </a:tr>
              <a:tr h="448460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Metazachlor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Butisan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Not </a:t>
                      </a:r>
                      <a:r>
                        <a:rPr lang="de-DE" sz="2000" dirty="0" err="1" smtClean="0"/>
                        <a:t>selective</a:t>
                      </a:r>
                      <a:r>
                        <a:rPr lang="de-DE" sz="2000" dirty="0" smtClean="0"/>
                        <a:t> in </a:t>
                      </a:r>
                      <a:r>
                        <a:rPr lang="de-DE" sz="2000" dirty="0" err="1" smtClean="0"/>
                        <a:t>pines</a:t>
                      </a:r>
                      <a:endParaRPr lang="de-DE" sz="2000" dirty="0"/>
                    </a:p>
                  </a:txBody>
                  <a:tcPr/>
                </a:tc>
              </a:tr>
              <a:tr h="448460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Metribuzin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Sencor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Not </a:t>
                      </a:r>
                      <a:r>
                        <a:rPr lang="de-DE" sz="2000" dirty="0" err="1" smtClean="0"/>
                        <a:t>selective</a:t>
                      </a:r>
                      <a:r>
                        <a:rPr lang="de-DE" sz="2000" dirty="0" smtClean="0"/>
                        <a:t> in </a:t>
                      </a:r>
                      <a:r>
                        <a:rPr lang="de-DE" sz="2000" dirty="0" err="1" smtClean="0"/>
                        <a:t>Prunus</a:t>
                      </a:r>
                      <a:endParaRPr lang="de-DE" sz="2000" dirty="0"/>
                    </a:p>
                  </a:txBody>
                  <a:tcPr/>
                </a:tc>
              </a:tr>
              <a:tr h="471232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Pendimethalin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Stomp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Good</a:t>
                      </a:r>
                      <a:r>
                        <a:rPr lang="de-DE" sz="2000" baseline="0" dirty="0" smtClean="0"/>
                        <a:t> </a:t>
                      </a:r>
                      <a:r>
                        <a:rPr lang="de-DE" sz="2000" baseline="0" dirty="0" err="1" smtClean="0"/>
                        <a:t>partner</a:t>
                      </a:r>
                      <a:r>
                        <a:rPr lang="de-DE" sz="2000" baseline="0" dirty="0" smtClean="0"/>
                        <a:t> </a:t>
                      </a:r>
                      <a:r>
                        <a:rPr lang="de-DE" sz="2000" baseline="0" dirty="0" err="1" smtClean="0"/>
                        <a:t>for</a:t>
                      </a:r>
                      <a:r>
                        <a:rPr lang="de-DE" sz="2000" baseline="0" dirty="0" smtClean="0"/>
                        <a:t> </a:t>
                      </a:r>
                      <a:r>
                        <a:rPr lang="de-DE" sz="2000" baseline="0" dirty="0" err="1" smtClean="0"/>
                        <a:t>many</a:t>
                      </a:r>
                      <a:r>
                        <a:rPr lang="de-DE" sz="2000" baseline="0" dirty="0" smtClean="0"/>
                        <a:t> </a:t>
                      </a:r>
                      <a:r>
                        <a:rPr lang="de-DE" sz="2000" baseline="0" dirty="0" err="1" smtClean="0"/>
                        <a:t>other</a:t>
                      </a:r>
                      <a:r>
                        <a:rPr lang="de-DE" sz="2000" baseline="0" dirty="0" smtClean="0"/>
                        <a:t> </a:t>
                      </a:r>
                      <a:r>
                        <a:rPr lang="de-DE" sz="2000" baseline="0" dirty="0" err="1" smtClean="0"/>
                        <a:t>products</a:t>
                      </a:r>
                      <a:endParaRPr lang="de-DE" sz="2000" dirty="0"/>
                    </a:p>
                  </a:txBody>
                  <a:tcPr/>
                </a:tc>
              </a:tr>
              <a:tr h="448460">
                <a:tc>
                  <a:txBody>
                    <a:bodyPr/>
                    <a:lstStyle/>
                    <a:p>
                      <a:r>
                        <a:rPr lang="de-DE" sz="2000" dirty="0" err="1" smtClean="0"/>
                        <a:t>Propyzamid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Kerb Flow</a:t>
                      </a:r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/>
                        <a:t>Winter </a:t>
                      </a:r>
                      <a:r>
                        <a:rPr lang="de-DE" sz="2000" dirty="0" err="1" smtClean="0"/>
                        <a:t>treatment</a:t>
                      </a:r>
                      <a:r>
                        <a:rPr lang="de-DE" sz="2000" dirty="0" smtClean="0"/>
                        <a:t>,  </a:t>
                      </a:r>
                      <a:r>
                        <a:rPr lang="de-DE" sz="2000" dirty="0" err="1" smtClean="0"/>
                        <a:t>control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of</a:t>
                      </a:r>
                      <a:r>
                        <a:rPr lang="de-DE" sz="2000" dirty="0" smtClean="0"/>
                        <a:t> limited </a:t>
                      </a:r>
                      <a:r>
                        <a:rPr lang="de-DE" sz="2000" dirty="0" err="1" smtClean="0"/>
                        <a:t>weed</a:t>
                      </a:r>
                      <a:r>
                        <a:rPr lang="de-DE" sz="2000" dirty="0" smtClean="0"/>
                        <a:t> </a:t>
                      </a:r>
                      <a:r>
                        <a:rPr lang="de-DE" sz="2000" dirty="0" err="1" smtClean="0"/>
                        <a:t>species</a:t>
                      </a:r>
                      <a:endParaRPr lang="de-DE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179512" y="4581128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/>
              <a:t>Lost </a:t>
            </a:r>
            <a:r>
              <a:rPr lang="de-DE" sz="2400" b="1" dirty="0" err="1"/>
              <a:t>registration</a:t>
            </a:r>
            <a:r>
              <a:rPr lang="de-DE" sz="2400" dirty="0" smtClean="0"/>
              <a:t>:	 </a:t>
            </a:r>
            <a:r>
              <a:rPr lang="de-DE" sz="2400" dirty="0" err="1"/>
              <a:t>Linuron</a:t>
            </a:r>
            <a:r>
              <a:rPr lang="de-DE" sz="2400" dirty="0"/>
              <a:t>, </a:t>
            </a:r>
            <a:r>
              <a:rPr lang="de-DE" sz="2400" dirty="0" err="1"/>
              <a:t>Isoproturon</a:t>
            </a:r>
            <a:r>
              <a:rPr lang="de-DE" sz="2400" dirty="0"/>
              <a:t>, </a:t>
            </a:r>
            <a:r>
              <a:rPr lang="de-DE" sz="2400" dirty="0" err="1"/>
              <a:t>Lenacil</a:t>
            </a:r>
            <a:endParaRPr lang="de-DE" sz="2400" dirty="0"/>
          </a:p>
          <a:p>
            <a:pPr>
              <a:lnSpc>
                <a:spcPct val="150000"/>
              </a:lnSpc>
            </a:pPr>
            <a:r>
              <a:rPr lang="de-DE" sz="2400" b="1" dirty="0" err="1"/>
              <a:t>Limeted</a:t>
            </a:r>
            <a:r>
              <a:rPr lang="de-DE" sz="2400" b="1" dirty="0"/>
              <a:t> </a:t>
            </a:r>
            <a:r>
              <a:rPr lang="de-DE" sz="2400" b="1" dirty="0" err="1"/>
              <a:t>use</a:t>
            </a:r>
            <a:r>
              <a:rPr lang="de-DE" sz="2400" b="1" dirty="0" smtClean="0"/>
              <a:t>:	</a:t>
            </a:r>
            <a:r>
              <a:rPr lang="de-DE" sz="2400" dirty="0" smtClean="0"/>
              <a:t> </a:t>
            </a:r>
            <a:r>
              <a:rPr lang="de-DE" sz="2400" dirty="0" err="1"/>
              <a:t>Aclonifen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94850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07504" y="44624"/>
            <a:ext cx="88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/>
              <a:t>No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treatment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Pendimethalin</a:t>
            </a:r>
            <a:r>
              <a:rPr lang="de-DE" sz="2800" b="1" dirty="0" smtClean="0"/>
              <a:t> (</a:t>
            </a:r>
            <a:r>
              <a:rPr lang="de-DE" sz="2800" b="1" dirty="0" err="1" smtClean="0"/>
              <a:t>Stomp</a:t>
            </a:r>
            <a:r>
              <a:rPr lang="de-DE" sz="2800" b="1" dirty="0" smtClean="0"/>
              <a:t>) in </a:t>
            </a:r>
            <a:r>
              <a:rPr lang="de-DE" sz="2800" b="1" dirty="0" err="1" smtClean="0"/>
              <a:t>conifer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seedbeds</a:t>
            </a:r>
            <a:r>
              <a:rPr lang="de-DE" sz="2800" b="1" dirty="0" smtClean="0"/>
              <a:t>, </a:t>
            </a:r>
            <a:r>
              <a:rPr lang="de-DE" sz="2800" b="1" dirty="0" err="1" smtClean="0"/>
              <a:t>Propyzamid</a:t>
            </a:r>
            <a:r>
              <a:rPr lang="de-DE" sz="2800" b="1" dirty="0" smtClean="0"/>
              <a:t> (Kerb) </a:t>
            </a:r>
            <a:r>
              <a:rPr lang="de-DE" sz="2800" b="1" dirty="0" err="1" smtClean="0"/>
              <a:t>only</a:t>
            </a:r>
            <a:r>
              <a:rPr lang="de-DE" sz="2800" b="1" dirty="0" smtClean="0"/>
              <a:t> in </a:t>
            </a:r>
            <a:r>
              <a:rPr lang="de-DE" sz="2800" b="1" dirty="0" err="1" smtClean="0"/>
              <a:t>low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dosage</a:t>
            </a:r>
            <a:endParaRPr lang="de-DE" sz="28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20050"/>
            <a:ext cx="2998456" cy="449768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429620"/>
            <a:ext cx="2972647" cy="448811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876256" y="1484784"/>
            <a:ext cx="20882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dirty="0" err="1" smtClean="0"/>
              <a:t>Damage</a:t>
            </a:r>
            <a:r>
              <a:rPr lang="de-DE" sz="2400" dirty="0" smtClean="0"/>
              <a:t> on Noble </a:t>
            </a:r>
            <a:r>
              <a:rPr lang="de-DE" sz="2400" dirty="0" err="1" smtClean="0"/>
              <a:t>fir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Norway</a:t>
            </a:r>
            <a:r>
              <a:rPr lang="de-DE" sz="2400" dirty="0" smtClean="0"/>
              <a:t> </a:t>
            </a:r>
            <a:r>
              <a:rPr lang="de-DE" sz="2400" dirty="0" err="1" smtClean="0"/>
              <a:t>spruce</a:t>
            </a:r>
            <a:r>
              <a:rPr lang="de-DE" sz="2400" dirty="0" smtClean="0"/>
              <a:t> after </a:t>
            </a:r>
            <a:r>
              <a:rPr lang="de-DE" sz="2400" dirty="0" err="1" smtClean="0"/>
              <a:t>treatment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Stomp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13307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7504" y="816761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000000"/>
                </a:solidFill>
              </a:rPr>
              <a:t>Active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ingrediant</a:t>
            </a:r>
            <a:r>
              <a:rPr lang="de-DE" sz="2400" dirty="0" smtClean="0">
                <a:solidFill>
                  <a:srgbClr val="000000"/>
                </a:solidFill>
              </a:rPr>
              <a:t>: </a:t>
            </a:r>
            <a:r>
              <a:rPr lang="de-DE" sz="2400" dirty="0" err="1" smtClean="0">
                <a:solidFill>
                  <a:srgbClr val="00B0F0"/>
                </a:solidFill>
              </a:rPr>
              <a:t>Diflufenican</a:t>
            </a:r>
            <a:r>
              <a:rPr lang="de-DE" sz="2400" dirty="0" smtClean="0">
                <a:solidFill>
                  <a:srgbClr val="00B0F0"/>
                </a:solidFill>
              </a:rPr>
              <a:t> + </a:t>
            </a:r>
            <a:r>
              <a:rPr lang="de-DE" sz="2400" dirty="0" err="1" smtClean="0">
                <a:solidFill>
                  <a:srgbClr val="00B0F0"/>
                </a:solidFill>
              </a:rPr>
              <a:t>Flufenacet</a:t>
            </a:r>
            <a:endParaRPr lang="de-DE" sz="2400" dirty="0">
              <a:solidFill>
                <a:srgbClr val="000000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01" y="1278426"/>
            <a:ext cx="4454830" cy="445483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82419"/>
            <a:ext cx="4564662" cy="445083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07504" y="11663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/>
              <a:t>Selectivity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Herold, rate/ha: 0,5 l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351642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14643" y="44624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solidFill>
                  <a:schemeClr val="bg2">
                    <a:lumMod val="10000"/>
                  </a:schemeClr>
                </a:solidFill>
              </a:rPr>
              <a:t>Infra-Red</a:t>
            </a:r>
            <a:r>
              <a:rPr lang="de-DE" sz="2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bg2">
                    <a:lumMod val="10000"/>
                  </a:schemeClr>
                </a:solidFill>
              </a:rPr>
              <a:t>technology</a:t>
            </a:r>
            <a:r>
              <a:rPr lang="de-DE" sz="2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bg2">
                    <a:lumMod val="10000"/>
                  </a:schemeClr>
                </a:solidFill>
              </a:rPr>
              <a:t>used</a:t>
            </a:r>
            <a:r>
              <a:rPr lang="de-DE" sz="2400" b="1" dirty="0" smtClean="0">
                <a:solidFill>
                  <a:schemeClr val="bg2">
                    <a:lumMod val="10000"/>
                  </a:schemeClr>
                </a:solidFill>
              </a:rPr>
              <a:t> after </a:t>
            </a:r>
            <a:r>
              <a:rPr lang="de-DE" sz="2400" b="1" dirty="0" err="1" smtClean="0">
                <a:solidFill>
                  <a:schemeClr val="bg2">
                    <a:lumMod val="10000"/>
                  </a:schemeClr>
                </a:solidFill>
              </a:rPr>
              <a:t>sowing</a:t>
            </a:r>
            <a:r>
              <a:rPr lang="de-DE" sz="2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bg2">
                    <a:lumMod val="10000"/>
                  </a:schemeClr>
                </a:solidFill>
              </a:rPr>
              <a:t>and</a:t>
            </a:r>
            <a:r>
              <a:rPr lang="de-DE" sz="2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bg2">
                    <a:lumMod val="10000"/>
                  </a:schemeClr>
                </a:solidFill>
              </a:rPr>
              <a:t>before</a:t>
            </a:r>
            <a:r>
              <a:rPr lang="de-DE" sz="2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bg2">
                    <a:lumMod val="10000"/>
                  </a:schemeClr>
                </a:solidFill>
              </a:rPr>
              <a:t>germination</a:t>
            </a:r>
            <a:r>
              <a:rPr lang="de-DE" sz="2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bg2">
                    <a:lumMod val="10000"/>
                  </a:schemeClr>
                </a:solidFill>
              </a:rPr>
              <a:t>of</a:t>
            </a:r>
            <a:r>
              <a:rPr lang="de-DE" sz="2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bg2">
                    <a:lumMod val="10000"/>
                  </a:schemeClr>
                </a:solidFill>
              </a:rPr>
              <a:t>the</a:t>
            </a:r>
            <a:r>
              <a:rPr lang="de-DE" sz="2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bg2">
                    <a:lumMod val="10000"/>
                  </a:schemeClr>
                </a:solidFill>
              </a:rPr>
              <a:t>nursery</a:t>
            </a:r>
            <a:r>
              <a:rPr lang="de-DE" sz="2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bg2">
                    <a:lumMod val="10000"/>
                  </a:schemeClr>
                </a:solidFill>
              </a:rPr>
              <a:t>crop</a:t>
            </a:r>
            <a:endParaRPr lang="de-DE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79512" y="4509120"/>
            <a:ext cx="88569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Alternative: </a:t>
            </a:r>
            <a:r>
              <a:rPr lang="de-DE" dirty="0" smtClean="0"/>
              <a:t>  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 </a:t>
            </a:r>
            <a:r>
              <a:rPr lang="de-DE" dirty="0" err="1" smtClean="0"/>
              <a:t>Reglone</a:t>
            </a:r>
            <a:r>
              <a:rPr lang="de-DE" dirty="0" smtClean="0"/>
              <a:t> (200 g/l </a:t>
            </a:r>
            <a:r>
              <a:rPr lang="de-DE" dirty="0" err="1" smtClean="0"/>
              <a:t>Diquat</a:t>
            </a:r>
            <a:r>
              <a:rPr lang="de-DE" dirty="0" smtClean="0"/>
              <a:t>) –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activity</a:t>
            </a:r>
            <a:r>
              <a:rPr lang="de-DE" dirty="0" smtClean="0"/>
              <a:t> </a:t>
            </a:r>
            <a:r>
              <a:rPr lang="de-DE" dirty="0" err="1" smtClean="0"/>
              <a:t>against</a:t>
            </a:r>
            <a:r>
              <a:rPr lang="de-DE" dirty="0" smtClean="0"/>
              <a:t> </a:t>
            </a:r>
            <a:r>
              <a:rPr lang="de-DE" dirty="0" err="1" smtClean="0"/>
              <a:t>grass</a:t>
            </a:r>
            <a:r>
              <a:rPr lang="de-DE" dirty="0" smtClean="0"/>
              <a:t>, 1.5 l/ha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Finalsan</a:t>
            </a:r>
            <a:r>
              <a:rPr lang="de-DE" dirty="0" smtClean="0"/>
              <a:t> Plus (</a:t>
            </a:r>
            <a:r>
              <a:rPr lang="de-DE" dirty="0" err="1" smtClean="0"/>
              <a:t>Maleic</a:t>
            </a:r>
            <a:r>
              <a:rPr lang="de-DE" dirty="0" smtClean="0"/>
              <a:t> </a:t>
            </a:r>
            <a:r>
              <a:rPr lang="de-DE" dirty="0" err="1" smtClean="0"/>
              <a:t>hydrazide</a:t>
            </a:r>
            <a:r>
              <a:rPr lang="de-DE" dirty="0" smtClean="0"/>
              <a:t> + </a:t>
            </a:r>
            <a:r>
              <a:rPr lang="de-DE" dirty="0" err="1" smtClean="0"/>
              <a:t>Pelargonic</a:t>
            </a:r>
            <a:r>
              <a:rPr lang="de-DE" dirty="0" smtClean="0"/>
              <a:t> </a:t>
            </a:r>
            <a:r>
              <a:rPr lang="de-DE" dirty="0" err="1" smtClean="0"/>
              <a:t>acid</a:t>
            </a:r>
            <a:r>
              <a:rPr lang="de-DE" dirty="0" smtClean="0"/>
              <a:t>), not </a:t>
            </a:r>
            <a:r>
              <a:rPr lang="de-DE" dirty="0" err="1" smtClean="0"/>
              <a:t>safe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in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crops</a:t>
            </a:r>
            <a:endParaRPr lang="de-DE" dirty="0"/>
          </a:p>
          <a:p>
            <a:r>
              <a:rPr lang="de-DE" b="1" dirty="0" err="1" smtClean="0"/>
              <a:t>Use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Finale (</a:t>
            </a:r>
            <a:r>
              <a:rPr lang="de-DE" b="1" dirty="0" err="1" smtClean="0"/>
              <a:t>Glufosinate</a:t>
            </a:r>
            <a:r>
              <a:rPr lang="de-DE" b="1" dirty="0" smtClean="0"/>
              <a:t>-ammonium, 120 g/l) </a:t>
            </a:r>
            <a:r>
              <a:rPr lang="de-DE" b="1" dirty="0" err="1" smtClean="0"/>
              <a:t>or</a:t>
            </a:r>
            <a:r>
              <a:rPr lang="de-DE" b="1" dirty="0" smtClean="0"/>
              <a:t> Roundup-</a:t>
            </a:r>
            <a:r>
              <a:rPr lang="de-DE" b="1" dirty="0" err="1" smtClean="0"/>
              <a:t>products</a:t>
            </a:r>
            <a:r>
              <a:rPr lang="de-DE" b="1" dirty="0" smtClean="0"/>
              <a:t> </a:t>
            </a:r>
            <a:r>
              <a:rPr lang="de-DE" b="1" dirty="0" err="1" smtClean="0"/>
              <a:t>is</a:t>
            </a:r>
            <a:r>
              <a:rPr lang="de-DE" b="1" dirty="0" smtClean="0"/>
              <a:t> not </a:t>
            </a:r>
            <a:r>
              <a:rPr lang="de-DE" b="1" dirty="0" err="1" smtClean="0"/>
              <a:t>safe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</a:t>
            </a:r>
            <a:r>
              <a:rPr lang="de-DE" b="1" dirty="0" err="1" smtClean="0"/>
              <a:t>apply</a:t>
            </a:r>
            <a:r>
              <a:rPr lang="de-DE" b="1" dirty="0" smtClean="0"/>
              <a:t> </a:t>
            </a:r>
            <a:r>
              <a:rPr lang="de-DE" b="1" dirty="0" err="1" smtClean="0"/>
              <a:t>shortly</a:t>
            </a:r>
            <a:r>
              <a:rPr lang="de-DE" b="1" dirty="0" smtClean="0"/>
              <a:t> </a:t>
            </a:r>
            <a:r>
              <a:rPr lang="de-DE" b="1" dirty="0" err="1" smtClean="0"/>
              <a:t>before</a:t>
            </a:r>
            <a:r>
              <a:rPr lang="de-DE" b="1" dirty="0" smtClean="0"/>
              <a:t> </a:t>
            </a:r>
            <a:r>
              <a:rPr lang="de-DE" b="1" dirty="0" err="1" smtClean="0"/>
              <a:t>germination</a:t>
            </a:r>
            <a:r>
              <a:rPr lang="de-DE" b="1" dirty="0" smtClean="0"/>
              <a:t> !!!!	</a:t>
            </a:r>
            <a:endParaRPr lang="de-DE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80728"/>
            <a:ext cx="4457436" cy="295232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3" y="980728"/>
            <a:ext cx="4463112" cy="295232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51520" y="3933056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4"/>
              </a:rPr>
              <a:t>www.hoaf.nl</a:t>
            </a:r>
            <a:r>
              <a:rPr lang="de-DE" dirty="0" smtClean="0"/>
              <a:t>				</a:t>
            </a:r>
            <a:r>
              <a:rPr lang="de-DE" u="sng" dirty="0" smtClean="0">
                <a:solidFill>
                  <a:srgbClr val="0070C0"/>
                </a:solidFill>
              </a:rPr>
              <a:t>www.abflammtechnik.de</a:t>
            </a:r>
            <a:endParaRPr lang="de-DE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9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3888433" cy="259228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49352"/>
            <a:ext cx="3923928" cy="261595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49352"/>
            <a:ext cx="3923928" cy="261595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27584" y="44624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/>
              <a:t>Fully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automatic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steaming</a:t>
            </a:r>
            <a:r>
              <a:rPr lang="de-DE" sz="2400" b="1" dirty="0" smtClean="0"/>
              <a:t> in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field</a:t>
            </a:r>
            <a:endParaRPr lang="de-DE" sz="24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4716016" y="692696"/>
            <a:ext cx="40679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dirty="0" smtClean="0"/>
              <a:t>Hood </a:t>
            </a:r>
            <a:r>
              <a:rPr lang="de-DE" dirty="0" err="1" smtClean="0"/>
              <a:t>steamer</a:t>
            </a:r>
            <a:r>
              <a:rPr lang="de-DE" dirty="0" smtClean="0"/>
              <a:t>, </a:t>
            </a:r>
            <a:r>
              <a:rPr lang="de-DE" dirty="0" err="1" smtClean="0"/>
              <a:t>does</a:t>
            </a:r>
            <a:r>
              <a:rPr lang="de-DE" dirty="0" smtClean="0"/>
              <a:t> press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steam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soil</a:t>
            </a:r>
            <a:endParaRPr lang="de-DE" dirty="0" smtClean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dirty="0" smtClean="0"/>
              <a:t>First </a:t>
            </a:r>
            <a:r>
              <a:rPr lang="de-DE" dirty="0" err="1" smtClean="0"/>
              <a:t>machine</a:t>
            </a:r>
            <a:r>
              <a:rPr lang="de-DE" dirty="0" smtClean="0"/>
              <a:t> </a:t>
            </a:r>
            <a:r>
              <a:rPr lang="de-DE" dirty="0" err="1" smtClean="0"/>
              <a:t>world</a:t>
            </a:r>
            <a:r>
              <a:rPr lang="de-DE" dirty="0" smtClean="0"/>
              <a:t> </a:t>
            </a:r>
            <a:r>
              <a:rPr lang="de-DE" dirty="0" err="1" smtClean="0"/>
              <a:t>wide</a:t>
            </a:r>
            <a:r>
              <a:rPr lang="de-DE" dirty="0" smtClean="0"/>
              <a:t>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dirty="0" err="1" smtClean="0"/>
              <a:t>Built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smtClean="0">
                <a:hlinkClick r:id="rId5"/>
              </a:rPr>
              <a:t>www.zeyer.biz</a:t>
            </a:r>
            <a:endParaRPr lang="de-DE" dirty="0" smtClean="0"/>
          </a:p>
          <a:p>
            <a:pPr>
              <a:lnSpc>
                <a:spcPct val="150000"/>
              </a:lnSpc>
            </a:pPr>
            <a:r>
              <a:rPr lang="de-DE" dirty="0" smtClean="0"/>
              <a:t>   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smtClean="0">
                <a:hlinkClick r:id="rId6"/>
              </a:rPr>
              <a:t>www.moeschle.de</a:t>
            </a:r>
            <a:r>
              <a:rPr lang="de-DE" dirty="0" smtClean="0"/>
              <a:t>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dirty="0" smtClean="0"/>
              <a:t>Price: </a:t>
            </a:r>
            <a:r>
              <a:rPr lang="de-DE" dirty="0" err="1" smtClean="0"/>
              <a:t>about</a:t>
            </a:r>
            <a:r>
              <a:rPr lang="de-DE" dirty="0" smtClean="0"/>
              <a:t> 300.000 €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60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3384376" cy="5090103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923928" y="4293096"/>
            <a:ext cx="5112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Hood </a:t>
            </a:r>
            <a:r>
              <a:rPr lang="de-DE" sz="24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steamers</a:t>
            </a:r>
            <a:r>
              <a:rPr lang="de-DE" sz="24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are</a:t>
            </a:r>
            <a:r>
              <a:rPr lang="de-DE" sz="24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available</a:t>
            </a:r>
            <a:r>
              <a:rPr lang="de-DE" sz="24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4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from</a:t>
            </a:r>
            <a:r>
              <a:rPr lang="de-DE" sz="24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:</a:t>
            </a:r>
          </a:p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prstClr val="black"/>
                </a:solidFill>
                <a:latin typeface="Arial" charset="0"/>
                <a:ea typeface="ＭＳ Ｐゴシック" charset="0"/>
                <a:hlinkClick r:id="rId3"/>
              </a:rPr>
              <a:t>www.egedal.dk</a:t>
            </a:r>
            <a:endParaRPr lang="de-DE" sz="2400" dirty="0" smtClean="0">
              <a:solidFill>
                <a:prstClr val="black"/>
              </a:solidFill>
              <a:latin typeface="Arial" charset="0"/>
              <a:ea typeface="ＭＳ Ｐゴシック" charset="0"/>
            </a:endParaRPr>
          </a:p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prstClr val="black"/>
                </a:solidFill>
                <a:latin typeface="Arial" charset="0"/>
                <a:ea typeface="ＭＳ Ｐゴシック" charset="0"/>
                <a:hlinkClick r:id="rId4"/>
              </a:rPr>
              <a:t>www.moeschle.de</a:t>
            </a:r>
            <a:r>
              <a:rPr lang="de-DE" sz="24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, </a:t>
            </a:r>
            <a:r>
              <a:rPr lang="de-DE" sz="2400" dirty="0" smtClean="0">
                <a:solidFill>
                  <a:prstClr val="black"/>
                </a:solidFill>
                <a:latin typeface="Arial" charset="0"/>
                <a:ea typeface="ＭＳ Ｐゴシック" charset="0"/>
                <a:hlinkClick r:id="rId5"/>
              </a:rPr>
              <a:t>www.zeyer.biz</a:t>
            </a:r>
            <a:r>
              <a:rPr lang="de-DE" sz="24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 </a:t>
            </a:r>
            <a:endParaRPr lang="de-DE" sz="2400" dirty="0" smtClean="0">
              <a:solidFill>
                <a:prstClr val="black"/>
              </a:solidFill>
              <a:latin typeface="Arial" charset="0"/>
              <a:ea typeface="ＭＳ Ｐゴシック" charset="0"/>
            </a:endParaRPr>
          </a:p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prstClr val="black"/>
                </a:solidFill>
                <a:latin typeface="Arial" charset="0"/>
                <a:ea typeface="ＭＳ Ｐゴシック" charset="0"/>
                <a:hlinkClick r:id="rId6"/>
              </a:rPr>
              <a:t>www.regero.fr</a:t>
            </a:r>
            <a:r>
              <a:rPr lang="de-DE" sz="24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 smtClean="0">
                <a:solidFill>
                  <a:prstClr val="black"/>
                </a:solidFill>
                <a:latin typeface="Arial" charset="0"/>
                <a:ea typeface="ＭＳ Ｐゴシック" charset="0"/>
                <a:hlinkClick r:id="rId7"/>
              </a:rPr>
              <a:t>www.simongroup.fr</a:t>
            </a:r>
            <a:r>
              <a:rPr lang="de-DE" sz="24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endParaRPr lang="de-DE" sz="2400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07504" y="25867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dirty="0" smtClean="0">
                <a:latin typeface="Arial" charset="0"/>
                <a:ea typeface="ＭＳ Ｐゴシック" charset="0"/>
              </a:rPr>
              <a:t>Hood </a:t>
            </a:r>
            <a:r>
              <a:rPr lang="de-DE" sz="2800" b="1" dirty="0" err="1" smtClean="0">
                <a:latin typeface="Arial" charset="0"/>
                <a:ea typeface="ＭＳ Ｐゴシック" charset="0"/>
              </a:rPr>
              <a:t>steamer</a:t>
            </a:r>
            <a:r>
              <a:rPr lang="de-DE" sz="2800" b="1" dirty="0" smtClean="0">
                <a:latin typeface="Arial" charset="0"/>
                <a:ea typeface="ＭＳ Ｐゴシック" charset="0"/>
              </a:rPr>
              <a:t> in </a:t>
            </a:r>
            <a:r>
              <a:rPr lang="de-DE" sz="2800" b="1" dirty="0" err="1" smtClean="0">
                <a:latin typeface="Arial" charset="0"/>
                <a:ea typeface="ＭＳ Ｐゴシック" charset="0"/>
              </a:rPr>
              <a:t>the</a:t>
            </a:r>
            <a:r>
              <a:rPr lang="de-DE" sz="2800" b="1" dirty="0" smtClean="0">
                <a:latin typeface="Arial" charset="0"/>
                <a:ea typeface="ＭＳ Ｐゴシック" charset="0"/>
              </a:rPr>
              <a:t> </a:t>
            </a:r>
            <a:r>
              <a:rPr lang="de-DE" sz="2800" b="1" dirty="0" err="1" smtClean="0">
                <a:latin typeface="Arial" charset="0"/>
                <a:ea typeface="ＭＳ Ｐゴシック" charset="0"/>
              </a:rPr>
              <a:t>field</a:t>
            </a:r>
            <a:r>
              <a:rPr lang="de-DE" sz="2800" b="1" dirty="0" smtClean="0">
                <a:latin typeface="Arial" charset="0"/>
                <a:ea typeface="ＭＳ Ｐゴシック" charset="0"/>
              </a:rPr>
              <a:t>, </a:t>
            </a:r>
            <a:r>
              <a:rPr lang="de-DE" sz="2800" b="1" dirty="0" err="1" smtClean="0">
                <a:latin typeface="Arial" charset="0"/>
                <a:ea typeface="ＭＳ Ｐゴシック" charset="0"/>
              </a:rPr>
              <a:t>other</a:t>
            </a:r>
            <a:r>
              <a:rPr lang="de-DE" sz="2800" b="1" dirty="0" smtClean="0">
                <a:latin typeface="Arial" charset="0"/>
                <a:ea typeface="ＭＳ Ｐゴシック" charset="0"/>
              </a:rPr>
              <a:t> </a:t>
            </a:r>
            <a:r>
              <a:rPr lang="de-DE" sz="2800" b="1" dirty="0" err="1" smtClean="0">
                <a:latin typeface="Arial" charset="0"/>
                <a:ea typeface="ＭＳ Ｐゴシック" charset="0"/>
              </a:rPr>
              <a:t>producers</a:t>
            </a:r>
            <a:endParaRPr lang="de-DE" sz="2800" b="1" dirty="0">
              <a:latin typeface="Arial" charset="0"/>
              <a:ea typeface="ＭＳ Ｐゴシック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960" y="620688"/>
            <a:ext cx="5026504" cy="308340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707904" y="3717032"/>
            <a:ext cx="509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Regero</a:t>
            </a:r>
            <a:r>
              <a:rPr lang="de-DE" dirty="0" smtClean="0"/>
              <a:t> </a:t>
            </a:r>
            <a:r>
              <a:rPr lang="de-DE" dirty="0" err="1" smtClean="0"/>
              <a:t>machine</a:t>
            </a:r>
            <a:r>
              <a:rPr lang="de-DE" dirty="0" smtClean="0"/>
              <a:t> in </a:t>
            </a:r>
            <a:r>
              <a:rPr lang="de-DE" dirty="0" err="1" smtClean="0"/>
              <a:t>Zundert</a:t>
            </a:r>
            <a:r>
              <a:rPr lang="de-DE" dirty="0" smtClean="0"/>
              <a:t>, </a:t>
            </a:r>
            <a:r>
              <a:rPr lang="de-DE" dirty="0" err="1" smtClean="0"/>
              <a:t>Netherlands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776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167"/>
            <a:ext cx="3899598" cy="259281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48356"/>
            <a:ext cx="3827590" cy="254494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4355976" y="692696"/>
            <a:ext cx="4572000" cy="53399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Machine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injects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the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steam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into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the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soil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at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about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10 cm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depth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,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afterwards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it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is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mixed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and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the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temperature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is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protected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by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a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special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blanket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.</a:t>
            </a:r>
            <a:endParaRPr lang="de-DE" sz="2000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900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Used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in Pinneberg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region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since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2012</a:t>
            </a: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800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Since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2013 on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bigger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scale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(20-40 ha per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year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)</a:t>
            </a: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800" dirty="0" smtClean="0">
              <a:solidFill>
                <a:prstClr val="black"/>
              </a:solidFill>
              <a:latin typeface="Arial" charset="0"/>
              <a:ea typeface="ＭＳ Ｐゴシック" charset="0"/>
            </a:endParaRP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about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80 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°C 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soil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temperature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necessary</a:t>
            </a:r>
            <a:endParaRPr lang="de-DE" sz="2000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800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Speed: 150 m/h,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work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distance</a:t>
            </a:r>
            <a:endParaRPr lang="de-DE" sz="2000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de-DE" sz="8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        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1-1,80 m</a:t>
            </a:r>
            <a:endParaRPr lang="de-DE" sz="2000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de-DE" sz="800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  <a:p>
            <a:pPr marL="285750" lvl="0" indent="-285750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Amount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of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oil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needed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per qm: </a:t>
            </a:r>
          </a:p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000" dirty="0" smtClean="0">
                <a:solidFill>
                  <a:prstClr val="black"/>
                </a:solidFill>
                <a:latin typeface="Arial" charset="0"/>
                <a:ea typeface="ＭＳ Ｐゴシック" charset="0"/>
              </a:rPr>
              <a:t>    0,45-0,75 </a:t>
            </a:r>
            <a:r>
              <a:rPr lang="de-DE" sz="20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l </a:t>
            </a:r>
          </a:p>
        </p:txBody>
      </p:sp>
      <p:sp>
        <p:nvSpPr>
          <p:cNvPr id="5" name="Rechteck 4"/>
          <p:cNvSpPr/>
          <p:nvPr/>
        </p:nvSpPr>
        <p:spPr>
          <a:xfrm>
            <a:off x="467544" y="-27384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de-DE" sz="2800" b="1" dirty="0" err="1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charset="0"/>
              </a:rPr>
              <a:t>Steaming</a:t>
            </a:r>
            <a:r>
              <a:rPr lang="de-DE" sz="2800" b="1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800" b="1" dirty="0" err="1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charset="0"/>
              </a:rPr>
              <a:t>with</a:t>
            </a:r>
            <a:r>
              <a:rPr lang="de-DE" sz="2800" b="1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charset="0"/>
              </a:rPr>
              <a:t> </a:t>
            </a:r>
            <a:r>
              <a:rPr lang="de-DE" sz="2800" b="1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charset="0"/>
              </a:rPr>
              <a:t>Mobildampf.de</a:t>
            </a:r>
          </a:p>
        </p:txBody>
      </p:sp>
    </p:spTree>
    <p:extLst>
      <p:ext uri="{BB962C8B-B14F-4D97-AF65-F5344CB8AC3E}">
        <p14:creationId xmlns:p14="http://schemas.microsoft.com/office/powerpoint/2010/main" val="403793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683568" y="44624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Alternativ </a:t>
            </a:r>
            <a:r>
              <a:rPr lang="de-DE" sz="2800" b="1" dirty="0" err="1" smtClean="0"/>
              <a:t>ways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weed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control</a:t>
            </a:r>
            <a:endParaRPr lang="de-DE" sz="28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04" y="640327"/>
            <a:ext cx="3024336" cy="293268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572000" y="901164"/>
            <a:ext cx="43924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 smtClean="0"/>
              <a:t>Hotwater</a:t>
            </a:r>
            <a:r>
              <a:rPr lang="de-DE" sz="2800" dirty="0" smtClean="0"/>
              <a:t> </a:t>
            </a:r>
            <a:r>
              <a:rPr lang="de-DE" sz="2800" dirty="0" err="1" smtClean="0"/>
              <a:t>Foam</a:t>
            </a:r>
            <a:endParaRPr lang="de-DE" sz="2800" dirty="0" smtClean="0"/>
          </a:p>
          <a:p>
            <a:r>
              <a:rPr lang="de-DE" sz="2800" dirty="0" smtClean="0"/>
              <a:t>Companies in Germany:</a:t>
            </a:r>
          </a:p>
          <a:p>
            <a:r>
              <a:rPr lang="de-DE" sz="2800" dirty="0" smtClean="0"/>
              <a:t>Elmo</a:t>
            </a:r>
            <a:r>
              <a:rPr lang="de-DE" sz="2800" dirty="0" smtClean="0"/>
              <a:t>, Rheine </a:t>
            </a:r>
            <a:r>
              <a:rPr lang="de-DE" sz="2800" dirty="0"/>
              <a:t>	</a:t>
            </a:r>
            <a:r>
              <a:rPr lang="de-DE" sz="2800" dirty="0" smtClean="0"/>
              <a:t>    </a:t>
            </a:r>
            <a:r>
              <a:rPr lang="de-DE" sz="2800" dirty="0" smtClean="0">
                <a:hlinkClick r:id="rId3"/>
              </a:rPr>
              <a:t>www.flaechenpflege.de</a:t>
            </a:r>
            <a:endParaRPr lang="de-DE" sz="2800" dirty="0" smtClean="0"/>
          </a:p>
          <a:p>
            <a:r>
              <a:rPr lang="de-DE" sz="2800" dirty="0" err="1" smtClean="0"/>
              <a:t>or</a:t>
            </a:r>
            <a:endParaRPr lang="de-DE" sz="2800" dirty="0" smtClean="0"/>
          </a:p>
          <a:p>
            <a:r>
              <a:rPr lang="de-DE" sz="2800" dirty="0" err="1" smtClean="0"/>
              <a:t>Ipros</a:t>
            </a:r>
            <a:r>
              <a:rPr lang="de-DE" sz="2800" dirty="0" smtClean="0"/>
              <a:t>, Iserlohn, </a:t>
            </a:r>
            <a:r>
              <a:rPr lang="de-DE" sz="2800" dirty="0" smtClean="0">
                <a:hlinkClick r:id="rId4"/>
              </a:rPr>
              <a:t>www.ipros.de</a:t>
            </a:r>
            <a:endParaRPr lang="de-DE" sz="2800" dirty="0" smtClean="0"/>
          </a:p>
          <a:p>
            <a:endParaRPr lang="de-DE" sz="2800" dirty="0" smtClean="0"/>
          </a:p>
          <a:p>
            <a:endParaRPr lang="de-DE" sz="2800" dirty="0"/>
          </a:p>
          <a:p>
            <a:pPr marL="457200" indent="-457200">
              <a:buFontTx/>
              <a:buChar char="-"/>
            </a:pPr>
            <a:r>
              <a:rPr lang="de-DE" sz="2800" b="1" dirty="0" err="1" smtClean="0"/>
              <a:t>No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long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lasting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effect</a:t>
            </a:r>
            <a:r>
              <a:rPr lang="de-DE" sz="2800" b="1" dirty="0" smtClean="0"/>
              <a:t> !!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76195"/>
            <a:ext cx="3851920" cy="256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1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1" y="620688"/>
            <a:ext cx="4068373" cy="271253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0" y="3501008"/>
            <a:ext cx="4068373" cy="271224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0" y="-2738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solidFill>
                  <a:schemeClr val="bg2">
                    <a:lumMod val="10000"/>
                  </a:schemeClr>
                </a:solidFill>
              </a:rPr>
              <a:t>Mechanical</a:t>
            </a:r>
            <a:r>
              <a:rPr lang="de-DE" sz="2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bg2">
                    <a:lumMod val="10000"/>
                  </a:schemeClr>
                </a:solidFill>
              </a:rPr>
              <a:t>weed</a:t>
            </a:r>
            <a:r>
              <a:rPr lang="de-DE" sz="2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bg2">
                    <a:lumMod val="10000"/>
                  </a:schemeClr>
                </a:solidFill>
              </a:rPr>
              <a:t>control</a:t>
            </a:r>
            <a:r>
              <a:rPr lang="de-DE" sz="2400" b="1" dirty="0" smtClean="0">
                <a:solidFill>
                  <a:schemeClr val="bg2">
                    <a:lumMod val="10000"/>
                  </a:schemeClr>
                </a:solidFill>
              </a:rPr>
              <a:t> in </a:t>
            </a:r>
            <a:r>
              <a:rPr lang="de-DE" sz="2400" b="1" dirty="0" err="1" smtClean="0">
                <a:solidFill>
                  <a:schemeClr val="bg2">
                    <a:lumMod val="10000"/>
                  </a:schemeClr>
                </a:solidFill>
              </a:rPr>
              <a:t>transplants</a:t>
            </a:r>
            <a:endParaRPr lang="de-DE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427984" y="848901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2400" dirty="0" err="1" smtClean="0"/>
              <a:t>Distance</a:t>
            </a:r>
            <a:r>
              <a:rPr lang="de-DE" sz="2400" dirty="0" smtClean="0"/>
              <a:t> 25 cm </a:t>
            </a:r>
            <a:r>
              <a:rPr lang="de-DE" sz="2400" dirty="0" err="1" smtClean="0"/>
              <a:t>between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rows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/>
              <a:t> </a:t>
            </a:r>
            <a:r>
              <a:rPr lang="de-DE" sz="2400" dirty="0" smtClean="0"/>
              <a:t>easy, </a:t>
            </a:r>
            <a:r>
              <a:rPr lang="de-DE" sz="2400" dirty="0" err="1" smtClean="0"/>
              <a:t>problem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between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plants</a:t>
            </a:r>
            <a:endParaRPr lang="de-DE" sz="2400" dirty="0"/>
          </a:p>
        </p:txBody>
      </p:sp>
      <p:sp>
        <p:nvSpPr>
          <p:cNvPr id="2" name="Textfeld 1"/>
          <p:cNvSpPr txBox="1"/>
          <p:nvPr/>
        </p:nvSpPr>
        <p:spPr>
          <a:xfrm>
            <a:off x="4427984" y="2276872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400" dirty="0" smtClean="0"/>
              <a:t>Power Rake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Egedal</a:t>
            </a:r>
            <a:r>
              <a:rPr lang="de-DE" sz="2400" dirty="0" smtClean="0"/>
              <a:t> </a:t>
            </a:r>
            <a:r>
              <a:rPr lang="de-DE" sz="2400" dirty="0" err="1" smtClean="0"/>
              <a:t>company</a:t>
            </a:r>
            <a:r>
              <a:rPr lang="de-DE" sz="2400" dirty="0" smtClean="0"/>
              <a:t>, </a:t>
            </a:r>
            <a:r>
              <a:rPr lang="de-DE" sz="2400" dirty="0" err="1" smtClean="0"/>
              <a:t>Denmark</a:t>
            </a:r>
            <a:endParaRPr lang="de-DE" sz="2400" dirty="0" smtClean="0"/>
          </a:p>
          <a:p>
            <a:pPr marL="342900" indent="-342900">
              <a:buFontTx/>
              <a:buChar char="-"/>
            </a:pPr>
            <a:endParaRPr lang="de-DE" sz="2400" dirty="0"/>
          </a:p>
          <a:p>
            <a:pPr marL="342900" indent="-342900">
              <a:buFontTx/>
              <a:buChar char="-"/>
            </a:pPr>
            <a:r>
              <a:rPr lang="de-DE" sz="2400" dirty="0" err="1" smtClean="0"/>
              <a:t>Risk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mechnical</a:t>
            </a:r>
            <a:r>
              <a:rPr lang="de-DE" sz="2400" dirty="0" smtClean="0"/>
              <a:t> </a:t>
            </a:r>
            <a:r>
              <a:rPr lang="de-DE" sz="2400" dirty="0" err="1" smtClean="0"/>
              <a:t>damage</a:t>
            </a:r>
            <a:endParaRPr lang="de-DE" sz="2400" dirty="0"/>
          </a:p>
        </p:txBody>
      </p:sp>
      <p:sp>
        <p:nvSpPr>
          <p:cNvPr id="3" name="Textfeld 2"/>
          <p:cNvSpPr txBox="1"/>
          <p:nvPr/>
        </p:nvSpPr>
        <p:spPr>
          <a:xfrm>
            <a:off x="4355976" y="4030032"/>
            <a:ext cx="46805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Companies:</a:t>
            </a:r>
          </a:p>
          <a:p>
            <a:r>
              <a:rPr lang="de-DE" dirty="0" smtClean="0">
                <a:solidFill>
                  <a:schemeClr val="accent4"/>
                </a:solidFill>
              </a:rPr>
              <a:t>www.egedal.dk</a:t>
            </a:r>
          </a:p>
          <a:p>
            <a:r>
              <a:rPr lang="de-DE" dirty="0" smtClean="0">
                <a:solidFill>
                  <a:schemeClr val="accent4"/>
                </a:solidFill>
              </a:rPr>
              <a:t>www.elco-machinebouw.nl</a:t>
            </a:r>
          </a:p>
          <a:p>
            <a:r>
              <a:rPr lang="de-DE" dirty="0" smtClean="0">
                <a:solidFill>
                  <a:schemeClr val="accent4"/>
                </a:solidFill>
              </a:rPr>
              <a:t>www.jacobsconstructie.nl</a:t>
            </a:r>
          </a:p>
          <a:p>
            <a:r>
              <a:rPr lang="de-DE" dirty="0" smtClean="0">
                <a:solidFill>
                  <a:schemeClr val="accent4"/>
                </a:solidFill>
              </a:rPr>
              <a:t>www.handelsondernemingschrauven.nl</a:t>
            </a:r>
            <a:endParaRPr lang="de-DE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57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7505" y="44624"/>
            <a:ext cx="8928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High </a:t>
            </a:r>
            <a:r>
              <a:rPr lang="de-DE" b="1" dirty="0" err="1" smtClean="0"/>
              <a:t>clearance</a:t>
            </a:r>
            <a:r>
              <a:rPr lang="de-DE" b="1" dirty="0" smtClean="0"/>
              <a:t> </a:t>
            </a:r>
            <a:r>
              <a:rPr lang="de-DE" b="1" dirty="0" err="1" smtClean="0"/>
              <a:t>tractors</a:t>
            </a:r>
            <a:r>
              <a:rPr lang="de-DE" b="1" dirty="0" smtClean="0"/>
              <a:t> </a:t>
            </a:r>
            <a:r>
              <a:rPr lang="de-DE" b="1" dirty="0" err="1" smtClean="0"/>
              <a:t>as</a:t>
            </a:r>
            <a:r>
              <a:rPr lang="de-DE" b="1" dirty="0" smtClean="0"/>
              <a:t> a </a:t>
            </a:r>
            <a:r>
              <a:rPr lang="de-DE" b="1" dirty="0" err="1" smtClean="0"/>
              <a:t>standard</a:t>
            </a:r>
            <a:r>
              <a:rPr lang="de-DE" b="1" dirty="0" smtClean="0"/>
              <a:t> </a:t>
            </a:r>
            <a:r>
              <a:rPr lang="de-DE" b="1" dirty="0" err="1" smtClean="0"/>
              <a:t>made</a:t>
            </a:r>
            <a:r>
              <a:rPr lang="de-DE" b="1" dirty="0" smtClean="0"/>
              <a:t> </a:t>
            </a:r>
            <a:r>
              <a:rPr lang="de-DE" b="1" dirty="0" err="1" smtClean="0"/>
              <a:t>by</a:t>
            </a:r>
            <a:r>
              <a:rPr lang="de-DE" b="1" dirty="0" smtClean="0"/>
              <a:t> different </a:t>
            </a:r>
            <a:r>
              <a:rPr lang="de-DE" b="1" dirty="0" err="1" smtClean="0"/>
              <a:t>companies</a:t>
            </a:r>
            <a:endParaRPr lang="de-DE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" y="438500"/>
            <a:ext cx="3888432" cy="259459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239094"/>
            <a:ext cx="3888432" cy="291849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571999" y="548680"/>
            <a:ext cx="44280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Can do </a:t>
            </a:r>
            <a:r>
              <a:rPr lang="de-DE" dirty="0" err="1" smtClean="0"/>
              <a:t>nearly</a:t>
            </a:r>
            <a:r>
              <a:rPr lang="de-DE" dirty="0" smtClean="0"/>
              <a:t> </a:t>
            </a:r>
            <a:r>
              <a:rPr lang="de-DE" dirty="0" err="1" smtClean="0"/>
              <a:t>any</a:t>
            </a:r>
            <a:r>
              <a:rPr lang="de-DE" dirty="0" smtClean="0"/>
              <a:t> </a:t>
            </a:r>
            <a:r>
              <a:rPr lang="de-DE" dirty="0" err="1" smtClean="0"/>
              <a:t>job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plants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around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plants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Companies/</a:t>
            </a:r>
            <a:r>
              <a:rPr lang="de-DE" dirty="0" err="1" smtClean="0"/>
              <a:t>Examples</a:t>
            </a:r>
            <a:r>
              <a:rPr lang="de-DE" dirty="0" smtClean="0"/>
              <a:t>:</a:t>
            </a:r>
          </a:p>
          <a:p>
            <a:r>
              <a:rPr lang="de-DE" dirty="0" smtClean="0">
                <a:hlinkClick r:id="rId4"/>
              </a:rPr>
              <a:t>www.damcon.com</a:t>
            </a:r>
            <a:endParaRPr lang="de-DE" dirty="0" smtClean="0"/>
          </a:p>
          <a:p>
            <a:r>
              <a:rPr lang="de-DE" dirty="0" smtClean="0">
                <a:hlinkClick r:id="rId5"/>
              </a:rPr>
              <a:t>www.ezendam.info</a:t>
            </a:r>
            <a:endParaRPr lang="de-DE" dirty="0" smtClean="0"/>
          </a:p>
          <a:p>
            <a:r>
              <a:rPr lang="de-DE" u="sng" smtClean="0">
                <a:solidFill>
                  <a:schemeClr val="accent4"/>
                </a:solidFill>
              </a:rPr>
              <a:t>www.lommers-vaneijken.com </a:t>
            </a:r>
            <a:endParaRPr lang="de-DE" u="sng" dirty="0" smtClean="0">
              <a:solidFill>
                <a:schemeClr val="accent4"/>
              </a:solidFill>
            </a:endParaRPr>
          </a:p>
          <a:p>
            <a:r>
              <a:rPr lang="de-DE" dirty="0" smtClean="0">
                <a:hlinkClick r:id="rId6"/>
              </a:rPr>
              <a:t>www.rath-maschinen.com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81146"/>
            <a:ext cx="4356015" cy="288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9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323528" y="764704"/>
            <a:ext cx="8153400" cy="35722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˃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About 300 nurseries are members,               cultivating an area of about 4.500 ha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40 promoting members (Industry/Trade)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Cultural technical advise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Plant Protection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Fertilization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Soils and substrates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Nursery machinery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30-40 field trials each year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machine </a:t>
            </a:r>
            <a:r>
              <a:rPr lang="en-GB" dirty="0" smtClean="0">
                <a:solidFill>
                  <a:srgbClr val="000000"/>
                </a:solidFill>
              </a:rPr>
              <a:t>demonstrations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dirty="0" smtClean="0">
                <a:solidFill>
                  <a:srgbClr val="000000"/>
                </a:solidFill>
              </a:rPr>
              <a:t>Organization of exhibition  ‘</a:t>
            </a:r>
            <a:r>
              <a:rPr lang="en-GB" dirty="0" err="1" smtClean="0">
                <a:solidFill>
                  <a:srgbClr val="000000"/>
                </a:solidFill>
              </a:rPr>
              <a:t>Baumschultechnik</a:t>
            </a:r>
            <a:r>
              <a:rPr lang="en-GB" dirty="0" smtClean="0">
                <a:solidFill>
                  <a:srgbClr val="000000"/>
                </a:solidFill>
              </a:rPr>
              <a:t>’ 2019 </a:t>
            </a:r>
            <a:r>
              <a:rPr lang="en-GB" dirty="0" smtClean="0">
                <a:solidFill>
                  <a:srgbClr val="0066FF"/>
                </a:solidFill>
              </a:rPr>
              <a:t>www.nurserymachinery.com</a:t>
            </a:r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44624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 smtClean="0">
                <a:solidFill>
                  <a:srgbClr val="006600"/>
                </a:solidFill>
                <a:latin typeface="+mn-lt"/>
                <a:ea typeface="SimSun-ExtB" panose="02010609060101010101" pitchFamily="49" charset="-122"/>
              </a:rPr>
              <a:t>VuB</a:t>
            </a:r>
            <a:r>
              <a:rPr lang="en-GB" sz="4400" b="1" dirty="0" smtClean="0">
                <a:solidFill>
                  <a:srgbClr val="006600"/>
                </a:solidFill>
                <a:latin typeface="+mn-lt"/>
                <a:ea typeface="SimSun-ExtB" panose="02010609060101010101" pitchFamily="49" charset="-122"/>
              </a:rPr>
              <a:t>- a grower’s organization</a:t>
            </a:r>
            <a:endParaRPr lang="en-GB" sz="4400" b="1" dirty="0">
              <a:solidFill>
                <a:srgbClr val="006600"/>
              </a:solidFill>
              <a:latin typeface="+mn-lt"/>
              <a:ea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701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7507" y="44624"/>
            <a:ext cx="8928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/>
              <a:t>Driven</a:t>
            </a:r>
            <a:r>
              <a:rPr lang="de-DE" sz="2400" b="1" dirty="0" smtClean="0"/>
              <a:t> Power </a:t>
            </a:r>
            <a:r>
              <a:rPr lang="de-DE" sz="2400" b="1" dirty="0" err="1" smtClean="0"/>
              <a:t>rake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by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hydraulic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tractor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" y="594294"/>
            <a:ext cx="4032448" cy="269069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474614"/>
            <a:ext cx="4032448" cy="269069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453088"/>
            <a:ext cx="4032035" cy="269041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139954" y="667722"/>
            <a:ext cx="5328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400" dirty="0" err="1" smtClean="0"/>
              <a:t>Metal</a:t>
            </a:r>
            <a:r>
              <a:rPr lang="de-DE" sz="2400" dirty="0" smtClean="0"/>
              <a:t> </a:t>
            </a:r>
            <a:r>
              <a:rPr lang="de-DE" sz="2400" dirty="0" err="1" smtClean="0"/>
              <a:t>bars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mowing</a:t>
            </a:r>
            <a:r>
              <a:rPr lang="de-DE" sz="2400" dirty="0" smtClean="0"/>
              <a:t> </a:t>
            </a:r>
            <a:r>
              <a:rPr lang="de-DE" sz="2400" dirty="0" err="1" smtClean="0"/>
              <a:t>around</a:t>
            </a:r>
            <a:r>
              <a:rPr lang="de-DE" sz="2400" dirty="0" smtClean="0"/>
              <a:t> </a:t>
            </a:r>
            <a:r>
              <a:rPr lang="de-DE" sz="2400" dirty="0" err="1" smtClean="0"/>
              <a:t>driven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hydraulic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tractor</a:t>
            </a:r>
            <a:endParaRPr lang="de-DE" sz="2400" dirty="0" smtClean="0"/>
          </a:p>
          <a:p>
            <a:pPr marL="342900" indent="-342900">
              <a:buFontTx/>
              <a:buChar char="-"/>
            </a:pPr>
            <a:endParaRPr lang="de-DE" sz="800" dirty="0" smtClean="0"/>
          </a:p>
          <a:p>
            <a:pPr marL="342900" indent="-342900">
              <a:buFontTx/>
              <a:buChar char="-"/>
            </a:pPr>
            <a:r>
              <a:rPr lang="de-DE" sz="2400" dirty="0" err="1" smtClean="0"/>
              <a:t>Metal</a:t>
            </a:r>
            <a:r>
              <a:rPr lang="de-DE" sz="2400" dirty="0" smtClean="0"/>
              <a:t> </a:t>
            </a:r>
            <a:r>
              <a:rPr lang="de-DE" sz="2400" dirty="0" err="1" smtClean="0"/>
              <a:t>bars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smtClean="0"/>
              <a:t>60-70 cm </a:t>
            </a:r>
            <a:r>
              <a:rPr lang="de-DE" sz="2400" dirty="0" err="1" smtClean="0"/>
              <a:t>long</a:t>
            </a:r>
            <a:endParaRPr lang="de-DE" sz="2400" dirty="0" smtClean="0"/>
          </a:p>
          <a:p>
            <a:pPr marL="342900" indent="-342900">
              <a:buFontTx/>
              <a:buChar char="-"/>
            </a:pPr>
            <a:endParaRPr lang="de-DE" sz="800" dirty="0" smtClean="0"/>
          </a:p>
          <a:p>
            <a:pPr marL="342900" indent="-342900">
              <a:buFontTx/>
              <a:buChar char="-"/>
            </a:pPr>
            <a:r>
              <a:rPr lang="de-DE" sz="2400" dirty="0" err="1" smtClean="0"/>
              <a:t>Produced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: www.jacobsconstructie.nl</a:t>
            </a:r>
            <a:endParaRPr lang="de-DE" sz="2400" dirty="0" smtClean="0"/>
          </a:p>
          <a:p>
            <a:pPr marL="342900" indent="-342900">
              <a:buFontTx/>
              <a:buChar char="-"/>
            </a:pPr>
            <a:endParaRPr lang="de-DE" sz="800" dirty="0" smtClean="0"/>
          </a:p>
        </p:txBody>
      </p:sp>
    </p:spTree>
    <p:extLst>
      <p:ext uri="{BB962C8B-B14F-4D97-AF65-F5344CB8AC3E}">
        <p14:creationId xmlns:p14="http://schemas.microsoft.com/office/powerpoint/2010/main" val="265908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4248472" cy="238797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0" y="44624"/>
            <a:ext cx="8964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/>
              <a:t>Robotics</a:t>
            </a:r>
            <a:r>
              <a:rPr lang="de-DE" b="1" dirty="0" smtClean="0"/>
              <a:t>, </a:t>
            </a:r>
            <a:r>
              <a:rPr lang="de-DE" b="1" dirty="0" err="1" smtClean="0"/>
              <a:t>developements</a:t>
            </a:r>
            <a:r>
              <a:rPr lang="de-DE" b="1" dirty="0" smtClean="0"/>
              <a:t> </a:t>
            </a:r>
            <a:r>
              <a:rPr lang="de-DE" b="1" dirty="0" err="1" smtClean="0"/>
              <a:t>by</a:t>
            </a:r>
            <a:r>
              <a:rPr lang="de-DE" b="1" dirty="0" smtClean="0"/>
              <a:t> </a:t>
            </a:r>
            <a:r>
              <a:rPr lang="de-DE" b="1" dirty="0" err="1" smtClean="0"/>
              <a:t>Naio,www.naoi</a:t>
            </a:r>
            <a:r>
              <a:rPr lang="de-DE" b="1" dirty="0" smtClean="0"/>
              <a:t>-technologies.com</a:t>
            </a:r>
            <a:endParaRPr lang="de-DE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08" y="2924944"/>
            <a:ext cx="4248281" cy="283470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482244" y="697920"/>
            <a:ext cx="44102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dirty="0" smtClean="0"/>
              <a:t>Different </a:t>
            </a:r>
            <a:r>
              <a:rPr lang="de-DE" dirty="0" err="1" smtClean="0"/>
              <a:t>machines</a:t>
            </a:r>
            <a:r>
              <a:rPr lang="de-DE" dirty="0" smtClean="0"/>
              <a:t> Dino (</a:t>
            </a:r>
            <a:r>
              <a:rPr lang="de-DE" dirty="0" err="1" smtClean="0"/>
              <a:t>left</a:t>
            </a:r>
            <a:r>
              <a:rPr lang="de-DE" dirty="0" smtClean="0"/>
              <a:t>)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Oz (</a:t>
            </a:r>
            <a:r>
              <a:rPr lang="de-DE" dirty="0" err="1" smtClean="0"/>
              <a:t>bottom</a:t>
            </a:r>
            <a:r>
              <a:rPr lang="de-DE" dirty="0" smtClean="0"/>
              <a:t>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dirty="0" err="1" smtClean="0"/>
              <a:t>Self</a:t>
            </a:r>
            <a:r>
              <a:rPr lang="de-DE" dirty="0" smtClean="0"/>
              <a:t> </a:t>
            </a:r>
            <a:r>
              <a:rPr lang="de-DE" dirty="0" err="1" smtClean="0"/>
              <a:t>steering</a:t>
            </a:r>
            <a:r>
              <a:rPr lang="de-DE" dirty="0" smtClean="0"/>
              <a:t>, </a:t>
            </a:r>
            <a:r>
              <a:rPr lang="de-DE" dirty="0" err="1" smtClean="0"/>
              <a:t>working</a:t>
            </a:r>
            <a:r>
              <a:rPr lang="de-DE" dirty="0" smtClean="0"/>
              <a:t> </a:t>
            </a:r>
            <a:r>
              <a:rPr lang="de-DE" dirty="0" err="1" smtClean="0"/>
              <a:t>independently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grower</a:t>
            </a:r>
            <a:r>
              <a:rPr lang="de-DE" dirty="0" smtClean="0"/>
              <a:t>/</a:t>
            </a:r>
            <a:r>
              <a:rPr lang="de-DE" dirty="0" err="1" smtClean="0"/>
              <a:t>driver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220072" y="573325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/>
              <a:t>Weeding</a:t>
            </a:r>
            <a:r>
              <a:rPr lang="de-DE" sz="1800" dirty="0" smtClean="0"/>
              <a:t> Robot Oz</a:t>
            </a:r>
            <a:endParaRPr lang="de-DE" sz="18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2924943"/>
            <a:ext cx="4252059" cy="283470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7504" y="5661248"/>
            <a:ext cx="3971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 err="1"/>
              <a:t>Weeding</a:t>
            </a:r>
            <a:r>
              <a:rPr lang="de-DE" sz="1800" dirty="0"/>
              <a:t> Robot Dino, Picture: </a:t>
            </a:r>
            <a:r>
              <a:rPr lang="de-DE" sz="1800" dirty="0" err="1"/>
              <a:t>Naoi</a:t>
            </a:r>
            <a:r>
              <a:rPr lang="de-DE" sz="1800" dirty="0"/>
              <a:t> </a:t>
            </a:r>
            <a:r>
              <a:rPr lang="de-DE" sz="1800" dirty="0" err="1"/>
              <a:t>company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98098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356992"/>
            <a:ext cx="4032448" cy="262515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11560" y="44624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Future:  </a:t>
            </a:r>
            <a:r>
              <a:rPr lang="de-DE" sz="2400" b="1" dirty="0" err="1" smtClean="0"/>
              <a:t>Robotics</a:t>
            </a:r>
            <a:r>
              <a:rPr lang="de-DE" sz="2400" b="1" dirty="0" smtClean="0"/>
              <a:t> ?</a:t>
            </a:r>
            <a:endParaRPr lang="de-DE" sz="24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283968" y="620688"/>
            <a:ext cx="468052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de-DE" sz="2800" dirty="0" err="1" smtClean="0"/>
              <a:t>Selfsteering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working</a:t>
            </a:r>
            <a:endParaRPr lang="de-DE" sz="2800" dirty="0" smtClean="0"/>
          </a:p>
          <a:p>
            <a:r>
              <a:rPr lang="de-DE" sz="2800" dirty="0" smtClean="0"/>
              <a:t>    </a:t>
            </a:r>
            <a:r>
              <a:rPr lang="de-DE" sz="2800" dirty="0" err="1" smtClean="0"/>
              <a:t>machinery</a:t>
            </a:r>
            <a:r>
              <a:rPr lang="de-DE" sz="2800" dirty="0" smtClean="0"/>
              <a:t> </a:t>
            </a:r>
            <a:r>
              <a:rPr lang="de-DE" sz="2800" dirty="0" err="1" smtClean="0"/>
              <a:t>without</a:t>
            </a:r>
            <a:r>
              <a:rPr lang="de-DE" sz="2800" dirty="0" smtClean="0"/>
              <a:t> </a:t>
            </a:r>
            <a:endParaRPr lang="de-DE" sz="2800" dirty="0" smtClean="0"/>
          </a:p>
          <a:p>
            <a:r>
              <a:rPr lang="de-DE" sz="2800" dirty="0"/>
              <a:t> </a:t>
            </a:r>
            <a:r>
              <a:rPr lang="de-DE" sz="2800" dirty="0" smtClean="0"/>
              <a:t>   </a:t>
            </a:r>
            <a:r>
              <a:rPr lang="de-DE" sz="2800" dirty="0" err="1" smtClean="0"/>
              <a:t>assistance</a:t>
            </a:r>
            <a:r>
              <a:rPr lang="de-DE" sz="2800" dirty="0" smtClean="0"/>
              <a:t> </a:t>
            </a:r>
            <a:r>
              <a:rPr lang="de-DE" sz="2800" dirty="0" err="1" smtClean="0"/>
              <a:t>by</a:t>
            </a:r>
            <a:r>
              <a:rPr lang="de-DE" sz="2800" dirty="0" smtClean="0"/>
              <a:t> </a:t>
            </a:r>
            <a:r>
              <a:rPr lang="de-DE" sz="2800" dirty="0" err="1" smtClean="0"/>
              <a:t>people</a:t>
            </a:r>
            <a:endParaRPr lang="de-DE" sz="2800" dirty="0" smtClean="0"/>
          </a:p>
          <a:p>
            <a:endParaRPr lang="de-DE" sz="800" dirty="0"/>
          </a:p>
          <a:p>
            <a:pPr marL="457200" indent="-457200">
              <a:buFontTx/>
              <a:buChar char="-"/>
            </a:pPr>
            <a:r>
              <a:rPr lang="de-DE" sz="2800" dirty="0" smtClean="0"/>
              <a:t>First </a:t>
            </a:r>
            <a:r>
              <a:rPr lang="de-DE" sz="2800" dirty="0" err="1" smtClean="0"/>
              <a:t>prototypes</a:t>
            </a:r>
            <a:r>
              <a:rPr lang="de-DE" sz="2800" dirty="0" smtClean="0"/>
              <a:t> </a:t>
            </a:r>
            <a:r>
              <a:rPr lang="de-DE" sz="2800" dirty="0" err="1" smtClean="0"/>
              <a:t>available</a:t>
            </a:r>
            <a:r>
              <a:rPr lang="de-DE" sz="2800" dirty="0" smtClean="0"/>
              <a:t> </a:t>
            </a:r>
            <a:endParaRPr lang="de-DE" sz="2800" dirty="0" smtClean="0"/>
          </a:p>
          <a:p>
            <a:r>
              <a:rPr lang="de-DE" sz="2800" dirty="0"/>
              <a:t> </a:t>
            </a:r>
            <a:r>
              <a:rPr lang="de-DE" sz="2800" dirty="0" smtClean="0"/>
              <a:t>   </a:t>
            </a:r>
            <a:r>
              <a:rPr lang="de-DE" sz="2800" dirty="0" err="1" smtClean="0"/>
              <a:t>Frauenhofer</a:t>
            </a:r>
            <a:r>
              <a:rPr lang="de-DE" sz="2800" dirty="0" smtClean="0"/>
              <a:t> Institut</a:t>
            </a:r>
            <a:r>
              <a:rPr lang="de-DE" sz="2800" dirty="0" smtClean="0"/>
              <a:t>, </a:t>
            </a:r>
            <a:r>
              <a:rPr lang="de-DE" sz="2800" dirty="0" smtClean="0">
                <a:hlinkClick r:id="rId3"/>
              </a:rPr>
              <a:t>  www.ipa.fraunhofer.de/agriapps.html</a:t>
            </a:r>
            <a:r>
              <a:rPr lang="de-DE" sz="2800" dirty="0" smtClean="0"/>
              <a:t> </a:t>
            </a:r>
          </a:p>
          <a:p>
            <a:r>
              <a:rPr lang="de-DE" sz="2800" dirty="0" smtClean="0"/>
              <a:t>    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others</a:t>
            </a:r>
            <a:endParaRPr lang="de-DE" sz="2800" dirty="0"/>
          </a:p>
        </p:txBody>
      </p:sp>
      <p:sp>
        <p:nvSpPr>
          <p:cNvPr id="6" name="Textfeld 5"/>
          <p:cNvSpPr txBox="1"/>
          <p:nvPr/>
        </p:nvSpPr>
        <p:spPr>
          <a:xfrm>
            <a:off x="4860032" y="4725144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Working </a:t>
            </a:r>
            <a:r>
              <a:rPr lang="de-DE" dirty="0" err="1" smtClean="0"/>
              <a:t>Platform</a:t>
            </a:r>
            <a:r>
              <a:rPr lang="de-DE" dirty="0" smtClean="0"/>
              <a:t>: </a:t>
            </a:r>
            <a:r>
              <a:rPr lang="de-DE" dirty="0" err="1" smtClean="0"/>
              <a:t>BoniRob</a:t>
            </a:r>
            <a:r>
              <a:rPr lang="de-DE" dirty="0" smtClean="0"/>
              <a:t>,</a:t>
            </a:r>
          </a:p>
          <a:p>
            <a:r>
              <a:rPr lang="de-DE" dirty="0" smtClean="0"/>
              <a:t>Source: </a:t>
            </a:r>
            <a:r>
              <a:rPr lang="de-DE" dirty="0" err="1" smtClean="0"/>
              <a:t>InMach</a:t>
            </a:r>
            <a:r>
              <a:rPr lang="de-DE" dirty="0" smtClean="0"/>
              <a:t>, Picture M. </a:t>
            </a:r>
            <a:r>
              <a:rPr lang="de-DE" dirty="0" err="1" smtClean="0"/>
              <a:t>Wopfner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6" t="18309" r="6314" b="46070"/>
          <a:stretch/>
        </p:blipFill>
        <p:spPr>
          <a:xfrm>
            <a:off x="179513" y="620688"/>
            <a:ext cx="4010744" cy="25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7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520" y="-27384"/>
            <a:ext cx="856895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000000"/>
                </a:solidFill>
              </a:rPr>
              <a:t> </a:t>
            </a:r>
            <a:r>
              <a:rPr lang="de-DE" sz="4000" dirty="0" smtClean="0">
                <a:solidFill>
                  <a:srgbClr val="000000"/>
                </a:solidFill>
              </a:rPr>
              <a:t>   Summary 1</a:t>
            </a:r>
          </a:p>
          <a:p>
            <a:endParaRPr lang="de-DE" sz="4000" dirty="0" smtClean="0">
              <a:solidFill>
                <a:srgbClr val="0000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de-DE" sz="2400" dirty="0" err="1" smtClean="0">
                <a:solidFill>
                  <a:srgbClr val="000000"/>
                </a:solidFill>
              </a:rPr>
              <a:t>Glyphosate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is</a:t>
            </a:r>
            <a:r>
              <a:rPr lang="de-DE" sz="2400" dirty="0" smtClean="0">
                <a:solidFill>
                  <a:srgbClr val="000000"/>
                </a:solidFill>
              </a:rPr>
              <a:t> still a </a:t>
            </a:r>
            <a:r>
              <a:rPr lang="de-DE" sz="2400" dirty="0" err="1" smtClean="0">
                <a:solidFill>
                  <a:srgbClr val="000000"/>
                </a:solidFill>
              </a:rPr>
              <a:t>very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important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herbicide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for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nursery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production</a:t>
            </a:r>
            <a:endParaRPr lang="de-DE" sz="2400" dirty="0" smtClean="0">
              <a:solidFill>
                <a:srgbClr val="0000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endParaRPr lang="de-DE" sz="2400" dirty="0" smtClean="0">
              <a:solidFill>
                <a:srgbClr val="0000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de-DE" sz="2400" dirty="0" err="1" smtClean="0">
                <a:solidFill>
                  <a:srgbClr val="000000"/>
                </a:solidFill>
              </a:rPr>
              <a:t>If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available</a:t>
            </a:r>
            <a:r>
              <a:rPr lang="de-DE" sz="2400" dirty="0" smtClean="0">
                <a:solidFill>
                  <a:srgbClr val="000000"/>
                </a:solidFill>
              </a:rPr>
              <a:t>, </a:t>
            </a:r>
            <a:r>
              <a:rPr lang="de-DE" sz="2400" dirty="0" err="1" smtClean="0">
                <a:solidFill>
                  <a:srgbClr val="000000"/>
                </a:solidFill>
              </a:rPr>
              <a:t>always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use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the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Tallow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amine-free</a:t>
            </a:r>
            <a:r>
              <a:rPr lang="de-DE" sz="2400" dirty="0" smtClean="0">
                <a:solidFill>
                  <a:srgbClr val="000000"/>
                </a:solidFill>
              </a:rPr>
              <a:t> (TF) </a:t>
            </a:r>
            <a:r>
              <a:rPr lang="de-DE" sz="2400" dirty="0" err="1" smtClean="0">
                <a:solidFill>
                  <a:srgbClr val="000000"/>
                </a:solidFill>
              </a:rPr>
              <a:t>products</a:t>
            </a:r>
            <a:endParaRPr lang="de-DE" sz="2400" dirty="0" smtClean="0">
              <a:solidFill>
                <a:srgbClr val="0000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endParaRPr lang="de-DE" sz="2400" dirty="0">
              <a:solidFill>
                <a:srgbClr val="0000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de-DE" sz="2400" dirty="0" err="1" smtClean="0">
                <a:solidFill>
                  <a:srgbClr val="000000"/>
                </a:solidFill>
              </a:rPr>
              <a:t>Especially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for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some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weeds</a:t>
            </a:r>
            <a:r>
              <a:rPr lang="de-DE" sz="2400" dirty="0" smtClean="0">
                <a:solidFill>
                  <a:srgbClr val="000000"/>
                </a:solidFill>
              </a:rPr>
              <a:t> like couch-grass </a:t>
            </a:r>
            <a:r>
              <a:rPr lang="de-DE" sz="2400" dirty="0" err="1" smtClean="0">
                <a:solidFill>
                  <a:srgbClr val="000000"/>
                </a:solidFill>
              </a:rPr>
              <a:t>there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is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no</a:t>
            </a:r>
            <a:r>
              <a:rPr lang="de-DE" sz="2400" dirty="0" smtClean="0">
                <a:solidFill>
                  <a:srgbClr val="000000"/>
                </a:solidFill>
              </a:rPr>
              <a:t> real </a:t>
            </a:r>
            <a:r>
              <a:rPr lang="de-DE" sz="2400" dirty="0" err="1" smtClean="0">
                <a:solidFill>
                  <a:srgbClr val="000000"/>
                </a:solidFill>
              </a:rPr>
              <a:t>replacement</a:t>
            </a:r>
            <a:endParaRPr lang="de-DE" sz="2400" dirty="0">
              <a:solidFill>
                <a:srgbClr val="000000"/>
              </a:solidFill>
            </a:endParaRPr>
          </a:p>
          <a:p>
            <a:endParaRPr lang="de-DE" sz="2400" b="1" u="sng" dirty="0" smtClean="0">
              <a:solidFill>
                <a:srgbClr val="0000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de-DE" sz="2400" dirty="0" smtClean="0">
                <a:solidFill>
                  <a:srgbClr val="000000"/>
                </a:solidFill>
              </a:rPr>
              <a:t>Basta, Finale (</a:t>
            </a:r>
            <a:r>
              <a:rPr lang="de-DE" sz="2400" dirty="0" err="1" smtClean="0">
                <a:solidFill>
                  <a:srgbClr val="000000"/>
                </a:solidFill>
              </a:rPr>
              <a:t>Glufosinate</a:t>
            </a:r>
            <a:r>
              <a:rPr lang="de-DE" sz="2400" dirty="0" smtClean="0">
                <a:solidFill>
                  <a:srgbClr val="000000"/>
                </a:solidFill>
              </a:rPr>
              <a:t>) </a:t>
            </a:r>
            <a:r>
              <a:rPr lang="de-DE" sz="2400" dirty="0" err="1" smtClean="0">
                <a:solidFill>
                  <a:srgbClr val="000000"/>
                </a:solidFill>
              </a:rPr>
              <a:t>is</a:t>
            </a:r>
            <a:r>
              <a:rPr lang="de-DE" sz="2400" dirty="0" smtClean="0">
                <a:solidFill>
                  <a:srgbClr val="000000"/>
                </a:solidFill>
              </a:rPr>
              <a:t> an alternative in </a:t>
            </a:r>
            <a:r>
              <a:rPr lang="de-DE" sz="2400" dirty="0" err="1" smtClean="0">
                <a:solidFill>
                  <a:srgbClr val="000000"/>
                </a:solidFill>
              </a:rPr>
              <a:t>the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summer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month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to</a:t>
            </a:r>
            <a:r>
              <a:rPr lang="de-DE" sz="2400" dirty="0" smtClean="0">
                <a:solidFill>
                  <a:srgbClr val="000000"/>
                </a:solidFill>
              </a:rPr>
              <a:t> a </a:t>
            </a:r>
            <a:r>
              <a:rPr lang="de-DE" sz="2400" dirty="0" err="1" smtClean="0">
                <a:solidFill>
                  <a:srgbClr val="000000"/>
                </a:solidFill>
              </a:rPr>
              <a:t>certain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extent</a:t>
            </a:r>
            <a:r>
              <a:rPr lang="de-DE" sz="2400" dirty="0" smtClean="0">
                <a:solidFill>
                  <a:srgbClr val="000000"/>
                </a:solidFill>
              </a:rPr>
              <a:t>, </a:t>
            </a:r>
            <a:r>
              <a:rPr lang="de-DE" sz="2400" dirty="0" smtClean="0">
                <a:solidFill>
                  <a:srgbClr val="000000"/>
                </a:solidFill>
              </a:rPr>
              <a:t>but </a:t>
            </a:r>
            <a:r>
              <a:rPr lang="de-DE" sz="2400" dirty="0" err="1" smtClean="0">
                <a:solidFill>
                  <a:srgbClr val="000000"/>
                </a:solidFill>
              </a:rPr>
              <a:t>there</a:t>
            </a:r>
            <a:r>
              <a:rPr lang="de-DE" sz="2400" dirty="0" smtClean="0">
                <a:solidFill>
                  <a:srgbClr val="000000"/>
                </a:solidFill>
              </a:rPr>
              <a:t> will </a:t>
            </a:r>
            <a:r>
              <a:rPr lang="de-DE" sz="2400" dirty="0" err="1" smtClean="0">
                <a:solidFill>
                  <a:srgbClr val="000000"/>
                </a:solidFill>
              </a:rPr>
              <a:t>be</a:t>
            </a:r>
            <a:r>
              <a:rPr lang="de-DE" sz="2400" dirty="0" smtClean="0">
                <a:solidFill>
                  <a:srgbClr val="000000"/>
                </a:solidFill>
              </a:rPr>
              <a:t>  </a:t>
            </a:r>
            <a:r>
              <a:rPr lang="de-DE" sz="2400" dirty="0" err="1" smtClean="0">
                <a:solidFill>
                  <a:srgbClr val="000000"/>
                </a:solidFill>
              </a:rPr>
              <a:t>no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future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registration</a:t>
            </a:r>
            <a:r>
              <a:rPr lang="de-DE" sz="2400" dirty="0" smtClean="0">
                <a:solidFill>
                  <a:srgbClr val="000000"/>
                </a:solidFill>
              </a:rPr>
              <a:t> in </a:t>
            </a:r>
            <a:r>
              <a:rPr lang="de-DE" sz="2400" dirty="0" smtClean="0">
                <a:solidFill>
                  <a:srgbClr val="000000"/>
                </a:solidFill>
              </a:rPr>
              <a:t>Europe</a:t>
            </a:r>
            <a:endParaRPr lang="de-DE" sz="2400" dirty="0" smtClean="0">
              <a:solidFill>
                <a:srgbClr val="0000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endParaRPr lang="de-DE" sz="2400" dirty="0" smtClean="0">
              <a:solidFill>
                <a:srgbClr val="0000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endParaRPr lang="de-DE" sz="2400" dirty="0">
              <a:solidFill>
                <a:srgbClr val="0000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endParaRPr lang="de-DE" sz="2400" dirty="0">
              <a:solidFill>
                <a:srgbClr val="0000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endParaRPr lang="de-DE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23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520" y="86717"/>
            <a:ext cx="8568952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rgbClr val="000000"/>
                </a:solidFill>
              </a:rPr>
              <a:t> </a:t>
            </a:r>
            <a:r>
              <a:rPr lang="de-DE" sz="4000" dirty="0" smtClean="0">
                <a:solidFill>
                  <a:srgbClr val="000000"/>
                </a:solidFill>
              </a:rPr>
              <a:t>   Summary 2</a:t>
            </a:r>
            <a:endParaRPr lang="de-DE" sz="3600" b="1" u="sng" dirty="0" smtClean="0">
              <a:solidFill>
                <a:srgbClr val="000000"/>
              </a:solidFill>
            </a:endParaRPr>
          </a:p>
          <a:p>
            <a:endParaRPr lang="de-DE" sz="800" dirty="0" smtClean="0">
              <a:solidFill>
                <a:srgbClr val="000000"/>
              </a:solidFill>
            </a:endParaRPr>
          </a:p>
          <a:p>
            <a:endParaRPr lang="de-DE" sz="800" dirty="0">
              <a:solidFill>
                <a:srgbClr val="0000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endParaRPr lang="de-DE" sz="2400" dirty="0">
              <a:solidFill>
                <a:srgbClr val="0000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de-DE" sz="2400" dirty="0" err="1" smtClean="0">
                <a:solidFill>
                  <a:srgbClr val="000000"/>
                </a:solidFill>
              </a:rPr>
              <a:t>Pelargonic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acid</a:t>
            </a:r>
            <a:r>
              <a:rPr lang="de-DE" sz="2400" dirty="0" smtClean="0">
                <a:solidFill>
                  <a:srgbClr val="000000"/>
                </a:solidFill>
              </a:rPr>
              <a:t> and </a:t>
            </a:r>
            <a:r>
              <a:rPr lang="de-DE" sz="2400" dirty="0" err="1" smtClean="0">
                <a:solidFill>
                  <a:srgbClr val="000000"/>
                </a:solidFill>
              </a:rPr>
              <a:t>other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products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give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some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control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of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weeds</a:t>
            </a:r>
            <a:r>
              <a:rPr lang="de-DE" sz="2400" dirty="0" smtClean="0">
                <a:solidFill>
                  <a:srgbClr val="000000"/>
                </a:solidFill>
              </a:rPr>
              <a:t>, but </a:t>
            </a:r>
            <a:r>
              <a:rPr lang="de-DE" sz="2400" dirty="0" err="1" smtClean="0">
                <a:solidFill>
                  <a:srgbClr val="000000"/>
                </a:solidFill>
              </a:rPr>
              <a:t>control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of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grass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is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missing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with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most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products</a:t>
            </a:r>
            <a:endParaRPr lang="de-DE" sz="2400" dirty="0" smtClean="0">
              <a:solidFill>
                <a:srgbClr val="0000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endParaRPr lang="de-DE" sz="2400" dirty="0">
              <a:solidFill>
                <a:srgbClr val="0000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de-DE" sz="2400" dirty="0" err="1" smtClean="0">
                <a:solidFill>
                  <a:srgbClr val="000000"/>
                </a:solidFill>
              </a:rPr>
              <a:t>Many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other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products</a:t>
            </a:r>
            <a:r>
              <a:rPr lang="de-DE" sz="2400" dirty="0" smtClean="0">
                <a:solidFill>
                  <a:srgbClr val="000000"/>
                </a:solidFill>
              </a:rPr>
              <a:t> like </a:t>
            </a:r>
            <a:r>
              <a:rPr lang="de-DE" sz="2400" dirty="0" err="1" smtClean="0">
                <a:solidFill>
                  <a:srgbClr val="000000"/>
                </a:solidFill>
              </a:rPr>
              <a:t>the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hormones</a:t>
            </a:r>
            <a:r>
              <a:rPr lang="de-DE" sz="2400" dirty="0" smtClean="0">
                <a:solidFill>
                  <a:srgbClr val="000000"/>
                </a:solidFill>
              </a:rPr>
              <a:t> (</a:t>
            </a:r>
            <a:r>
              <a:rPr lang="de-DE" sz="2400" dirty="0" err="1" smtClean="0">
                <a:solidFill>
                  <a:srgbClr val="000000"/>
                </a:solidFill>
              </a:rPr>
              <a:t>Dicamba</a:t>
            </a:r>
            <a:r>
              <a:rPr lang="de-DE" sz="2400" dirty="0" smtClean="0">
                <a:solidFill>
                  <a:srgbClr val="000000"/>
                </a:solidFill>
              </a:rPr>
              <a:t>, MCPA </a:t>
            </a:r>
            <a:r>
              <a:rPr lang="de-DE" sz="2400" dirty="0" err="1" smtClean="0">
                <a:solidFill>
                  <a:srgbClr val="000000"/>
                </a:solidFill>
              </a:rPr>
              <a:t>are</a:t>
            </a:r>
            <a:r>
              <a:rPr lang="de-DE" sz="2400" dirty="0" smtClean="0">
                <a:solidFill>
                  <a:srgbClr val="000000"/>
                </a:solidFill>
              </a:rPr>
              <a:t> not </a:t>
            </a:r>
            <a:r>
              <a:rPr lang="de-DE" sz="2400" dirty="0" err="1" smtClean="0">
                <a:solidFill>
                  <a:srgbClr val="000000"/>
                </a:solidFill>
              </a:rPr>
              <a:t>safe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to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use</a:t>
            </a:r>
            <a:r>
              <a:rPr lang="de-DE" sz="2400" dirty="0" smtClean="0">
                <a:solidFill>
                  <a:srgbClr val="000000"/>
                </a:solidFill>
              </a:rPr>
              <a:t> in </a:t>
            </a:r>
            <a:r>
              <a:rPr lang="de-DE" sz="2400" dirty="0" err="1" smtClean="0">
                <a:solidFill>
                  <a:srgbClr val="000000"/>
                </a:solidFill>
              </a:rPr>
              <a:t>most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nursery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crops</a:t>
            </a:r>
            <a:endParaRPr lang="de-DE" sz="2400" dirty="0" smtClean="0">
              <a:solidFill>
                <a:srgbClr val="0000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endParaRPr lang="de-DE" sz="1100" dirty="0">
              <a:solidFill>
                <a:srgbClr val="0000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endParaRPr lang="de-DE" sz="2400" dirty="0">
              <a:solidFill>
                <a:srgbClr val="0000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de-DE" sz="2400" dirty="0" err="1" smtClean="0">
                <a:solidFill>
                  <a:srgbClr val="000000"/>
                </a:solidFill>
              </a:rPr>
              <a:t>Mechanical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and</a:t>
            </a:r>
            <a:r>
              <a:rPr lang="de-DE" sz="2400" dirty="0" smtClean="0">
                <a:solidFill>
                  <a:srgbClr val="000000"/>
                </a:solidFill>
              </a:rPr>
              <a:t> thermal </a:t>
            </a:r>
            <a:r>
              <a:rPr lang="de-DE" sz="2400" dirty="0" err="1" smtClean="0">
                <a:solidFill>
                  <a:srgbClr val="000000"/>
                </a:solidFill>
              </a:rPr>
              <a:t>methods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can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be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used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for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weed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control</a:t>
            </a:r>
            <a:r>
              <a:rPr lang="de-DE" sz="2400" dirty="0" smtClean="0">
                <a:solidFill>
                  <a:srgbClr val="000000"/>
                </a:solidFill>
              </a:rPr>
              <a:t>, but </a:t>
            </a:r>
            <a:r>
              <a:rPr lang="de-DE" sz="2400" dirty="0" err="1" smtClean="0">
                <a:solidFill>
                  <a:srgbClr val="000000"/>
                </a:solidFill>
              </a:rPr>
              <a:t>they</a:t>
            </a:r>
            <a:r>
              <a:rPr lang="de-DE" sz="2400" dirty="0" smtClean="0">
                <a:solidFill>
                  <a:srgbClr val="000000"/>
                </a:solidFill>
              </a:rPr>
              <a:t> do </a:t>
            </a:r>
            <a:r>
              <a:rPr lang="de-DE" sz="2400" dirty="0" err="1" smtClean="0">
                <a:solidFill>
                  <a:srgbClr val="000000"/>
                </a:solidFill>
              </a:rPr>
              <a:t>have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limitations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for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weather</a:t>
            </a:r>
            <a:r>
              <a:rPr lang="de-DE" sz="2400" dirty="0" smtClean="0">
                <a:solidFill>
                  <a:srgbClr val="000000"/>
                </a:solidFill>
              </a:rPr>
              <a:t>, </a:t>
            </a:r>
            <a:r>
              <a:rPr lang="de-DE" sz="2400" dirty="0" err="1" smtClean="0">
                <a:solidFill>
                  <a:srgbClr val="000000"/>
                </a:solidFill>
              </a:rPr>
              <a:t>soil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types</a:t>
            </a:r>
            <a:r>
              <a:rPr lang="de-DE" sz="2400" dirty="0" smtClean="0">
                <a:solidFill>
                  <a:srgbClr val="000000"/>
                </a:solidFill>
              </a:rPr>
              <a:t>, </a:t>
            </a:r>
            <a:r>
              <a:rPr lang="de-DE" sz="2400" dirty="0" err="1" smtClean="0">
                <a:solidFill>
                  <a:srgbClr val="000000"/>
                </a:solidFill>
              </a:rPr>
              <a:t>cost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and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other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factors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as</a:t>
            </a:r>
            <a:r>
              <a:rPr lang="de-DE" sz="2400" dirty="0" smtClean="0">
                <a:solidFill>
                  <a:srgbClr val="000000"/>
                </a:solidFill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</a:rPr>
              <a:t>well</a:t>
            </a:r>
            <a:endParaRPr lang="de-DE" sz="2400" dirty="0" smtClean="0">
              <a:solidFill>
                <a:srgbClr val="0000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endParaRPr lang="de-DE" sz="2400" dirty="0">
              <a:solidFill>
                <a:srgbClr val="0000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endParaRPr lang="de-DE" sz="2400" dirty="0">
              <a:solidFill>
                <a:srgbClr val="000000"/>
              </a:solidFill>
            </a:endParaRPr>
          </a:p>
          <a:p>
            <a:pPr marL="571500" indent="-571500">
              <a:buFont typeface="Arial" pitchFamily="34" charset="0"/>
              <a:buChar char="•"/>
            </a:pPr>
            <a:endParaRPr lang="de-DE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1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51520" y="116632"/>
            <a:ext cx="878497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 smtClean="0"/>
              <a:t>Nursery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machinery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show</a:t>
            </a:r>
            <a:r>
              <a:rPr lang="de-DE" sz="2800" b="1" dirty="0" smtClean="0"/>
              <a:t> 2019</a:t>
            </a:r>
          </a:p>
          <a:p>
            <a:endParaRPr lang="de-DE" dirty="0"/>
          </a:p>
          <a:p>
            <a:r>
              <a:rPr lang="de-DE" sz="2400" dirty="0" err="1" smtClean="0"/>
              <a:t>Days:Termin</a:t>
            </a:r>
            <a:r>
              <a:rPr lang="de-DE" sz="2400" dirty="0" smtClean="0"/>
              <a:t>:		29./30.August 2019, </a:t>
            </a:r>
            <a:r>
              <a:rPr lang="de-DE" sz="2400" dirty="0" err="1" smtClean="0"/>
              <a:t>Thursday</a:t>
            </a:r>
            <a:r>
              <a:rPr lang="de-DE" sz="2400" dirty="0" smtClean="0"/>
              <a:t>/</a:t>
            </a:r>
            <a:r>
              <a:rPr lang="de-DE" sz="2400" dirty="0" err="1" smtClean="0"/>
              <a:t>Friday</a:t>
            </a:r>
            <a:endParaRPr lang="de-DE" sz="2400" dirty="0" smtClean="0"/>
          </a:p>
          <a:p>
            <a:endParaRPr lang="de-DE" sz="800" dirty="0" smtClean="0"/>
          </a:p>
          <a:p>
            <a:r>
              <a:rPr lang="de-DE" sz="2400" dirty="0" smtClean="0"/>
              <a:t>Location:		Gartenbauzentrum,  </a:t>
            </a:r>
            <a:r>
              <a:rPr lang="de-DE" sz="2400" dirty="0" err="1" smtClean="0"/>
              <a:t>Ellerhoop</a:t>
            </a:r>
            <a:r>
              <a:rPr lang="de-DE" sz="2400" dirty="0" smtClean="0"/>
              <a:t> (25 km 				</a:t>
            </a:r>
            <a:r>
              <a:rPr lang="de-DE" sz="2400" dirty="0" err="1" smtClean="0"/>
              <a:t>north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Hamburg)</a:t>
            </a:r>
          </a:p>
          <a:p>
            <a:endParaRPr lang="de-DE" sz="800" dirty="0" smtClean="0"/>
          </a:p>
          <a:p>
            <a:r>
              <a:rPr lang="de-DE" sz="2400" dirty="0" smtClean="0"/>
              <a:t>Same time: 		</a:t>
            </a:r>
            <a:r>
              <a:rPr lang="de-DE" sz="2400" dirty="0" err="1" smtClean="0"/>
              <a:t>Florum</a:t>
            </a:r>
            <a:r>
              <a:rPr lang="de-DE" sz="2400" dirty="0" smtClean="0"/>
              <a:t> 2019, </a:t>
            </a:r>
            <a:r>
              <a:rPr lang="de-DE" sz="2400" dirty="0" smtClean="0">
                <a:hlinkClick r:id="rId2"/>
              </a:rPr>
              <a:t>www.florum.sh</a:t>
            </a:r>
            <a:r>
              <a:rPr lang="de-DE" sz="2400" dirty="0" smtClean="0"/>
              <a:t>  </a:t>
            </a:r>
          </a:p>
          <a:p>
            <a:endParaRPr lang="de-DE" sz="800" dirty="0" smtClean="0"/>
          </a:p>
          <a:p>
            <a:r>
              <a:rPr lang="de-DE" sz="2400" dirty="0"/>
              <a:t>	</a:t>
            </a:r>
            <a:r>
              <a:rPr lang="de-DE" sz="2400" dirty="0" smtClean="0"/>
              <a:t>		200 </a:t>
            </a:r>
            <a:r>
              <a:rPr lang="de-DE" sz="2400" dirty="0" err="1" smtClean="0"/>
              <a:t>year</a:t>
            </a:r>
            <a:r>
              <a:rPr lang="de-DE" sz="2400" dirty="0" smtClean="0"/>
              <a:t> </a:t>
            </a:r>
            <a:r>
              <a:rPr lang="de-DE" sz="2400" dirty="0" err="1" smtClean="0"/>
              <a:t>anniversary</a:t>
            </a:r>
            <a:r>
              <a:rPr lang="de-DE" sz="2400" dirty="0" smtClean="0"/>
              <a:t> H. Meyer, </a:t>
            </a:r>
            <a:r>
              <a:rPr lang="de-DE" sz="2400" dirty="0" err="1" smtClean="0"/>
              <a:t>Rellingen</a:t>
            </a:r>
            <a:endParaRPr lang="de-DE" sz="2400" dirty="0" smtClean="0"/>
          </a:p>
          <a:p>
            <a:r>
              <a:rPr lang="de-DE" sz="2400" dirty="0"/>
              <a:t>	</a:t>
            </a:r>
            <a:r>
              <a:rPr lang="de-DE" sz="2400" dirty="0" smtClean="0"/>
              <a:t>		</a:t>
            </a:r>
            <a:r>
              <a:rPr lang="de-DE" sz="2400" dirty="0" smtClean="0">
                <a:hlinkClick r:id="rId3"/>
              </a:rPr>
              <a:t>www.meyer-shop.com</a:t>
            </a:r>
            <a:r>
              <a:rPr lang="de-DE" sz="2400" dirty="0" smtClean="0"/>
              <a:t> </a:t>
            </a:r>
            <a:endParaRPr lang="de-DE" sz="2400" dirty="0"/>
          </a:p>
          <a:p>
            <a:pPr>
              <a:lnSpc>
                <a:spcPct val="150000"/>
              </a:lnSpc>
            </a:pPr>
            <a:endParaRPr lang="de-DE" sz="800" dirty="0" smtClean="0"/>
          </a:p>
          <a:p>
            <a:pPr>
              <a:lnSpc>
                <a:spcPct val="150000"/>
              </a:lnSpc>
            </a:pPr>
            <a:r>
              <a:rPr lang="de-DE" sz="2400" dirty="0" smtClean="0"/>
              <a:t>The </a:t>
            </a:r>
            <a:r>
              <a:rPr lang="de-DE" sz="2400" dirty="0" err="1" smtClean="0"/>
              <a:t>exhibition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carried</a:t>
            </a:r>
            <a:r>
              <a:rPr lang="de-DE" sz="2400" dirty="0" smtClean="0"/>
              <a:t> out </a:t>
            </a:r>
            <a:r>
              <a:rPr lang="de-DE" sz="2400" dirty="0" err="1" smtClean="0"/>
              <a:t>only</a:t>
            </a:r>
            <a:r>
              <a:rPr lang="de-DE" sz="2400" dirty="0" smtClean="0"/>
              <a:t> </a:t>
            </a:r>
            <a:r>
              <a:rPr lang="de-DE" sz="2400" dirty="0" err="1" smtClean="0"/>
              <a:t>every</a:t>
            </a:r>
            <a:r>
              <a:rPr lang="de-DE" sz="2400" dirty="0" smtClean="0"/>
              <a:t> 5-7 </a:t>
            </a:r>
            <a:r>
              <a:rPr lang="de-DE" sz="2400" dirty="0" err="1" smtClean="0"/>
              <a:t>years</a:t>
            </a:r>
            <a:r>
              <a:rPr lang="de-DE" sz="2400" dirty="0" smtClean="0"/>
              <a:t>.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</a:t>
            </a:r>
            <a:r>
              <a:rPr lang="de-DE" sz="2400" dirty="0" err="1" smtClean="0"/>
              <a:t>expecting</a:t>
            </a:r>
            <a:r>
              <a:rPr lang="de-DE" sz="2400" dirty="0" smtClean="0"/>
              <a:t> 300 </a:t>
            </a:r>
            <a:r>
              <a:rPr lang="de-DE" sz="2400" dirty="0" err="1" smtClean="0"/>
              <a:t>companies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5-7.000 </a:t>
            </a:r>
            <a:r>
              <a:rPr lang="de-DE" sz="2400" dirty="0" err="1" smtClean="0"/>
              <a:t>visitors</a:t>
            </a:r>
            <a:r>
              <a:rPr lang="de-DE" sz="2400" dirty="0" smtClean="0"/>
              <a:t>.</a:t>
            </a:r>
          </a:p>
          <a:p>
            <a:pPr>
              <a:lnSpc>
                <a:spcPct val="150000"/>
              </a:lnSpc>
            </a:pPr>
            <a:endParaRPr lang="de-DE" sz="800" dirty="0" smtClean="0"/>
          </a:p>
          <a:p>
            <a:pPr>
              <a:lnSpc>
                <a:spcPct val="150000"/>
              </a:lnSpc>
            </a:pPr>
            <a:r>
              <a:rPr lang="de-DE" sz="2400" dirty="0" smtClean="0"/>
              <a:t>Further </a:t>
            </a:r>
            <a:r>
              <a:rPr lang="de-DE" sz="2400" dirty="0" err="1" smtClean="0"/>
              <a:t>information</a:t>
            </a:r>
            <a:r>
              <a:rPr lang="de-DE" sz="2400" dirty="0" smtClean="0"/>
              <a:t> on: 	</a:t>
            </a:r>
            <a:r>
              <a:rPr lang="de-DE" sz="2400" dirty="0" smtClean="0">
                <a:hlinkClick r:id="rId4"/>
              </a:rPr>
              <a:t>www.baumschultechnik.de</a:t>
            </a:r>
            <a:endParaRPr lang="de-DE" sz="2400" dirty="0" smtClean="0"/>
          </a:p>
          <a:p>
            <a:pPr>
              <a:lnSpc>
                <a:spcPct val="150000"/>
              </a:lnSpc>
            </a:pPr>
            <a:r>
              <a:rPr lang="de-DE" sz="2400" dirty="0"/>
              <a:t>	</a:t>
            </a:r>
            <a:r>
              <a:rPr lang="de-DE" sz="2400" dirty="0" smtClean="0"/>
              <a:t>			</a:t>
            </a:r>
            <a:r>
              <a:rPr lang="de-DE" sz="2400" dirty="0" smtClean="0">
                <a:hlinkClick r:id="rId5"/>
              </a:rPr>
              <a:t>www.nurserymachinery.com</a:t>
            </a:r>
            <a:r>
              <a:rPr lang="de-DE" sz="2400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794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533400" y="381000"/>
            <a:ext cx="815340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b="1" u="sng" dirty="0"/>
              <a:t>Disclaimer:</a:t>
            </a:r>
          </a:p>
          <a:p>
            <a:pPr>
              <a:spcBef>
                <a:spcPct val="50000"/>
              </a:spcBef>
            </a:pPr>
            <a:r>
              <a:rPr lang="en-GB" altLang="de-DE" dirty="0"/>
              <a:t>Every effort has been made  to ensure that the information in this presentation is complete and correct at this time. </a:t>
            </a:r>
          </a:p>
          <a:p>
            <a:pPr>
              <a:spcBef>
                <a:spcPct val="50000"/>
              </a:spcBef>
            </a:pPr>
            <a:r>
              <a:rPr lang="en-GB" altLang="de-DE" dirty="0"/>
              <a:t>The author does not accept liability for any error or omission in the content, or for any loss, damage  or other accident  arising from the use of products listed </a:t>
            </a:r>
            <a:r>
              <a:rPr lang="en-GB" altLang="de-DE" dirty="0" smtClean="0"/>
              <a:t>here in</a:t>
            </a:r>
            <a:r>
              <a:rPr lang="en-GB" altLang="de-DE" dirty="0"/>
              <a:t>. Omission of a product does not necessarily mean that it is not approved and available to use.</a:t>
            </a:r>
          </a:p>
          <a:p>
            <a:pPr>
              <a:spcBef>
                <a:spcPct val="50000"/>
              </a:spcBef>
            </a:pPr>
            <a:r>
              <a:rPr lang="en-GB" altLang="de-DE" b="1" u="sng" dirty="0"/>
              <a:t>It is essential to follow the instruction on the approved </a:t>
            </a:r>
            <a:r>
              <a:rPr lang="en-GB" altLang="de-DE" b="1" u="sng" dirty="0" smtClean="0"/>
              <a:t>label for your country </a:t>
            </a:r>
            <a:r>
              <a:rPr lang="en-GB" altLang="de-DE" b="1" u="sng" dirty="0"/>
              <a:t>before handling, storing or using any crop protection product.</a:t>
            </a:r>
            <a:r>
              <a:rPr lang="en-GB" altLang="de-DE" dirty="0"/>
              <a:t> </a:t>
            </a:r>
          </a:p>
          <a:p>
            <a:pPr>
              <a:spcBef>
                <a:spcPct val="50000"/>
              </a:spcBef>
            </a:pPr>
            <a:r>
              <a:rPr lang="en-GB" altLang="de-DE" dirty="0"/>
              <a:t>Always start on a small scale with new products !</a:t>
            </a:r>
          </a:p>
        </p:txBody>
      </p:sp>
    </p:spTree>
    <p:extLst>
      <p:ext uri="{BB962C8B-B14F-4D97-AF65-F5344CB8AC3E}">
        <p14:creationId xmlns:p14="http://schemas.microsoft.com/office/powerpoint/2010/main" val="384834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55576" y="44624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/>
              <a:t>Glyphosate</a:t>
            </a:r>
            <a:r>
              <a:rPr lang="de-DE" sz="2800" b="1" dirty="0" smtClean="0"/>
              <a:t> - </a:t>
            </a:r>
            <a:r>
              <a:rPr lang="de-DE" sz="2800" b="1" dirty="0" err="1" smtClean="0"/>
              <a:t>registration</a:t>
            </a:r>
            <a:r>
              <a:rPr lang="de-DE" sz="2800" b="1" dirty="0" smtClean="0"/>
              <a:t> in Europe </a:t>
            </a:r>
            <a:endParaRPr lang="de-DE" sz="28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07504" y="692696"/>
            <a:ext cx="89289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use</a:t>
            </a:r>
            <a:r>
              <a:rPr lang="de-DE" sz="2400" dirty="0" smtClean="0"/>
              <a:t> in </a:t>
            </a:r>
            <a:r>
              <a:rPr lang="de-DE" sz="2400" dirty="0" err="1" smtClean="0"/>
              <a:t>many</a:t>
            </a:r>
            <a:r>
              <a:rPr lang="de-DE" sz="2400" dirty="0" smtClean="0"/>
              <a:t> </a:t>
            </a:r>
            <a:r>
              <a:rPr lang="de-DE" sz="2400" dirty="0" err="1" smtClean="0"/>
              <a:t>crops</a:t>
            </a:r>
            <a:r>
              <a:rPr lang="de-DE" sz="2400" dirty="0" smtClean="0"/>
              <a:t>, </a:t>
            </a:r>
            <a:r>
              <a:rPr lang="de-DE" sz="2400" dirty="0" smtClean="0"/>
              <a:t>like </a:t>
            </a:r>
            <a:r>
              <a:rPr lang="de-DE" sz="2400" dirty="0" err="1" smtClean="0"/>
              <a:t>most</a:t>
            </a:r>
            <a:r>
              <a:rPr lang="de-DE" sz="2400" dirty="0" smtClean="0"/>
              <a:t> </a:t>
            </a:r>
            <a:r>
              <a:rPr lang="de-DE" sz="2400" dirty="0" err="1" smtClean="0"/>
              <a:t>farm</a:t>
            </a:r>
            <a:r>
              <a:rPr lang="de-DE" sz="2400" dirty="0" smtClean="0"/>
              <a:t> </a:t>
            </a:r>
            <a:r>
              <a:rPr lang="de-DE" sz="2400" dirty="0" err="1" smtClean="0"/>
              <a:t>crops</a:t>
            </a:r>
            <a:r>
              <a:rPr lang="de-DE" sz="2400" dirty="0" smtClean="0"/>
              <a:t>, </a:t>
            </a:r>
            <a:r>
              <a:rPr lang="de-DE" sz="2400" dirty="0" err="1" smtClean="0"/>
              <a:t>fruit</a:t>
            </a:r>
            <a:r>
              <a:rPr lang="de-DE" sz="2400" dirty="0" smtClean="0"/>
              <a:t> </a:t>
            </a:r>
            <a:r>
              <a:rPr lang="de-DE" sz="2400" dirty="0" err="1" smtClean="0"/>
              <a:t>orchards</a:t>
            </a:r>
            <a:r>
              <a:rPr lang="de-DE" sz="2400" dirty="0" smtClean="0"/>
              <a:t>, </a:t>
            </a:r>
            <a:r>
              <a:rPr lang="de-DE" sz="2400" dirty="0" err="1" smtClean="0"/>
              <a:t>hardy</a:t>
            </a:r>
            <a:r>
              <a:rPr lang="de-DE" sz="2400" dirty="0" smtClean="0"/>
              <a:t> </a:t>
            </a:r>
            <a:r>
              <a:rPr lang="de-DE" sz="2400" dirty="0" err="1" smtClean="0"/>
              <a:t>nursery</a:t>
            </a:r>
            <a:r>
              <a:rPr lang="de-DE" sz="2400" dirty="0" smtClean="0"/>
              <a:t> stock and </a:t>
            </a:r>
            <a:r>
              <a:rPr lang="de-DE" sz="2400" dirty="0" err="1" smtClean="0"/>
              <a:t>many</a:t>
            </a:r>
            <a:r>
              <a:rPr lang="de-DE" sz="2400" dirty="0" smtClean="0"/>
              <a:t> </a:t>
            </a:r>
            <a:r>
              <a:rPr lang="de-DE" sz="2400" dirty="0" err="1" smtClean="0"/>
              <a:t>others</a:t>
            </a:r>
            <a:r>
              <a:rPr lang="de-DE" sz="2400" dirty="0" smtClean="0"/>
              <a:t> all </a:t>
            </a:r>
            <a:r>
              <a:rPr lang="de-DE" sz="2400" dirty="0" err="1" smtClean="0"/>
              <a:t>over</a:t>
            </a:r>
            <a:r>
              <a:rPr lang="de-DE" sz="2400" dirty="0" smtClean="0"/>
              <a:t> </a:t>
            </a:r>
            <a:r>
              <a:rPr lang="de-DE" sz="2400" dirty="0" smtClean="0"/>
              <a:t>Europe</a:t>
            </a:r>
            <a:endParaRPr lang="de-DE" sz="2400" dirty="0" smtClean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de-DE" sz="800" dirty="0" smtClean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sz="2400" dirty="0" smtClean="0"/>
              <a:t>Standard </a:t>
            </a:r>
            <a:r>
              <a:rPr lang="de-DE" sz="2400" dirty="0" err="1" smtClean="0"/>
              <a:t>comes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360 g/l </a:t>
            </a:r>
            <a:r>
              <a:rPr lang="de-DE" sz="2400" dirty="0" err="1"/>
              <a:t>a</a:t>
            </a:r>
            <a:r>
              <a:rPr lang="de-DE" sz="2400" dirty="0" err="1" smtClean="0"/>
              <a:t>ctive</a:t>
            </a:r>
            <a:r>
              <a:rPr lang="de-DE" sz="2400" dirty="0" smtClean="0"/>
              <a:t> </a:t>
            </a:r>
            <a:r>
              <a:rPr lang="de-DE" sz="2400" dirty="0" err="1" smtClean="0"/>
              <a:t>ingrediant</a:t>
            </a:r>
            <a:r>
              <a:rPr lang="de-DE" sz="2400" dirty="0" smtClean="0"/>
              <a:t>, </a:t>
            </a:r>
            <a:r>
              <a:rPr lang="de-DE" sz="2400" dirty="0" err="1" smtClean="0"/>
              <a:t>some</a:t>
            </a:r>
            <a:r>
              <a:rPr lang="de-DE" sz="2400" dirty="0" smtClean="0"/>
              <a:t> </a:t>
            </a:r>
            <a:r>
              <a:rPr lang="de-DE" sz="2400" dirty="0" err="1" smtClean="0"/>
              <a:t>products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480 and 720 g/l </a:t>
            </a:r>
            <a:r>
              <a:rPr lang="de-DE" sz="2400" dirty="0" err="1" smtClean="0"/>
              <a:t>a.i</a:t>
            </a:r>
            <a:r>
              <a:rPr lang="de-DE" sz="2400" dirty="0" smtClean="0"/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de-DE" sz="800" dirty="0" smtClean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sz="2400" dirty="0" err="1" smtClean="0"/>
              <a:t>Restrictions</a:t>
            </a:r>
            <a:r>
              <a:rPr lang="de-DE" sz="2400" dirty="0" smtClean="0"/>
              <a:t> on </a:t>
            </a:r>
            <a:r>
              <a:rPr lang="de-DE" sz="2400" dirty="0" err="1" smtClean="0"/>
              <a:t>maximum</a:t>
            </a:r>
            <a:r>
              <a:rPr lang="de-DE" sz="2400" dirty="0" smtClean="0"/>
              <a:t> rate </a:t>
            </a:r>
            <a:r>
              <a:rPr lang="de-DE" sz="2400" dirty="0" err="1" smtClean="0"/>
              <a:t>of</a:t>
            </a:r>
            <a:r>
              <a:rPr lang="de-DE" sz="2400" dirty="0" smtClean="0"/>
              <a:t> 10 l/ha (360 g/l </a:t>
            </a:r>
            <a:r>
              <a:rPr lang="de-DE" sz="2400" dirty="0" err="1" smtClean="0"/>
              <a:t>a.i</a:t>
            </a:r>
            <a:r>
              <a:rPr lang="de-DE" sz="2400" dirty="0" smtClean="0"/>
              <a:t>.)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de-DE" sz="800" dirty="0" smtClean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sz="2400" dirty="0" err="1" smtClean="0"/>
              <a:t>Number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applications</a:t>
            </a:r>
            <a:r>
              <a:rPr lang="de-DE" sz="2400" dirty="0" smtClean="0"/>
              <a:t>: 2 </a:t>
            </a:r>
            <a:r>
              <a:rPr lang="de-DE" sz="2400" dirty="0" err="1" smtClean="0"/>
              <a:t>times</a:t>
            </a:r>
            <a:r>
              <a:rPr lang="de-DE" sz="2400" dirty="0" smtClean="0"/>
              <a:t> per </a:t>
            </a:r>
            <a:r>
              <a:rPr lang="de-DE" sz="2400" dirty="0" err="1" smtClean="0"/>
              <a:t>year</a:t>
            </a:r>
            <a:r>
              <a:rPr lang="de-DE" sz="2400" dirty="0" smtClean="0"/>
              <a:t>, 60 </a:t>
            </a:r>
            <a:r>
              <a:rPr lang="de-DE" sz="2400" dirty="0" err="1" smtClean="0"/>
              <a:t>days</a:t>
            </a:r>
            <a:r>
              <a:rPr lang="de-DE" sz="2400" dirty="0" smtClean="0"/>
              <a:t> in </a:t>
            </a:r>
            <a:r>
              <a:rPr lang="de-DE" sz="2400" dirty="0" err="1" smtClean="0"/>
              <a:t>between</a:t>
            </a:r>
            <a:endParaRPr lang="de-DE" sz="2400" dirty="0" smtClean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de-DE" sz="800" dirty="0" smtClean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sz="2400" dirty="0" err="1" smtClean="0"/>
              <a:t>Many</a:t>
            </a:r>
            <a:r>
              <a:rPr lang="de-DE" sz="2400" dirty="0" smtClean="0"/>
              <a:t> countries </a:t>
            </a:r>
            <a:r>
              <a:rPr lang="de-DE" sz="2400" dirty="0" err="1" smtClean="0"/>
              <a:t>have</a:t>
            </a:r>
            <a:r>
              <a:rPr lang="de-DE" sz="2400" dirty="0" smtClean="0"/>
              <a:t> </a:t>
            </a:r>
            <a:r>
              <a:rPr lang="de-DE" sz="2400" dirty="0" err="1" smtClean="0"/>
              <a:t>Tallow</a:t>
            </a:r>
            <a:r>
              <a:rPr lang="de-DE" sz="2400" dirty="0" smtClean="0"/>
              <a:t> </a:t>
            </a:r>
            <a:r>
              <a:rPr lang="de-DE" sz="2400" dirty="0" err="1" smtClean="0"/>
              <a:t>amine-free</a:t>
            </a:r>
            <a:r>
              <a:rPr lang="de-DE" sz="2400" dirty="0" smtClean="0"/>
              <a:t> </a:t>
            </a:r>
            <a:r>
              <a:rPr lang="de-DE" sz="2400" dirty="0" err="1" smtClean="0"/>
              <a:t>products</a:t>
            </a:r>
            <a:r>
              <a:rPr lang="de-DE" sz="2400" dirty="0" smtClean="0"/>
              <a:t> </a:t>
            </a:r>
            <a:r>
              <a:rPr lang="de-DE" sz="2400" dirty="0" err="1" smtClean="0"/>
              <a:t>nowadays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21991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67544" y="116632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/>
              <a:t>Glyphosate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and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the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cancer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problem</a:t>
            </a:r>
            <a:endParaRPr lang="de-DE" sz="28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323528" y="980728"/>
            <a:ext cx="86409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de-DE" sz="2400" dirty="0" err="1" smtClean="0"/>
              <a:t>Especially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solvent </a:t>
            </a:r>
            <a:r>
              <a:rPr lang="de-DE" sz="2400" b="1" dirty="0" err="1" smtClean="0"/>
              <a:t>Tallow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amine</a:t>
            </a:r>
            <a:r>
              <a:rPr lang="de-DE" sz="2400" b="1" dirty="0" smtClean="0"/>
              <a:t> (POEA)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under</a:t>
            </a:r>
            <a:r>
              <a:rPr lang="de-DE" sz="2400" dirty="0" smtClean="0"/>
              <a:t> </a:t>
            </a:r>
            <a:r>
              <a:rPr lang="de-DE" sz="2400" dirty="0" err="1" smtClean="0"/>
              <a:t>pressure</a:t>
            </a:r>
            <a:endParaRPr lang="de-DE" sz="2400" dirty="0" smtClean="0"/>
          </a:p>
          <a:p>
            <a:pPr marL="457200" indent="-457200">
              <a:buFontTx/>
              <a:buChar char="-"/>
            </a:pPr>
            <a:endParaRPr lang="de-DE" sz="2400" dirty="0"/>
          </a:p>
          <a:p>
            <a:pPr marL="457200" indent="-457200">
              <a:buFontTx/>
              <a:buChar char="-"/>
            </a:pPr>
            <a:r>
              <a:rPr lang="de-DE" sz="2400" dirty="0" smtClean="0"/>
              <a:t>All </a:t>
            </a:r>
            <a:r>
              <a:rPr lang="de-DE" sz="2400" dirty="0" err="1" smtClean="0"/>
              <a:t>products</a:t>
            </a:r>
            <a:r>
              <a:rPr lang="de-DE" sz="2400" dirty="0" smtClean="0"/>
              <a:t> in Europe </a:t>
            </a:r>
            <a:r>
              <a:rPr lang="de-DE" sz="2400" dirty="0" err="1" smtClean="0"/>
              <a:t>should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free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Tallow</a:t>
            </a:r>
            <a:r>
              <a:rPr lang="de-DE" sz="2400" dirty="0" smtClean="0"/>
              <a:t> </a:t>
            </a:r>
            <a:r>
              <a:rPr lang="de-DE" sz="2400" dirty="0" err="1" smtClean="0"/>
              <a:t>amine</a:t>
            </a:r>
            <a:r>
              <a:rPr lang="de-DE" sz="2400" dirty="0" smtClean="0"/>
              <a:t> </a:t>
            </a:r>
            <a:r>
              <a:rPr lang="de-DE" sz="2400" dirty="0" err="1" smtClean="0"/>
              <a:t>since</a:t>
            </a:r>
            <a:r>
              <a:rPr lang="de-DE" sz="2400" dirty="0" smtClean="0"/>
              <a:t> </a:t>
            </a:r>
            <a:r>
              <a:rPr lang="de-DE" sz="2400" dirty="0" smtClean="0"/>
              <a:t>2016</a:t>
            </a:r>
          </a:p>
          <a:p>
            <a:pPr marL="457200" indent="-457200">
              <a:buFontTx/>
              <a:buChar char="-"/>
            </a:pPr>
            <a:endParaRPr lang="de-DE" sz="2400" dirty="0" smtClean="0"/>
          </a:p>
          <a:p>
            <a:pPr marL="342900" indent="-342900">
              <a:buFontTx/>
              <a:buChar char="-"/>
            </a:pPr>
            <a:r>
              <a:rPr lang="de-DE" sz="2400" dirty="0" err="1" smtClean="0"/>
              <a:t>Consequence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user</a:t>
            </a:r>
            <a:r>
              <a:rPr lang="de-DE" sz="2400" dirty="0" smtClean="0"/>
              <a:t>/</a:t>
            </a:r>
            <a:r>
              <a:rPr lang="de-DE" sz="2400" dirty="0" err="1" smtClean="0"/>
              <a:t>grower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using</a:t>
            </a:r>
            <a:r>
              <a:rPr lang="de-DE" sz="2400" dirty="0" smtClean="0"/>
              <a:t> </a:t>
            </a:r>
            <a:r>
              <a:rPr lang="de-DE" sz="2400" dirty="0" err="1" smtClean="0"/>
              <a:t>Tallow</a:t>
            </a:r>
            <a:r>
              <a:rPr lang="de-DE" sz="2400" dirty="0" smtClean="0"/>
              <a:t> </a:t>
            </a:r>
            <a:r>
              <a:rPr lang="de-DE" sz="2400" dirty="0" err="1" smtClean="0"/>
              <a:t>amin</a:t>
            </a:r>
            <a:r>
              <a:rPr lang="de-DE" sz="2400" dirty="0" smtClean="0"/>
              <a:t> </a:t>
            </a:r>
            <a:r>
              <a:rPr lang="de-DE" sz="2400" dirty="0" err="1" smtClean="0"/>
              <a:t>free</a:t>
            </a:r>
            <a:r>
              <a:rPr lang="de-DE" sz="2400" dirty="0" smtClean="0"/>
              <a:t> </a:t>
            </a:r>
            <a:r>
              <a:rPr lang="de-DE" sz="2400" dirty="0" err="1" smtClean="0"/>
              <a:t>products</a:t>
            </a:r>
            <a:r>
              <a:rPr lang="de-DE" sz="2400" dirty="0" smtClean="0"/>
              <a:t> </a:t>
            </a:r>
            <a:r>
              <a:rPr lang="de-DE" sz="2400" dirty="0" err="1" smtClean="0"/>
              <a:t>only</a:t>
            </a:r>
            <a:endParaRPr lang="de-DE" sz="2400" dirty="0" smtClean="0"/>
          </a:p>
          <a:p>
            <a:pPr marL="342900" indent="-342900">
              <a:buFontTx/>
              <a:buChar char="-"/>
            </a:pPr>
            <a:endParaRPr lang="de-DE" sz="2400" dirty="0" smtClean="0"/>
          </a:p>
          <a:p>
            <a:pPr marL="342900" indent="-342900">
              <a:buFontTx/>
              <a:buChar char="-"/>
            </a:pPr>
            <a:r>
              <a:rPr lang="de-DE" sz="2400" dirty="0" smtClean="0"/>
              <a:t> </a:t>
            </a:r>
            <a:r>
              <a:rPr lang="de-DE" sz="2400" dirty="0" err="1" smtClean="0"/>
              <a:t>Labeling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 „</a:t>
            </a:r>
            <a:r>
              <a:rPr lang="de-DE" sz="2400" b="1" dirty="0" smtClean="0"/>
              <a:t>TF“</a:t>
            </a:r>
          </a:p>
          <a:p>
            <a:pPr marL="2171700" lvl="4" indent="-342900">
              <a:buFontTx/>
              <a:buChar char="-"/>
            </a:pPr>
            <a:r>
              <a:rPr lang="de-DE" sz="2400" dirty="0" err="1" smtClean="0"/>
              <a:t>Example</a:t>
            </a:r>
            <a:r>
              <a:rPr lang="de-DE" sz="2400" dirty="0" smtClean="0"/>
              <a:t>: </a:t>
            </a:r>
            <a:r>
              <a:rPr lang="de-DE" sz="2400" dirty="0" err="1" smtClean="0"/>
              <a:t>Glyphos</a:t>
            </a:r>
            <a:r>
              <a:rPr lang="de-DE" sz="2400" dirty="0" smtClean="0"/>
              <a:t> TF Classic</a:t>
            </a:r>
          </a:p>
          <a:p>
            <a:pPr marL="342900" indent="-342900">
              <a:buFontTx/>
              <a:buChar char="-"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94240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51520" y="4462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/>
              <a:t>Glyphosate</a:t>
            </a:r>
            <a:r>
              <a:rPr lang="de-DE" sz="2800" b="1" dirty="0" smtClean="0"/>
              <a:t> in </a:t>
            </a:r>
            <a:r>
              <a:rPr lang="de-DE" sz="2800" b="1" dirty="0" err="1" smtClean="0"/>
              <a:t>the</a:t>
            </a:r>
            <a:r>
              <a:rPr lang="de-DE" sz="2800" b="1" dirty="0" smtClean="0"/>
              <a:t> Press,  </a:t>
            </a:r>
            <a:r>
              <a:rPr lang="de-DE" sz="2800" b="1" dirty="0" err="1" smtClean="0"/>
              <a:t>examples</a:t>
            </a:r>
            <a:endParaRPr lang="de-DE" sz="28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3" y="617004"/>
            <a:ext cx="4085457" cy="562030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89928"/>
            <a:ext cx="4032448" cy="554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7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39552" y="116632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/>
              <a:t>Glyphosate</a:t>
            </a:r>
            <a:r>
              <a:rPr lang="de-DE" sz="2800" b="1" dirty="0" smtClean="0"/>
              <a:t> – </a:t>
            </a:r>
            <a:r>
              <a:rPr lang="de-DE" sz="2800" b="1" dirty="0" err="1" smtClean="0"/>
              <a:t>what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does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it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make</a:t>
            </a:r>
            <a:r>
              <a:rPr lang="de-DE" sz="2800" b="1" dirty="0" smtClean="0"/>
              <a:t> </a:t>
            </a:r>
            <a:r>
              <a:rPr lang="de-DE" sz="2800" b="1" dirty="0" smtClean="0"/>
              <a:t>so </a:t>
            </a:r>
            <a:r>
              <a:rPr lang="de-DE" sz="2800" b="1" dirty="0" err="1" smtClean="0"/>
              <a:t>special</a:t>
            </a:r>
            <a:endParaRPr lang="de-DE" sz="28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179512" y="764704"/>
            <a:ext cx="885698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800" dirty="0" smtClean="0"/>
              <a:t>Action </a:t>
            </a:r>
            <a:r>
              <a:rPr lang="de-DE" sz="2800" dirty="0" err="1" smtClean="0"/>
              <a:t>mainly</a:t>
            </a:r>
            <a:r>
              <a:rPr lang="de-DE" sz="2800" dirty="0" smtClean="0"/>
              <a:t> </a:t>
            </a:r>
            <a:r>
              <a:rPr lang="de-DE" sz="2800" dirty="0" err="1" smtClean="0"/>
              <a:t>by</a:t>
            </a:r>
            <a:r>
              <a:rPr lang="de-DE" sz="2800" dirty="0" smtClean="0"/>
              <a:t> </a:t>
            </a:r>
            <a:r>
              <a:rPr lang="de-DE" sz="2800" dirty="0" err="1" smtClean="0"/>
              <a:t>contact</a:t>
            </a:r>
            <a:r>
              <a:rPr lang="de-DE" sz="2800" dirty="0" smtClean="0"/>
              <a:t>, limited </a:t>
            </a:r>
            <a:r>
              <a:rPr lang="de-DE" sz="2800" dirty="0" err="1" smtClean="0"/>
              <a:t>soil</a:t>
            </a:r>
            <a:r>
              <a:rPr lang="de-DE" sz="2800" dirty="0" smtClean="0"/>
              <a:t> </a:t>
            </a:r>
            <a:r>
              <a:rPr lang="de-DE" sz="2800" dirty="0" err="1" smtClean="0"/>
              <a:t>action</a:t>
            </a:r>
            <a:endParaRPr lang="de-DE" sz="2800" dirty="0" smtClean="0"/>
          </a:p>
          <a:p>
            <a:pPr marL="342900" indent="-342900">
              <a:buFontTx/>
              <a:buChar char="-"/>
            </a:pPr>
            <a:endParaRPr lang="de-DE" sz="800" dirty="0" smtClean="0"/>
          </a:p>
          <a:p>
            <a:pPr marL="342900" indent="-342900">
              <a:buFontTx/>
              <a:buChar char="-"/>
            </a:pPr>
            <a:r>
              <a:rPr lang="de-DE" sz="2800" dirty="0" err="1" smtClean="0"/>
              <a:t>Systemic</a:t>
            </a:r>
            <a:r>
              <a:rPr lang="de-DE" sz="2800" dirty="0" smtClean="0"/>
              <a:t> </a:t>
            </a:r>
            <a:r>
              <a:rPr lang="de-DE" sz="2800" dirty="0" err="1" smtClean="0"/>
              <a:t>action</a:t>
            </a:r>
            <a:r>
              <a:rPr lang="de-DE" sz="2800" dirty="0" smtClean="0"/>
              <a:t> in </a:t>
            </a:r>
            <a:r>
              <a:rPr lang="de-DE" sz="2800" dirty="0" err="1" smtClean="0"/>
              <a:t>the</a:t>
            </a:r>
            <a:r>
              <a:rPr lang="de-DE" sz="2800" dirty="0" smtClean="0"/>
              <a:t> plant (</a:t>
            </a:r>
            <a:r>
              <a:rPr lang="de-DE" sz="2800" dirty="0" err="1" smtClean="0"/>
              <a:t>weed</a:t>
            </a:r>
            <a:r>
              <a:rPr lang="de-DE" sz="2800" dirty="0" smtClean="0"/>
              <a:t>)</a:t>
            </a:r>
          </a:p>
          <a:p>
            <a:pPr marL="342900" indent="-342900">
              <a:buFontTx/>
              <a:buChar char="-"/>
            </a:pPr>
            <a:endParaRPr lang="de-DE" sz="800" dirty="0" smtClean="0"/>
          </a:p>
          <a:p>
            <a:pPr marL="342900" indent="-342900">
              <a:buFontTx/>
              <a:buChar char="-"/>
            </a:pPr>
            <a:r>
              <a:rPr lang="de-DE" sz="2800" dirty="0" err="1" smtClean="0"/>
              <a:t>Active</a:t>
            </a:r>
            <a:r>
              <a:rPr lang="de-DE" sz="2800" dirty="0" smtClean="0"/>
              <a:t> </a:t>
            </a:r>
            <a:r>
              <a:rPr lang="de-DE" sz="2800" dirty="0" err="1" smtClean="0"/>
              <a:t>ingredient</a:t>
            </a:r>
            <a:r>
              <a:rPr lang="de-DE" sz="2800" dirty="0" smtClean="0"/>
              <a:t> </a:t>
            </a:r>
            <a:r>
              <a:rPr lang="de-DE" sz="2800" dirty="0" err="1" smtClean="0"/>
              <a:t>cannot</a:t>
            </a:r>
            <a:r>
              <a:rPr lang="de-DE" sz="2800" dirty="0" smtClean="0"/>
              <a:t> </a:t>
            </a:r>
            <a:r>
              <a:rPr lang="de-DE" sz="2800" dirty="0" err="1" smtClean="0"/>
              <a:t>be</a:t>
            </a:r>
            <a:r>
              <a:rPr lang="de-DE" sz="2800" dirty="0" smtClean="0"/>
              <a:t> </a:t>
            </a:r>
            <a:r>
              <a:rPr lang="de-DE" sz="2800" dirty="0" err="1" smtClean="0"/>
              <a:t>broken</a:t>
            </a:r>
            <a:r>
              <a:rPr lang="de-DE" sz="2800" dirty="0" smtClean="0"/>
              <a:t> down </a:t>
            </a:r>
            <a:r>
              <a:rPr lang="de-DE" sz="2800" dirty="0" err="1" smtClean="0"/>
              <a:t>by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plant</a:t>
            </a:r>
          </a:p>
          <a:p>
            <a:pPr marL="342900" indent="-342900">
              <a:buFontTx/>
              <a:buChar char="-"/>
            </a:pPr>
            <a:endParaRPr lang="de-DE" sz="800" dirty="0"/>
          </a:p>
          <a:p>
            <a:pPr marL="342900" indent="-342900">
              <a:buFontTx/>
              <a:buChar char="-"/>
            </a:pPr>
            <a:r>
              <a:rPr lang="de-DE" sz="2800" dirty="0" err="1" smtClean="0"/>
              <a:t>Selectivity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weed</a:t>
            </a:r>
            <a:r>
              <a:rPr lang="de-DE" sz="2800" dirty="0" smtClean="0"/>
              <a:t> </a:t>
            </a:r>
            <a:r>
              <a:rPr lang="de-DE" sz="2800" dirty="0" err="1" smtClean="0"/>
              <a:t>control</a:t>
            </a:r>
            <a:r>
              <a:rPr lang="de-DE" sz="2800" dirty="0" smtClean="0"/>
              <a:t> </a:t>
            </a:r>
            <a:r>
              <a:rPr lang="de-DE" sz="2800" dirty="0" err="1" smtClean="0"/>
              <a:t>relies</a:t>
            </a:r>
            <a:r>
              <a:rPr lang="de-DE" sz="2800" dirty="0" smtClean="0"/>
              <a:t> </a:t>
            </a:r>
            <a:r>
              <a:rPr lang="de-DE" sz="2800" dirty="0" err="1" smtClean="0"/>
              <a:t>very</a:t>
            </a:r>
            <a:r>
              <a:rPr lang="de-DE" sz="2800" dirty="0" smtClean="0"/>
              <a:t> </a:t>
            </a:r>
            <a:r>
              <a:rPr lang="de-DE" sz="2800" dirty="0" err="1" smtClean="0"/>
              <a:t>much</a:t>
            </a:r>
            <a:r>
              <a:rPr lang="de-DE" sz="2800" dirty="0" smtClean="0"/>
              <a:t> on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applied</a:t>
            </a:r>
            <a:r>
              <a:rPr lang="de-DE" sz="2800" dirty="0" smtClean="0"/>
              <a:t> rate</a:t>
            </a:r>
          </a:p>
          <a:p>
            <a:pPr marL="342900" indent="-342900">
              <a:buFontTx/>
              <a:buChar char="-"/>
            </a:pPr>
            <a:endParaRPr lang="de-DE" sz="800" dirty="0" smtClean="0"/>
          </a:p>
          <a:p>
            <a:pPr marL="342900" indent="-342900">
              <a:buFontTx/>
              <a:buChar char="-"/>
            </a:pPr>
            <a:r>
              <a:rPr lang="de-DE" sz="2800" dirty="0" err="1" smtClean="0"/>
              <a:t>Lowest</a:t>
            </a:r>
            <a:r>
              <a:rPr lang="de-DE" sz="2800" dirty="0" smtClean="0"/>
              <a:t> rate </a:t>
            </a:r>
            <a:r>
              <a:rPr lang="de-DE" sz="2800" dirty="0" err="1" smtClean="0"/>
              <a:t>for</a:t>
            </a:r>
            <a:r>
              <a:rPr lang="de-DE" sz="2800" dirty="0" smtClean="0"/>
              <a:t> top </a:t>
            </a:r>
            <a:r>
              <a:rPr lang="de-DE" sz="2800" dirty="0" err="1" smtClean="0"/>
              <a:t>dressing</a:t>
            </a:r>
            <a:r>
              <a:rPr lang="de-DE" sz="2800" dirty="0" smtClean="0"/>
              <a:t> in Germany </a:t>
            </a:r>
            <a:r>
              <a:rPr lang="de-DE" sz="2800" dirty="0" err="1" smtClean="0"/>
              <a:t>would</a:t>
            </a:r>
            <a:r>
              <a:rPr lang="de-DE" sz="2800" dirty="0" smtClean="0"/>
              <a:t> </a:t>
            </a:r>
            <a:r>
              <a:rPr lang="de-DE" sz="2800" dirty="0" err="1" smtClean="0"/>
              <a:t>be</a:t>
            </a:r>
            <a:r>
              <a:rPr lang="de-DE" sz="2800" dirty="0" smtClean="0"/>
              <a:t> </a:t>
            </a:r>
            <a:endParaRPr lang="de-DE" sz="2800" dirty="0" smtClean="0"/>
          </a:p>
          <a:p>
            <a:r>
              <a:rPr lang="de-DE" sz="2800" dirty="0"/>
              <a:t> </a:t>
            </a:r>
            <a:r>
              <a:rPr lang="de-DE" sz="2800" dirty="0" smtClean="0"/>
              <a:t>  </a:t>
            </a:r>
            <a:r>
              <a:rPr lang="de-DE" sz="2800" dirty="0" smtClean="0"/>
              <a:t>1 </a:t>
            </a:r>
            <a:r>
              <a:rPr lang="de-DE" sz="2800" dirty="0" smtClean="0"/>
              <a:t>l/ha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product</a:t>
            </a:r>
            <a:r>
              <a:rPr lang="de-DE" sz="2800" dirty="0" smtClean="0"/>
              <a:t> </a:t>
            </a:r>
            <a:r>
              <a:rPr lang="de-DE" sz="2800" dirty="0" err="1" smtClean="0"/>
              <a:t>with</a:t>
            </a:r>
            <a:r>
              <a:rPr lang="de-DE" sz="2800" dirty="0" smtClean="0"/>
              <a:t> 360 </a:t>
            </a:r>
            <a:r>
              <a:rPr lang="de-DE" sz="2800" dirty="0" smtClean="0"/>
              <a:t>g/l </a:t>
            </a:r>
            <a:r>
              <a:rPr lang="de-DE" sz="2800" dirty="0" err="1" smtClean="0"/>
              <a:t>a.i</a:t>
            </a:r>
            <a:r>
              <a:rPr lang="de-DE" sz="2800" dirty="0" smtClean="0"/>
              <a:t>.</a:t>
            </a:r>
          </a:p>
          <a:p>
            <a:pPr marL="342900" indent="-342900">
              <a:buFontTx/>
              <a:buChar char="-"/>
            </a:pPr>
            <a:endParaRPr lang="de-DE" sz="800" dirty="0" smtClean="0"/>
          </a:p>
          <a:p>
            <a:pPr marL="342900" indent="-342900">
              <a:buFontTx/>
              <a:buChar char="-"/>
            </a:pPr>
            <a:r>
              <a:rPr lang="de-DE" sz="2800" dirty="0" smtClean="0"/>
              <a:t>Works </a:t>
            </a:r>
            <a:r>
              <a:rPr lang="de-DE" sz="2800" dirty="0" err="1" smtClean="0"/>
              <a:t>when</a:t>
            </a:r>
            <a:r>
              <a:rPr lang="de-DE" sz="2800" dirty="0" smtClean="0"/>
              <a:t> </a:t>
            </a:r>
            <a:r>
              <a:rPr lang="de-DE" sz="2800" dirty="0" err="1" smtClean="0"/>
              <a:t>applied</a:t>
            </a:r>
            <a:r>
              <a:rPr lang="de-DE" sz="2800" dirty="0" smtClean="0"/>
              <a:t> in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winter</a:t>
            </a:r>
            <a:r>
              <a:rPr lang="de-DE" sz="2800" dirty="0" smtClean="0"/>
              <a:t> </a:t>
            </a:r>
            <a:r>
              <a:rPr lang="de-DE" sz="2800" dirty="0" err="1" smtClean="0"/>
              <a:t>month</a:t>
            </a:r>
            <a:r>
              <a:rPr lang="de-DE" sz="2800" dirty="0" smtClean="0"/>
              <a:t> </a:t>
            </a:r>
            <a:r>
              <a:rPr lang="de-DE" sz="2800" dirty="0" err="1" smtClean="0"/>
              <a:t>as</a:t>
            </a:r>
            <a:r>
              <a:rPr lang="de-DE" sz="2800" dirty="0" smtClean="0"/>
              <a:t> </a:t>
            </a:r>
            <a:r>
              <a:rPr lang="de-DE" sz="2800" dirty="0" err="1" smtClean="0"/>
              <a:t>well</a:t>
            </a:r>
            <a:endParaRPr lang="de-DE" sz="2800" dirty="0" smtClean="0"/>
          </a:p>
          <a:p>
            <a:pPr marL="342900" indent="-342900">
              <a:buFontTx/>
              <a:buChar char="-"/>
            </a:pPr>
            <a:endParaRPr lang="de-DE" sz="800" dirty="0" smtClean="0"/>
          </a:p>
          <a:p>
            <a:pPr marL="342900" indent="-342900">
              <a:buFontTx/>
              <a:buChar char="-"/>
            </a:pPr>
            <a:r>
              <a:rPr lang="de-DE" sz="2800" dirty="0" err="1" smtClean="0"/>
              <a:t>Effect</a:t>
            </a:r>
            <a:r>
              <a:rPr lang="de-DE" sz="2800" dirty="0" smtClean="0"/>
              <a:t> </a:t>
            </a:r>
            <a:r>
              <a:rPr lang="de-DE" sz="2800" dirty="0" err="1" smtClean="0"/>
              <a:t>does</a:t>
            </a:r>
            <a:r>
              <a:rPr lang="de-DE" sz="2800" dirty="0" smtClean="0"/>
              <a:t> </a:t>
            </a:r>
            <a:r>
              <a:rPr lang="de-DE" sz="2800" dirty="0" err="1" smtClean="0"/>
              <a:t>slow</a:t>
            </a:r>
            <a:r>
              <a:rPr lang="de-DE" sz="2800" dirty="0" smtClean="0"/>
              <a:t> down </a:t>
            </a:r>
            <a:r>
              <a:rPr lang="de-DE" sz="2800" dirty="0" err="1" smtClean="0"/>
              <a:t>with</a:t>
            </a:r>
            <a:r>
              <a:rPr lang="de-DE" sz="2800" dirty="0" smtClean="0"/>
              <a:t> </a:t>
            </a:r>
            <a:r>
              <a:rPr lang="de-DE" sz="2800" dirty="0" err="1" smtClean="0"/>
              <a:t>cold</a:t>
            </a:r>
            <a:r>
              <a:rPr lang="de-DE" sz="2800" dirty="0" smtClean="0"/>
              <a:t> </a:t>
            </a:r>
            <a:r>
              <a:rPr lang="de-DE" sz="2800" dirty="0" err="1" smtClean="0"/>
              <a:t>temperatures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71250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51520" y="11663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/>
              <a:t>Glyphosate</a:t>
            </a:r>
            <a:r>
              <a:rPr lang="de-DE" sz="2800" b="1" dirty="0" smtClean="0"/>
              <a:t> – </a:t>
            </a:r>
            <a:r>
              <a:rPr lang="de-DE" sz="2800" b="1" dirty="0" err="1" smtClean="0"/>
              <a:t>what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does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make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it</a:t>
            </a:r>
            <a:r>
              <a:rPr lang="de-DE" sz="2800" b="1" dirty="0" smtClean="0"/>
              <a:t> so </a:t>
            </a:r>
            <a:r>
              <a:rPr lang="de-DE" sz="2800" b="1" dirty="0" err="1" smtClean="0"/>
              <a:t>special</a:t>
            </a:r>
            <a:endParaRPr lang="de-DE" sz="28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251520" y="692696"/>
            <a:ext cx="87129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de-DE" sz="2800" dirty="0" err="1" smtClean="0"/>
              <a:t>Uptake</a:t>
            </a:r>
            <a:r>
              <a:rPr lang="de-DE" sz="2800" dirty="0" smtClean="0"/>
              <a:t> </a:t>
            </a:r>
            <a:r>
              <a:rPr lang="de-DE" sz="2800" dirty="0" err="1" smtClean="0"/>
              <a:t>with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roots</a:t>
            </a:r>
            <a:r>
              <a:rPr lang="de-DE" sz="2800" dirty="0" smtClean="0"/>
              <a:t> </a:t>
            </a:r>
            <a:r>
              <a:rPr lang="de-DE" sz="2800" dirty="0" err="1" smtClean="0"/>
              <a:t>is</a:t>
            </a:r>
            <a:r>
              <a:rPr lang="de-DE" sz="2800" dirty="0" smtClean="0"/>
              <a:t> </a:t>
            </a:r>
            <a:r>
              <a:rPr lang="de-DE" sz="2800" dirty="0" err="1" smtClean="0"/>
              <a:t>possible</a:t>
            </a:r>
            <a:r>
              <a:rPr lang="de-DE" sz="2800" dirty="0" smtClean="0"/>
              <a:t> !!!</a:t>
            </a:r>
          </a:p>
          <a:p>
            <a:pPr marL="457200" indent="-457200">
              <a:buFontTx/>
              <a:buChar char="-"/>
            </a:pPr>
            <a:endParaRPr lang="de-DE" sz="800" dirty="0" smtClean="0"/>
          </a:p>
          <a:p>
            <a:pPr marL="457200" indent="-457200">
              <a:buFontTx/>
              <a:buChar char="-"/>
            </a:pPr>
            <a:r>
              <a:rPr lang="de-DE" sz="2800" dirty="0" err="1" smtClean="0"/>
              <a:t>Damage</a:t>
            </a:r>
            <a:r>
              <a:rPr lang="de-DE" sz="2800" dirty="0" smtClean="0"/>
              <a:t> </a:t>
            </a:r>
            <a:r>
              <a:rPr lang="de-DE" sz="2800" dirty="0" err="1" smtClean="0"/>
              <a:t>mainly</a:t>
            </a:r>
            <a:r>
              <a:rPr lang="de-DE" sz="2800" dirty="0" smtClean="0"/>
              <a:t> on </a:t>
            </a:r>
            <a:r>
              <a:rPr lang="de-DE" sz="2800" dirty="0" err="1" smtClean="0"/>
              <a:t>broadleaf</a:t>
            </a:r>
            <a:r>
              <a:rPr lang="de-DE" sz="2800" dirty="0" smtClean="0"/>
              <a:t> </a:t>
            </a:r>
            <a:r>
              <a:rPr lang="de-DE" sz="2800" dirty="0" err="1" smtClean="0"/>
              <a:t>plants</a:t>
            </a:r>
            <a:r>
              <a:rPr lang="de-DE" sz="2800" dirty="0" smtClean="0"/>
              <a:t>, </a:t>
            </a:r>
            <a:r>
              <a:rPr lang="de-DE" sz="2800" dirty="0" err="1" smtClean="0"/>
              <a:t>leaves</a:t>
            </a:r>
            <a:r>
              <a:rPr lang="de-DE" sz="2800" dirty="0" smtClean="0"/>
              <a:t> </a:t>
            </a:r>
            <a:r>
              <a:rPr lang="de-DE" sz="2800" dirty="0" err="1" smtClean="0"/>
              <a:t>getting</a:t>
            </a:r>
            <a:r>
              <a:rPr lang="de-DE" sz="2800" dirty="0" smtClean="0"/>
              <a:t> </a:t>
            </a:r>
            <a:r>
              <a:rPr lang="de-DE" sz="2800" dirty="0" err="1" smtClean="0"/>
              <a:t>very</a:t>
            </a:r>
            <a:r>
              <a:rPr lang="de-DE" sz="2800" dirty="0" smtClean="0"/>
              <a:t> </a:t>
            </a:r>
            <a:r>
              <a:rPr lang="de-DE" sz="2800" dirty="0" err="1" smtClean="0"/>
              <a:t>narrow</a:t>
            </a:r>
            <a:endParaRPr lang="de-DE" sz="2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07372"/>
            <a:ext cx="4232743" cy="282182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51520" y="5301208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Pictures: </a:t>
            </a:r>
            <a:r>
              <a:rPr lang="de-DE" sz="2800" dirty="0" err="1" smtClean="0"/>
              <a:t>Damage</a:t>
            </a:r>
            <a:r>
              <a:rPr lang="de-DE" sz="2800" dirty="0" smtClean="0"/>
              <a:t> on </a:t>
            </a:r>
            <a:r>
              <a:rPr lang="de-DE" sz="2800" dirty="0" err="1"/>
              <a:t>o</a:t>
            </a:r>
            <a:r>
              <a:rPr lang="de-DE" sz="2800" dirty="0" err="1" smtClean="0"/>
              <a:t>ak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roses</a:t>
            </a:r>
            <a:r>
              <a:rPr lang="de-DE" sz="2800" dirty="0" smtClean="0"/>
              <a:t> </a:t>
            </a:r>
            <a:endParaRPr lang="de-DE" sz="28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5" r="7220" b="14964"/>
          <a:stretch/>
        </p:blipFill>
        <p:spPr>
          <a:xfrm>
            <a:off x="4427984" y="2403220"/>
            <a:ext cx="4564340" cy="282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0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2035</Words>
  <Application>Microsoft Office PowerPoint</Application>
  <PresentationFormat>Bildschirmpräsentation (4:3)</PresentationFormat>
  <Paragraphs>402</Paragraphs>
  <Slides>46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47" baseType="lpstr">
      <vt:lpstr>Thermal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Zielke, Versuchs- und Beratungsring</dc:creator>
  <cp:lastModifiedBy>Dr. Lösing</cp:lastModifiedBy>
  <cp:revision>609</cp:revision>
  <cp:lastPrinted>2017-08-06T09:29:13Z</cp:lastPrinted>
  <dcterms:created xsi:type="dcterms:W3CDTF">1601-01-01T00:00:00Z</dcterms:created>
  <dcterms:modified xsi:type="dcterms:W3CDTF">2018-10-03T05:40:41Z</dcterms:modified>
</cp:coreProperties>
</file>