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5"/>
  </p:notesMasterIdLst>
  <p:sldIdLst>
    <p:sldId id="285" r:id="rId5"/>
    <p:sldId id="356" r:id="rId6"/>
    <p:sldId id="286" r:id="rId7"/>
    <p:sldId id="294" r:id="rId8"/>
    <p:sldId id="304" r:id="rId9"/>
    <p:sldId id="357" r:id="rId10"/>
    <p:sldId id="303" r:id="rId11"/>
    <p:sldId id="358" r:id="rId12"/>
    <p:sldId id="266" r:id="rId13"/>
    <p:sldId id="267" r:id="rId14"/>
    <p:sldId id="281" r:id="rId15"/>
    <p:sldId id="270" r:id="rId16"/>
    <p:sldId id="274" r:id="rId17"/>
    <p:sldId id="359" r:id="rId18"/>
    <p:sldId id="323" r:id="rId19"/>
    <p:sldId id="326" r:id="rId20"/>
    <p:sldId id="325" r:id="rId21"/>
    <p:sldId id="352" r:id="rId22"/>
    <p:sldId id="355" r:id="rId23"/>
    <p:sldId id="31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751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FFCE88-64EF-48B8-BFB8-B228794C8ED6}" type="datetimeFigureOut">
              <a:rPr lang="en-GB" smtClean="0"/>
              <a:t>05/10/2019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83C5C4-30DC-4E89-955D-B30D2F9191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106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7E5E0-515D-495D-BD16-2C34AC83DE5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37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7A319-BFAB-4713-B457-5DCF4FE2F09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286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1B0B2-C14E-4F50-B86B-BA8F2A3CA789}" type="datetimeFigureOut">
              <a:rPr lang="en-GB" smtClean="0"/>
              <a:t>05/10/2019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A8441-499E-4DBB-8A8B-83A59A7E45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857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1B0B2-C14E-4F50-B86B-BA8F2A3CA789}" type="datetimeFigureOut">
              <a:rPr lang="en-GB" smtClean="0"/>
              <a:t>05/10/2019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A8441-499E-4DBB-8A8B-83A59A7E45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547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1B0B2-C14E-4F50-B86B-BA8F2A3CA789}" type="datetimeFigureOut">
              <a:rPr lang="en-GB" smtClean="0"/>
              <a:t>05/10/2019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A8441-499E-4DBB-8A8B-83A59A7E45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7607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AF30A-C2AC-4A93-8B58-424A24316F5B}" type="datetimeFigureOut">
              <a:rPr lang="en-GB" smtClean="0"/>
              <a:t>05/10/2019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A0195-E467-471A-B81A-12DE3BA5C8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937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AF30A-C2AC-4A93-8B58-424A24316F5B}" type="datetimeFigureOut">
              <a:rPr lang="en-GB" smtClean="0"/>
              <a:t>05/10/2019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A0195-E467-471A-B81A-12DE3BA5C8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579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7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AF30A-C2AC-4A93-8B58-424A24316F5B}" type="datetimeFigureOut">
              <a:rPr lang="en-GB" smtClean="0"/>
              <a:t>05/10/2019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A0195-E467-471A-B81A-12DE3BA5C8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081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AF30A-C2AC-4A93-8B58-424A24316F5B}" type="datetimeFigureOut">
              <a:rPr lang="en-GB" smtClean="0"/>
              <a:t>05/10/2019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A0195-E467-471A-B81A-12DE3BA5C8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1006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AF30A-C2AC-4A93-8B58-424A24316F5B}" type="datetimeFigureOut">
              <a:rPr lang="en-GB" smtClean="0"/>
              <a:t>05/10/2019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A0195-E467-471A-B81A-12DE3BA5C8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8837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AF30A-C2AC-4A93-8B58-424A24316F5B}" type="datetimeFigureOut">
              <a:rPr lang="en-GB" smtClean="0"/>
              <a:t>05/10/2019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A0195-E467-471A-B81A-12DE3BA5C8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780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AF30A-C2AC-4A93-8B58-424A24316F5B}" type="datetimeFigureOut">
              <a:rPr lang="en-GB" smtClean="0"/>
              <a:t>05/10/2019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A0195-E467-471A-B81A-12DE3BA5C8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972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8" y="273054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AF30A-C2AC-4A93-8B58-424A24316F5B}" type="datetimeFigureOut">
              <a:rPr lang="en-GB" smtClean="0"/>
              <a:t>05/10/2019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A0195-E467-471A-B81A-12DE3BA5C8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9175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1B0B2-C14E-4F50-B86B-BA8F2A3CA789}" type="datetimeFigureOut">
              <a:rPr lang="en-GB" smtClean="0"/>
              <a:t>05/10/2019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A8441-499E-4DBB-8A8B-83A59A7E45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25040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AF30A-C2AC-4A93-8B58-424A24316F5B}" type="datetimeFigureOut">
              <a:rPr lang="en-GB" smtClean="0"/>
              <a:t>05/10/2019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A0195-E467-471A-B81A-12DE3BA5C8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0271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AF30A-C2AC-4A93-8B58-424A24316F5B}" type="datetimeFigureOut">
              <a:rPr lang="en-GB" smtClean="0"/>
              <a:t>05/10/2019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A0195-E467-471A-B81A-12DE3BA5C8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2440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AF30A-C2AC-4A93-8B58-424A24316F5B}" type="datetimeFigureOut">
              <a:rPr lang="en-GB" smtClean="0"/>
              <a:t>05/10/2019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A0195-E467-471A-B81A-12DE3BA5C8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0383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2AAF-3C5F-45AB-BC2B-B87C2C37B73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05/10/2019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C8DF3-E9B4-4C4E-BEA0-D006DC649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6427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2AAF-3C5F-45AB-BC2B-B87C2C37B73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05/10/2019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C8DF3-E9B4-4C4E-BEA0-D006DC649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491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2AAF-3C5F-45AB-BC2B-B87C2C37B73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05/10/2019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C8DF3-E9B4-4C4E-BEA0-D006DC649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3116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2AAF-3C5F-45AB-BC2B-B87C2C37B73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05/10/2019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C8DF3-E9B4-4C4E-BEA0-D006DC649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69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2AAF-3C5F-45AB-BC2B-B87C2C37B73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05/10/2019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C8DF3-E9B4-4C4E-BEA0-D006DC649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264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2AAF-3C5F-45AB-BC2B-B87C2C37B73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05/10/2019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C8DF3-E9B4-4C4E-BEA0-D006DC649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5941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2AAF-3C5F-45AB-BC2B-B87C2C37B73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05/10/2019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C8DF3-E9B4-4C4E-BEA0-D006DC649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523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1B0B2-C14E-4F50-B86B-BA8F2A3CA789}" type="datetimeFigureOut">
              <a:rPr lang="en-GB" smtClean="0"/>
              <a:t>05/10/2019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A8441-499E-4DBB-8A8B-83A59A7E45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8009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2AAF-3C5F-45AB-BC2B-B87C2C37B73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05/10/2019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C8DF3-E9B4-4C4E-BEA0-D006DC649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8224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2AAF-3C5F-45AB-BC2B-B87C2C37B73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05/10/2019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C8DF3-E9B4-4C4E-BEA0-D006DC649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9734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2AAF-3C5F-45AB-BC2B-B87C2C37B73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05/10/2019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C8DF3-E9B4-4C4E-BEA0-D006DC649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9722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2AAF-3C5F-45AB-BC2B-B87C2C37B73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05/10/2019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C8DF3-E9B4-4C4E-BEA0-D006DC649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5315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EBF9CB-C9DA-4B9E-BC95-0959D0889957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2089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A39841-D4E5-4523-B8B5-24B9A8BF03EB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4126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7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C5BB1B-796E-49C1-AA26-EC6A71DCDF33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6014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3BF8E9-B51E-46C4-927D-7A6C4789B599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0121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94941F-F1C8-4F70-B5C4-3F80AA0242F7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6499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A96AF-4E9E-4E06-88F8-93ABA42A6863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075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1B0B2-C14E-4F50-B86B-BA8F2A3CA789}" type="datetimeFigureOut">
              <a:rPr lang="en-GB" smtClean="0"/>
              <a:t>05/10/2019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A8441-499E-4DBB-8A8B-83A59A7E45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68791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4DE25E-9765-4AFF-9924-111754F60F56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3443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8" y="273054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23A929-B9FC-4EC1-B189-7607147C9979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9279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C7DF2A-76E1-4713-A3E5-1523BAA60B42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5869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F419EC-AA7D-49BC-B39F-35DAB9F2DAE5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4386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4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4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E35FC0-9E02-4153-833E-FFF8B671E335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812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1B0B2-C14E-4F50-B86B-BA8F2A3CA789}" type="datetimeFigureOut">
              <a:rPr lang="en-GB" smtClean="0"/>
              <a:t>05/10/2019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A8441-499E-4DBB-8A8B-83A59A7E45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636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1B0B2-C14E-4F50-B86B-BA8F2A3CA789}" type="datetimeFigureOut">
              <a:rPr lang="en-GB" smtClean="0"/>
              <a:t>05/10/2019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A8441-499E-4DBB-8A8B-83A59A7E45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551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1B0B2-C14E-4F50-B86B-BA8F2A3CA789}" type="datetimeFigureOut">
              <a:rPr lang="en-GB" smtClean="0"/>
              <a:t>05/10/2019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A8441-499E-4DBB-8A8B-83A59A7E45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037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1B0B2-C14E-4F50-B86B-BA8F2A3CA789}" type="datetimeFigureOut">
              <a:rPr lang="en-GB" smtClean="0"/>
              <a:t>05/10/2019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A8441-499E-4DBB-8A8B-83A59A7E45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253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1B0B2-C14E-4F50-B86B-BA8F2A3CA789}" type="datetimeFigureOut">
              <a:rPr lang="en-GB" smtClean="0"/>
              <a:t>05/10/2019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A8441-499E-4DBB-8A8B-83A59A7E45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0436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1B0B2-C14E-4F50-B86B-BA8F2A3CA789}" type="datetimeFigureOut">
              <a:rPr lang="en-GB" smtClean="0"/>
              <a:t>05/10/2019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A8441-499E-4DBB-8A8B-83A59A7E45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7808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AF30A-C2AC-4A93-8B58-424A24316F5B}" type="datetimeFigureOut">
              <a:rPr lang="en-GB" smtClean="0"/>
              <a:t>05/10/2019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A0195-E467-471A-B81A-12DE3BA5C8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14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D2AAF-3C5F-45AB-BC2B-B87C2C37B73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05/10/2019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C8DF3-E9B4-4C4E-BEA0-D006DC649A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332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95B2D3A-6839-4217-AC9C-51F4746410D9}" type="slidenum">
              <a:rPr lang="en-GB" altLang="en-US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06482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0DDD481-BCC6-4952-8A3E-071A36E14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143" y="-26994"/>
            <a:ext cx="10112828" cy="68849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23219" y="729459"/>
            <a:ext cx="6156684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Water: Exploring strategies for monitoring and managing disease risks</a:t>
            </a:r>
          </a:p>
        </p:txBody>
      </p:sp>
      <p:sp>
        <p:nvSpPr>
          <p:cNvPr id="5" name="Rectangle 4"/>
          <p:cNvSpPr/>
          <p:nvPr/>
        </p:nvSpPr>
        <p:spPr>
          <a:xfrm>
            <a:off x="4735387" y="4189549"/>
            <a:ext cx="3132348" cy="1200329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Tim Pettitt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University of Worcester</a:t>
            </a:r>
          </a:p>
        </p:txBody>
      </p:sp>
    </p:spTree>
    <p:extLst>
      <p:ext uri="{BB962C8B-B14F-4D97-AF65-F5344CB8AC3E}">
        <p14:creationId xmlns:p14="http://schemas.microsoft.com/office/powerpoint/2010/main" val="4184682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56992" y="160802"/>
            <a:ext cx="3962461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Direct isolation 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15195" y="5254915"/>
            <a:ext cx="5368777" cy="9848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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Straightforward, accurate and robust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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Takes time and requires skill in interpretation</a:t>
            </a:r>
          </a:p>
        </p:txBody>
      </p:sp>
      <p:pic>
        <p:nvPicPr>
          <p:cNvPr id="7" name="Picture 3" descr="1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1" t="21635" r="6389" b="16307"/>
          <a:stretch/>
        </p:blipFill>
        <p:spPr bwMode="auto">
          <a:xfrm>
            <a:off x="4322604" y="2038845"/>
            <a:ext cx="2761368" cy="278031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46787" y="1069400"/>
            <a:ext cx="484527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Membrane filtration – colony plating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4" r="7717"/>
          <a:stretch/>
        </p:blipFill>
        <p:spPr>
          <a:xfrm>
            <a:off x="7186142" y="2757227"/>
            <a:ext cx="3092784" cy="3047743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6BB295-AF54-4B48-A4A1-F21FC51A0F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19" r="10119"/>
          <a:stretch/>
        </p:blipFill>
        <p:spPr>
          <a:xfrm>
            <a:off x="1492172" y="1069400"/>
            <a:ext cx="2728262" cy="3573399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88527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2011"/>
            <a:ext cx="9245600" cy="6858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glow" dir="t"/>
          </a:scene3d>
          <a:sp3d prstMaterial="clear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00400" y="276818"/>
            <a:ext cx="5791200" cy="825967"/>
          </a:xfr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2">
                    <a:lumMod val="25000"/>
                  </a:schemeClr>
                </a:solidFill>
              </a:rPr>
              <a:t>Molecular tests (DNA /RNA)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83872" y="2938992"/>
            <a:ext cx="8229600" cy="3342065"/>
          </a:xfrm>
        </p:spPr>
        <p:txBody>
          <a:bodyPr>
            <a:noAutofit/>
          </a:bodyPr>
          <a:lstStyle/>
          <a:p>
            <a:r>
              <a:rPr lang="en-GB" sz="2400" b="1" dirty="0">
                <a:solidFill>
                  <a:schemeClr val="accent3">
                    <a:lumMod val="50000"/>
                  </a:schemeClr>
                </a:solidFill>
              </a:rPr>
              <a:t>Based on specific amplification of a pathogen(s) genetic code</a:t>
            </a:r>
          </a:p>
          <a:p>
            <a:r>
              <a:rPr lang="en-GB" sz="2400" b="1" dirty="0">
                <a:solidFill>
                  <a:schemeClr val="accent3">
                    <a:lumMod val="50000"/>
                  </a:schemeClr>
                </a:solidFill>
              </a:rPr>
              <a:t>Can be used to detect (PCR) or quantify (qPCR) oomycetes </a:t>
            </a:r>
          </a:p>
          <a:p>
            <a:r>
              <a:rPr lang="en-GB" sz="2400" b="1" dirty="0">
                <a:solidFill>
                  <a:schemeClr val="accent3">
                    <a:lumMod val="50000"/>
                  </a:schemeClr>
                </a:solidFill>
              </a:rPr>
              <a:t>Tests developed for many plant  pathogens and more being developed</a:t>
            </a:r>
          </a:p>
          <a:p>
            <a:r>
              <a:rPr lang="en-GB" sz="2400" b="1" dirty="0">
                <a:solidFill>
                  <a:schemeClr val="accent3">
                    <a:lumMod val="50000"/>
                  </a:schemeClr>
                </a:solidFill>
              </a:rPr>
              <a:t>Can be designed to detect at genus, species or pathotype level – and look at whole populations (NG sequencing)</a:t>
            </a:r>
          </a:p>
          <a:p>
            <a:r>
              <a:rPr lang="en-GB" sz="2400" b="1" dirty="0">
                <a:solidFill>
                  <a:schemeClr val="accent3">
                    <a:lumMod val="50000"/>
                  </a:schemeClr>
                </a:solidFill>
              </a:rPr>
              <a:t>Although as yet no really convincing test of live vs dead propagules, this technology </a:t>
            </a:r>
            <a:r>
              <a:rPr lang="en-GB" sz="2400" b="1" i="1" dirty="0">
                <a:solidFill>
                  <a:schemeClr val="accent3">
                    <a:lumMod val="50000"/>
                  </a:schemeClr>
                </a:solidFill>
              </a:rPr>
              <a:t>is</a:t>
            </a:r>
            <a:r>
              <a:rPr lang="en-GB" sz="2400" b="1" dirty="0">
                <a:solidFill>
                  <a:schemeClr val="accent3">
                    <a:lumMod val="50000"/>
                  </a:schemeClr>
                </a:solidFill>
              </a:rPr>
              <a:t> most likely the future</a:t>
            </a:r>
          </a:p>
        </p:txBody>
      </p:sp>
      <p:pic>
        <p:nvPicPr>
          <p:cNvPr id="6" name="Picture 2" descr="E:\Hands-on DNA\Bad results 6March 13\gels1.jpg">
            <a:extLst>
              <a:ext uri="{FF2B5EF4-FFF2-40B4-BE49-F238E27FC236}">
                <a16:creationId xmlns:a16="http://schemas.microsoft.com/office/drawing/2014/main" id="{02AE6EA3-55F9-4276-8078-E18F091F4B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" t="6148" r="24409" b="61735"/>
          <a:stretch/>
        </p:blipFill>
        <p:spPr bwMode="auto">
          <a:xfrm>
            <a:off x="6659558" y="1332317"/>
            <a:ext cx="1760151" cy="152539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lewm1\AppData\Local\Microsoft\Windows\Temporary Internet Files\Content.Outlook\PQZS4N12\IMG_1665.JPG">
            <a:extLst>
              <a:ext uri="{FF2B5EF4-FFF2-40B4-BE49-F238E27FC236}">
                <a16:creationId xmlns:a16="http://schemas.microsoft.com/office/drawing/2014/main" id="{7E59D882-8454-4D74-9D0C-8886BCE3C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5" t="4030" r="7499"/>
          <a:stretch/>
        </p:blipFill>
        <p:spPr bwMode="auto">
          <a:xfrm rot="5400000">
            <a:off x="4362897" y="1212038"/>
            <a:ext cx="1465030" cy="1705589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176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27648" y="4149081"/>
            <a:ext cx="237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95601" y="234888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21792" y="287675"/>
            <a:ext cx="534841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Immunoassays - general</a:t>
            </a:r>
          </a:p>
        </p:txBody>
      </p:sp>
      <p:sp>
        <p:nvSpPr>
          <p:cNvPr id="8" name="Rectangle 7"/>
          <p:cNvSpPr/>
          <p:nvPr/>
        </p:nvSpPr>
        <p:spPr>
          <a:xfrm>
            <a:off x="1524001" y="1185426"/>
            <a:ext cx="9056914" cy="46474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 antibodies as probes that recognise target species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Tests can be qualitative (+/-) or quantitative.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Immunoassay tests have been developed for the laboratory and on-site usage.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4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Four basic immunodiagnostic test formats used in water assessments: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800" b="1" dirty="0">
              <a:solidFill>
                <a:srgbClr val="9BBB59">
                  <a:lumMod val="50000"/>
                </a:srgbClr>
              </a:solidFill>
              <a:latin typeface="Calibri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24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ELISA</a:t>
            </a:r>
            <a:r>
              <a:rPr lang="en-GB" sz="2400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          Enzyme-Linked Immunosorbent Assay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GB" sz="800" dirty="0">
              <a:solidFill>
                <a:srgbClr val="9BBB59">
                  <a:lumMod val="50000"/>
                </a:srgbClr>
              </a:solidFill>
              <a:latin typeface="Calibri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24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ZTI  </a:t>
            </a:r>
            <a:r>
              <a:rPr lang="en-GB" sz="2400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            Zoospore Trapping Immunosorbent Assay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GB" sz="800" dirty="0">
              <a:solidFill>
                <a:srgbClr val="9BBB59">
                  <a:lumMod val="50000"/>
                </a:srgbClr>
              </a:solidFill>
              <a:latin typeface="Calibri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24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Dipsticks</a:t>
            </a:r>
            <a:r>
              <a:rPr lang="en-GB" sz="2400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    Similar to baiting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GB" sz="800" dirty="0">
              <a:solidFill>
                <a:srgbClr val="9BBB59">
                  <a:lumMod val="50000"/>
                </a:srgbClr>
              </a:solidFill>
              <a:latin typeface="Calibri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24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LFD</a:t>
            </a:r>
            <a:r>
              <a:rPr lang="en-GB" sz="2400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              Lateral Flow Devices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400" b="1" dirty="0">
              <a:solidFill>
                <a:srgbClr val="9BBB59">
                  <a:lumMod val="5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0631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F:\My Pictures\P92547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8" t="4456" b="11223"/>
          <a:stretch/>
        </p:blipFill>
        <p:spPr bwMode="auto">
          <a:xfrm rot="5400000">
            <a:off x="1614852" y="2178918"/>
            <a:ext cx="2928889" cy="222485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scene3d>
            <a:camera prst="orthographicFront">
              <a:rot lat="120000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83691" y="1336965"/>
            <a:ext cx="5770881" cy="39087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On-site usage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Results within 10 minutes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Specificity/Cross reactivity (false positives) 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information on viability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Have been combined with baiting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</a:t>
            </a:r>
            <a:r>
              <a:rPr kumimoji="0" lang="en-GB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AHDB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PO/HNS 188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prototype Phytophthora-specific antibodies developed 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AHDB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CP 136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009B5A-176C-4964-81E9-5FD8996060A6}"/>
              </a:ext>
            </a:extLst>
          </p:cNvPr>
          <p:cNvSpPr txBox="1"/>
          <p:nvPr/>
        </p:nvSpPr>
        <p:spPr>
          <a:xfrm>
            <a:off x="3175000" y="372434"/>
            <a:ext cx="58420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Lateral flow devices (LFD)</a:t>
            </a:r>
          </a:p>
        </p:txBody>
      </p:sp>
    </p:spTree>
    <p:extLst>
      <p:ext uri="{BB962C8B-B14F-4D97-AF65-F5344CB8AC3E}">
        <p14:creationId xmlns:p14="http://schemas.microsoft.com/office/powerpoint/2010/main" val="580213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2A373F-3554-43C9-A54A-E7045F59AC4B}"/>
              </a:ext>
            </a:extLst>
          </p:cNvPr>
          <p:cNvSpPr txBox="1"/>
          <p:nvPr/>
        </p:nvSpPr>
        <p:spPr>
          <a:xfrm>
            <a:off x="3237186" y="525517"/>
            <a:ext cx="5717628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2">
                    <a:lumMod val="25000"/>
                  </a:schemeClr>
                </a:solidFill>
              </a:rPr>
              <a:t>Managing spread of disease </a:t>
            </a:r>
            <a:r>
              <a:rPr lang="en-GB" sz="3600" b="1" i="1" dirty="0">
                <a:solidFill>
                  <a:schemeClr val="bg2">
                    <a:lumMod val="25000"/>
                  </a:schemeClr>
                </a:solidFill>
              </a:rPr>
              <a:t>via </a:t>
            </a:r>
            <a:r>
              <a:rPr lang="en-GB" sz="3600" b="1" dirty="0">
                <a:solidFill>
                  <a:schemeClr val="bg2">
                    <a:lumMod val="25000"/>
                  </a:schemeClr>
                </a:solidFill>
              </a:rPr>
              <a:t>irrigation water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4B5E27-2327-486E-9FA1-7C6915982204}"/>
              </a:ext>
            </a:extLst>
          </p:cNvPr>
          <p:cNvSpPr txBox="1"/>
          <p:nvPr/>
        </p:nvSpPr>
        <p:spPr>
          <a:xfrm>
            <a:off x="2467303" y="2322786"/>
            <a:ext cx="7257394" cy="2523768"/>
          </a:xfrm>
          <a:prstGeom prst="rect">
            <a:avLst/>
          </a:prstGeom>
          <a:solidFill>
            <a:schemeClr val="bg2"/>
          </a:solidFill>
          <a:ln w="571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accent2">
                    <a:lumMod val="50000"/>
                  </a:schemeClr>
                </a:solidFill>
              </a:rPr>
              <a:t>Managing water will stop disease spread:</a:t>
            </a:r>
          </a:p>
          <a:p>
            <a:pPr algn="ctr"/>
            <a:endParaRPr lang="en-GB" sz="1000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accent2">
                    <a:lumMod val="50000"/>
                  </a:schemeClr>
                </a:solidFill>
              </a:rPr>
              <a:t>Check it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sz="1000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accent2">
                    <a:lumMod val="50000"/>
                  </a:schemeClr>
                </a:solidFill>
              </a:rPr>
              <a:t>Clean it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sz="1000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accent2">
                    <a:lumMod val="50000"/>
                  </a:schemeClr>
                </a:solidFill>
              </a:rPr>
              <a:t>Keep it clean</a:t>
            </a:r>
          </a:p>
        </p:txBody>
      </p:sp>
    </p:spTree>
    <p:extLst>
      <p:ext uri="{BB962C8B-B14F-4D97-AF65-F5344CB8AC3E}">
        <p14:creationId xmlns:p14="http://schemas.microsoft.com/office/powerpoint/2010/main" val="1420177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2" r="8749"/>
          <a:stretch>
            <a:fillRect/>
          </a:stretch>
        </p:blipFill>
        <p:spPr bwMode="auto">
          <a:xfrm>
            <a:off x="6781800" y="1882776"/>
            <a:ext cx="2590800" cy="215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>
          <a:xfrm>
            <a:off x="3389163" y="267940"/>
            <a:ext cx="5605065" cy="840800"/>
          </a:xfr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en-GB" sz="2800" b="1" dirty="0">
                <a:latin typeface="Arial" pitchFamily="34" charset="0"/>
                <a:cs typeface="Arial" pitchFamily="34" charset="0"/>
              </a:rPr>
              <a:t>Water treatments: many effective approaches available 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438400" y="1412775"/>
            <a:ext cx="7315200" cy="4525569"/>
          </a:xfr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txBody>
          <a:bodyPr>
            <a:normAutofit fontScale="62500" lnSpcReduction="20000"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Pasteurisation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UV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(Photo catalysts)</a:t>
            </a:r>
          </a:p>
          <a:p>
            <a:r>
              <a:rPr lang="en-GB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Ozonation</a:t>
            </a:r>
            <a:endParaRPr lang="en-GB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Chemical </a:t>
            </a:r>
          </a:p>
          <a:p>
            <a:pPr marL="1257300" lvl="3" indent="0">
              <a:buNone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Chlorination</a:t>
            </a:r>
          </a:p>
          <a:p>
            <a:pPr marL="1257300" lvl="3" indent="0">
              <a:buNone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Chlorine dioxide</a:t>
            </a:r>
          </a:p>
          <a:p>
            <a:pPr marL="1257300" lvl="3" indent="0">
              <a:buNone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Peroxide/</a:t>
            </a:r>
            <a:r>
              <a:rPr lang="en-GB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peroxygens</a:t>
            </a:r>
            <a:endParaRPr lang="en-GB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257300" lvl="3" indent="0">
              <a:buNone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Copper ionisation</a:t>
            </a:r>
          </a:p>
          <a:p>
            <a:pPr marL="1257300" lvl="3" indent="0">
              <a:buNone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ECA/EO water</a:t>
            </a:r>
          </a:p>
          <a:p>
            <a:pPr marL="1257300" lvl="3" indent="0">
              <a:buNone/>
            </a:pPr>
            <a:endParaRPr lang="en-GB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Microfiltration</a:t>
            </a:r>
          </a:p>
          <a:p>
            <a:r>
              <a:rPr lang="en-GB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Slow sand filtration</a:t>
            </a:r>
          </a:p>
          <a:p>
            <a:r>
              <a:rPr lang="en-GB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(Constructed wetlands)</a:t>
            </a:r>
          </a:p>
          <a:p>
            <a:endParaRPr lang="en-GB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COMBINATIONS</a:t>
            </a:r>
          </a:p>
        </p:txBody>
      </p:sp>
      <p:pic>
        <p:nvPicPr>
          <p:cNvPr id="11270" name="Picture 6" descr="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88" b="33115"/>
          <a:stretch>
            <a:fillRect/>
          </a:stretch>
        </p:blipFill>
        <p:spPr bwMode="auto">
          <a:xfrm>
            <a:off x="5858625" y="4363830"/>
            <a:ext cx="3766224" cy="2236196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43"/>
          <a:stretch/>
        </p:blipFill>
        <p:spPr>
          <a:xfrm>
            <a:off x="5838989" y="1236553"/>
            <a:ext cx="3378934" cy="209051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2" t="32673" r="12812" b="11672"/>
          <a:stretch/>
        </p:blipFill>
        <p:spPr bwMode="auto">
          <a:xfrm>
            <a:off x="8593144" y="2330386"/>
            <a:ext cx="1785938" cy="2700139"/>
          </a:xfrm>
          <a:prstGeom prst="rect">
            <a:avLst/>
          </a:prstGeom>
          <a:ln w="12700">
            <a:solidFill>
              <a:schemeClr val="accent6">
                <a:lumMod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23715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3632" y="282933"/>
            <a:ext cx="6768752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Pre-filtration improves the efficacy of </a:t>
            </a:r>
            <a:r>
              <a:rPr lang="en-GB" sz="2800" b="1" i="1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en-GB" sz="2800" b="1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water disinfestation technologies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" t="30277" b="21354"/>
          <a:stretch/>
        </p:blipFill>
        <p:spPr bwMode="auto">
          <a:xfrm rot="5400000">
            <a:off x="6580163" y="2955547"/>
            <a:ext cx="4720304" cy="1800199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water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t="25943" r="9180" b="23622"/>
          <a:stretch/>
        </p:blipFill>
        <p:spPr bwMode="auto">
          <a:xfrm>
            <a:off x="2423593" y="1495493"/>
            <a:ext cx="4421035" cy="2065525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Photos\New Camera Folder 1 April 2015\C300-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" t="6723" r="17164"/>
          <a:stretch/>
        </p:blipFill>
        <p:spPr bwMode="auto">
          <a:xfrm>
            <a:off x="7159174" y="5383691"/>
            <a:ext cx="1330036" cy="1246953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blue bench&#10;&#10;Description automatically generated">
            <a:extLst>
              <a:ext uri="{FF2B5EF4-FFF2-40B4-BE49-F238E27FC236}">
                <a16:creationId xmlns:a16="http://schemas.microsoft.com/office/drawing/2014/main" id="{3D7B535D-B66A-435B-A5D0-1448310808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8429" r="7663" b="21073"/>
          <a:stretch/>
        </p:blipFill>
        <p:spPr>
          <a:xfrm>
            <a:off x="2423593" y="3855646"/>
            <a:ext cx="3762703" cy="2514544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43704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47728" y="404665"/>
            <a:ext cx="5328592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Selecting water treatment(s)</a:t>
            </a:r>
          </a:p>
          <a:p>
            <a:pPr algn="ctr"/>
            <a:r>
              <a:rPr lang="en-GB" sz="24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(‘horses for courses’)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88105" y="1559688"/>
            <a:ext cx="7060088" cy="48936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Volumes to be treated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Space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Costs – installation and running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Raw water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Target water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Presence/Absence of fertilisers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Possibility of bi-products – </a:t>
            </a:r>
            <a:r>
              <a:rPr lang="en-GB" sz="2400" b="1" dirty="0" err="1">
                <a:solidFill>
                  <a:srgbClr val="C0504D">
                    <a:lumMod val="75000"/>
                  </a:srgbClr>
                </a:solidFill>
                <a:latin typeface="Calibri"/>
              </a:rPr>
              <a:t>phytotoxicity</a:t>
            </a:r>
            <a:endParaRPr lang="en-GB" sz="2400" b="1" dirty="0">
              <a:solidFill>
                <a:srgbClr val="C0504D">
                  <a:lumMod val="75000"/>
                </a:srgbClr>
              </a:solidFill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Need for residual effect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Philosophy of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Simplicity of operation/maintenance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Availability of technology, parts, technical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0000"/>
                </a:solidFill>
                <a:latin typeface="Calibri"/>
              </a:rPr>
              <a:t>Whether the technology can comfortably fit into an integrated control strategy</a:t>
            </a:r>
          </a:p>
        </p:txBody>
      </p:sp>
    </p:spTree>
    <p:extLst>
      <p:ext uri="{BB962C8B-B14F-4D97-AF65-F5344CB8AC3E}">
        <p14:creationId xmlns:p14="http://schemas.microsoft.com/office/powerpoint/2010/main" val="2733227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" t="1766" r="1351"/>
          <a:stretch/>
        </p:blipFill>
        <p:spPr bwMode="auto">
          <a:xfrm>
            <a:off x="2553064" y="1366236"/>
            <a:ext cx="7400233" cy="5375131"/>
          </a:xfrm>
          <a:prstGeom prst="rect">
            <a:avLst/>
          </a:prstGeom>
          <a:noFill/>
          <a:ln w="28575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2071" y="116633"/>
            <a:ext cx="6552728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EEECE1">
                    <a:lumMod val="25000"/>
                  </a:srgbClr>
                </a:solidFill>
                <a:latin typeface="Calibri"/>
              </a:rPr>
              <a:t>Selection </a:t>
            </a:r>
            <a:r>
              <a:rPr lang="en-GB" sz="2800" dirty="0">
                <a:solidFill>
                  <a:srgbClr val="EEECE1">
                    <a:lumMod val="25000"/>
                  </a:srgbClr>
                </a:solidFill>
                <a:latin typeface="Calibri"/>
              </a:rPr>
              <a:t>- Narrowing down the options</a:t>
            </a:r>
          </a:p>
          <a:p>
            <a:pPr algn="ctr"/>
            <a:endParaRPr lang="en-GB" sz="800" dirty="0">
              <a:solidFill>
                <a:srgbClr val="EEECE1">
                  <a:lumMod val="25000"/>
                </a:srgbClr>
              </a:solidFill>
              <a:latin typeface="Calibri"/>
            </a:endParaRPr>
          </a:p>
          <a:p>
            <a:pPr algn="ctr"/>
            <a:r>
              <a:rPr lang="en-GB" sz="2400" dirty="0">
                <a:solidFill>
                  <a:srgbClr val="EEECE1">
                    <a:lumMod val="25000"/>
                  </a:srgbClr>
                </a:solidFill>
                <a:latin typeface="Calibri"/>
              </a:rPr>
              <a:t>(AHDB Factsheet 22/15)</a:t>
            </a:r>
          </a:p>
        </p:txBody>
      </p:sp>
    </p:spTree>
    <p:extLst>
      <p:ext uri="{BB962C8B-B14F-4D97-AF65-F5344CB8AC3E}">
        <p14:creationId xmlns:p14="http://schemas.microsoft.com/office/powerpoint/2010/main" val="3312485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71664" y="227992"/>
            <a:ext cx="6769022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Some useful info on testing and water treatment methods in AHDB factsheets 21/15 and 22/15 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plus some updated information is on its way soon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1756927"/>
            <a:ext cx="3248002" cy="44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259" y="1756927"/>
            <a:ext cx="3249427" cy="4440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8365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garden&#10;&#10;Description automatically generated">
            <a:extLst>
              <a:ext uri="{FF2B5EF4-FFF2-40B4-BE49-F238E27FC236}">
                <a16:creationId xmlns:a16="http://schemas.microsoft.com/office/drawing/2014/main" id="{89343348-6F51-4567-A809-F981F7C7FE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98"/>
          <a:stretch/>
        </p:blipFill>
        <p:spPr>
          <a:xfrm>
            <a:off x="1524000" y="1174206"/>
            <a:ext cx="9144000" cy="56511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91829" y="379664"/>
            <a:ext cx="6156684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Water: Exploring strategies for monitoring and managing disease risks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34D48F-96F2-4D42-9422-2A8195607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081" y="4328285"/>
            <a:ext cx="3548180" cy="23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82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My Pictures\SSF\SSF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" t="10606" r="28191" b="23294"/>
          <a:stretch/>
        </p:blipFill>
        <p:spPr bwMode="auto">
          <a:xfrm>
            <a:off x="1374263" y="0"/>
            <a:ext cx="9293738" cy="687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31704" y="404665"/>
            <a:ext cx="316835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EEECE1">
                    <a:lumMod val="25000"/>
                  </a:srgbClr>
                </a:solidFill>
                <a:latin typeface="Calibri"/>
              </a:rPr>
              <a:t>Thank you 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77200" y="5221628"/>
            <a:ext cx="2454831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3">
                    <a:lumMod val="75000"/>
                  </a:schemeClr>
                </a:solidFill>
                <a:latin typeface="Calibri"/>
              </a:rPr>
              <a:t>Dr Tim Pettitt</a:t>
            </a:r>
          </a:p>
          <a:p>
            <a:r>
              <a:rPr lang="en-GB" sz="2000" b="1" dirty="0">
                <a:solidFill>
                  <a:schemeClr val="accent3">
                    <a:lumMod val="75000"/>
                  </a:schemeClr>
                </a:solidFill>
                <a:latin typeface="Calibri"/>
              </a:rPr>
              <a:t>University of Worcester</a:t>
            </a:r>
          </a:p>
          <a:p>
            <a:r>
              <a:rPr lang="en-GB" sz="2000" b="1" dirty="0">
                <a:solidFill>
                  <a:schemeClr val="accent3">
                    <a:lumMod val="75000"/>
                  </a:schemeClr>
                </a:solidFill>
                <a:latin typeface="Calibri"/>
              </a:rPr>
              <a:t>t.pettitt@worc.ac.uk</a:t>
            </a:r>
          </a:p>
        </p:txBody>
      </p:sp>
    </p:spTree>
    <p:extLst>
      <p:ext uri="{BB962C8B-B14F-4D97-AF65-F5344CB8AC3E}">
        <p14:creationId xmlns:p14="http://schemas.microsoft.com/office/powerpoint/2010/main" val="3345807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36F283-4708-4942-8487-061BBD676F21}"/>
              </a:ext>
            </a:extLst>
          </p:cNvPr>
          <p:cNvSpPr txBox="1"/>
          <p:nvPr/>
        </p:nvSpPr>
        <p:spPr>
          <a:xfrm>
            <a:off x="3076234" y="393275"/>
            <a:ext cx="6039527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2">
                    <a:lumMod val="25000"/>
                  </a:schemeClr>
                </a:solidFill>
              </a:rPr>
              <a:t>What are the disease risks with irrigation water?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913E3A-A0CA-45D7-8E39-8D8F8379AC37}"/>
              </a:ext>
            </a:extLst>
          </p:cNvPr>
          <p:cNvSpPr txBox="1"/>
          <p:nvPr/>
        </p:nvSpPr>
        <p:spPr>
          <a:xfrm>
            <a:off x="1796954" y="1909481"/>
            <a:ext cx="8598089" cy="440120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accent2">
                    <a:lumMod val="50000"/>
                  </a:schemeClr>
                </a:solidFill>
              </a:rPr>
              <a:t>A wide range of plant pathogens are spread by contaminated water</a:t>
            </a:r>
          </a:p>
          <a:p>
            <a:endParaRPr lang="en-GB" sz="1200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accent2">
                    <a:lumMod val="50000"/>
                  </a:schemeClr>
                </a:solidFill>
              </a:rPr>
              <a:t>Some pathogen groups very readily &amp; rapidly spread in water (e.g. </a:t>
            </a:r>
            <a:r>
              <a:rPr lang="en-GB" sz="3200" i="1" dirty="0">
                <a:solidFill>
                  <a:schemeClr val="accent2">
                    <a:lumMod val="50000"/>
                  </a:schemeClr>
                </a:solidFill>
              </a:rPr>
              <a:t>Pythium</a:t>
            </a:r>
            <a:r>
              <a:rPr lang="en-GB" sz="32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GB" sz="3200" i="1" dirty="0">
                <a:solidFill>
                  <a:schemeClr val="accent2">
                    <a:lumMod val="50000"/>
                  </a:schemeClr>
                </a:solidFill>
              </a:rPr>
              <a:t>Phytophthora</a:t>
            </a:r>
            <a:r>
              <a:rPr lang="en-GB" sz="3200" dirty="0">
                <a:solidFill>
                  <a:schemeClr val="accent2">
                    <a:lumMod val="50000"/>
                  </a:schemeClr>
                </a:solidFill>
              </a:rPr>
              <a:t> and some bacteria e.g. </a:t>
            </a:r>
            <a:r>
              <a:rPr lang="en-GB" sz="3200" i="1" dirty="0">
                <a:solidFill>
                  <a:schemeClr val="accent2">
                    <a:lumMod val="50000"/>
                  </a:schemeClr>
                </a:solidFill>
              </a:rPr>
              <a:t>Xanthomonas</a:t>
            </a:r>
            <a:r>
              <a:rPr lang="en-GB" sz="3200" dirty="0">
                <a:solidFill>
                  <a:schemeClr val="accent2">
                    <a:lumMod val="50000"/>
                  </a:schemeClr>
                </a:solidFill>
              </a:rPr>
              <a:t> sp.) and are higher risk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accent2">
                    <a:lumMod val="50000"/>
                  </a:schemeClr>
                </a:solidFill>
              </a:rPr>
              <a:t>Disease risk, depends on the water’s source, quality, storage and transport </a:t>
            </a:r>
          </a:p>
        </p:txBody>
      </p:sp>
    </p:spTree>
    <p:extLst>
      <p:ext uri="{BB962C8B-B14F-4D97-AF65-F5344CB8AC3E}">
        <p14:creationId xmlns:p14="http://schemas.microsoft.com/office/powerpoint/2010/main" val="4271139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7568" y="260649"/>
            <a:ext cx="7776864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9BBB59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Plant pathogen groups frequently encountered in irrigation water</a:t>
            </a:r>
            <a:endParaRPr lang="en-GB" sz="3600" b="1" dirty="0">
              <a:solidFill>
                <a:srgbClr val="9BBB59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67608" y="1700808"/>
            <a:ext cx="7056784" cy="480131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Oomycetes </a:t>
            </a:r>
            <a:r>
              <a:rPr lang="en-US" sz="3200" i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Pythium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&amp; </a:t>
            </a:r>
            <a:r>
              <a:rPr lang="en-US" sz="3200" i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Phytophthora</a:t>
            </a:r>
            <a:endParaRPr lang="en-US" sz="32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Various </a:t>
            </a:r>
            <a:r>
              <a:rPr lang="en-US" sz="3200" i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Fusarium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species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i="1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Thielaviosis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i="1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Rhizoctonia</a:t>
            </a:r>
            <a:r>
              <a:rPr lang="en-US" sz="3200" i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2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3200" i="1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Verticilium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i="1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Xanthomonas</a:t>
            </a:r>
            <a:endParaRPr lang="en-US" sz="3200" i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3200" i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Pseudomonas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Some viruses (e.g. Pelargonium flower break virus)</a:t>
            </a:r>
          </a:p>
          <a:p>
            <a:pPr marL="285750" indent="-285750">
              <a:buFont typeface="Arial" pitchFamily="34" charset="0"/>
              <a:buChar char="•"/>
            </a:pPr>
            <a:endParaRPr lang="en-GB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1786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6456041" y="1628800"/>
            <a:ext cx="4072783" cy="2520280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91544" y="179190"/>
            <a:ext cx="8085212" cy="1305594"/>
          </a:xfr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GB" sz="32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Plant disease risks associated with sources of irrigation water</a:t>
            </a:r>
            <a:br>
              <a:rPr lang="en-GB" sz="32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GB" sz="2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(risks similar for human pathogens)</a:t>
            </a:r>
            <a:endParaRPr lang="en-GB" sz="32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735432" y="3408249"/>
            <a:ext cx="4940065" cy="32316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algn="ctr">
              <a:spcBef>
                <a:spcPct val="50000"/>
              </a:spcBef>
            </a:pPr>
            <a:r>
              <a:rPr lang="en-GB" b="1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Medium to high risk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b="1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Open reservoirs/ponds/lakes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b="1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Rivers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b="1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Rain-water from roofs etc.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b="1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Run-off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b="1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Recirculation (</a:t>
            </a:r>
            <a:r>
              <a:rPr lang="en-GB" b="1" dirty="0" err="1">
                <a:solidFill>
                  <a:srgbClr val="9BBB5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eg</a:t>
            </a:r>
            <a:r>
              <a:rPr lang="en-GB" b="1" dirty="0">
                <a:solidFill>
                  <a:srgbClr val="9BBB5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 ebb/flow)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35432" y="1969360"/>
            <a:ext cx="4558265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Low to no risk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Bore-holes</a:t>
            </a:r>
          </a:p>
        </p:txBody>
      </p:sp>
      <p:pic>
        <p:nvPicPr>
          <p:cNvPr id="10" name="Picture 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" t="12368" r="35443" b="19017"/>
          <a:stretch/>
        </p:blipFill>
        <p:spPr bwMode="auto">
          <a:xfrm>
            <a:off x="6895657" y="3320143"/>
            <a:ext cx="1826706" cy="2248182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A picture containing standing, bird, rain, man&#10;&#10;Description automatically generated">
            <a:extLst>
              <a:ext uri="{FF2B5EF4-FFF2-40B4-BE49-F238E27FC236}">
                <a16:creationId xmlns:a16="http://schemas.microsoft.com/office/drawing/2014/main" id="{523CC65A-E436-43A5-A9A2-8076981953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61666" y="4551424"/>
            <a:ext cx="2248181" cy="1686135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73822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itting, snow, bed, covered&#10;&#10;Description automatically generated">
            <a:extLst>
              <a:ext uri="{FF2B5EF4-FFF2-40B4-BE49-F238E27FC236}">
                <a16:creationId xmlns:a16="http://schemas.microsoft.com/office/drawing/2014/main" id="{2E0F95CF-86DF-4D0A-8BFA-FDB4619B3B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6" r="17092" b="9183"/>
          <a:stretch/>
        </p:blipFill>
        <p:spPr>
          <a:xfrm>
            <a:off x="7821385" y="979693"/>
            <a:ext cx="3537857" cy="2449307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6A6677-27E3-4F0B-AF7B-616BFCEA2D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73"/>
          <a:stretch/>
        </p:blipFill>
        <p:spPr>
          <a:xfrm>
            <a:off x="1845615" y="679800"/>
            <a:ext cx="2974268" cy="274920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A91052-62B6-4BD2-BEE4-E975019DAD2C}"/>
              </a:ext>
            </a:extLst>
          </p:cNvPr>
          <p:cNvSpPr txBox="1"/>
          <p:nvPr/>
        </p:nvSpPr>
        <p:spPr>
          <a:xfrm>
            <a:off x="3302758" y="308813"/>
            <a:ext cx="5864899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2">
                    <a:lumMod val="25000"/>
                  </a:schemeClr>
                </a:solidFill>
              </a:rPr>
              <a:t>Storage and transport vitally important in keeping water clean</a:t>
            </a:r>
          </a:p>
          <a:p>
            <a:pPr algn="ctr"/>
            <a:endParaRPr lang="en-GB" sz="800" b="1" dirty="0"/>
          </a:p>
        </p:txBody>
      </p:sp>
      <p:pic>
        <p:nvPicPr>
          <p:cNvPr id="7" name="Picture 6" descr="A picture containing green, person, grass, sitting&#10;&#10;Description automatically generated">
            <a:extLst>
              <a:ext uri="{FF2B5EF4-FFF2-40B4-BE49-F238E27FC236}">
                <a16:creationId xmlns:a16="http://schemas.microsoft.com/office/drawing/2014/main" id="{87257A80-47D5-41E9-AA4F-76EA14E388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615" y="3600428"/>
            <a:ext cx="3973286" cy="2979965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9" name="Picture 8" descr="A picture containing outdoor, street, bicycle, laying&#10;&#10;Description automatically generated">
            <a:extLst>
              <a:ext uri="{FF2B5EF4-FFF2-40B4-BE49-F238E27FC236}">
                <a16:creationId xmlns:a16="http://schemas.microsoft.com/office/drawing/2014/main" id="{25FB5EDD-B180-46D3-97CF-71D1180C75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974" y="3661660"/>
            <a:ext cx="3810000" cy="285750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F79E50-754C-49D1-AB54-14DA82C58D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6238" y="2426888"/>
            <a:ext cx="4980113" cy="341260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19543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ate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2" r="24213"/>
          <a:stretch>
            <a:fillRect/>
          </a:stretch>
        </p:blipFill>
        <p:spPr bwMode="auto">
          <a:xfrm>
            <a:off x="2362201" y="1447800"/>
            <a:ext cx="3179763" cy="4572000"/>
          </a:xfrm>
          <a:prstGeom prst="rect">
            <a:avLst/>
          </a:prstGeom>
          <a:noFill/>
          <a:ln w="38100">
            <a:solidFill>
              <a:schemeClr val="accent5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2" t="18329" r="4631" b="12463"/>
          <a:stretch>
            <a:fillRect/>
          </a:stretch>
        </p:blipFill>
        <p:spPr bwMode="auto">
          <a:xfrm>
            <a:off x="6019800" y="1447800"/>
            <a:ext cx="3322638" cy="3398838"/>
          </a:xfrm>
          <a:prstGeom prst="rect">
            <a:avLst/>
          </a:prstGeom>
          <a:noFill/>
          <a:ln w="38100">
            <a:solidFill>
              <a:schemeClr val="accent5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994104" y="346899"/>
            <a:ext cx="8048784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accent5">
                <a:lumMod val="50000"/>
              </a:schemeClr>
            </a:solidFill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3600" b="1" dirty="0">
                <a:solidFill>
                  <a:srgbClr val="336600"/>
                </a:solidFill>
                <a:latin typeface="Arial" pitchFamily="34" charset="0"/>
                <a:cs typeface="Arial" pitchFamily="34" charset="0"/>
              </a:rPr>
              <a:t>Monitoring:</a:t>
            </a:r>
            <a:r>
              <a:rPr lang="en-GB" sz="3600" dirty="0">
                <a:solidFill>
                  <a:srgbClr val="336600"/>
                </a:solidFill>
                <a:latin typeface="Arial" pitchFamily="34" charset="0"/>
                <a:cs typeface="Arial" pitchFamily="34" charset="0"/>
              </a:rPr>
              <a:t> You can’t trust your eyes!</a:t>
            </a:r>
            <a:endParaRPr lang="en-GB" sz="2400" dirty="0">
              <a:solidFill>
                <a:srgbClr val="33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6018496" y="5301208"/>
            <a:ext cx="3733800" cy="9461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5">
                <a:lumMod val="90000"/>
              </a:schemeClr>
            </a:solidFill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28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Pathogenic </a:t>
            </a:r>
            <a:r>
              <a:rPr lang="en-GB" sz="2800" i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Pythium</a:t>
            </a:r>
            <a:r>
              <a:rPr lang="en-GB" sz="28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rPr>
              <a:t> CFU (approx. 50/litre)</a:t>
            </a:r>
            <a:endParaRPr lang="en-GB" sz="2800" i="1" dirty="0">
              <a:solidFill>
                <a:srgbClr val="000000">
                  <a:lumMod val="85000"/>
                  <a:lumOff val="1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472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60A6C3-AE50-4204-A088-9EBBEBC439CE}"/>
              </a:ext>
            </a:extLst>
          </p:cNvPr>
          <p:cNvSpPr txBox="1"/>
          <p:nvPr/>
        </p:nvSpPr>
        <p:spPr>
          <a:xfrm>
            <a:off x="2536371" y="386080"/>
            <a:ext cx="6945086" cy="14465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Monitoring requires Detection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10F4AF-775C-488F-BE36-B19EB8974DCB}"/>
              </a:ext>
            </a:extLst>
          </p:cNvPr>
          <p:cNvSpPr txBox="1"/>
          <p:nvPr/>
        </p:nvSpPr>
        <p:spPr>
          <a:xfrm>
            <a:off x="2987040" y="2278742"/>
            <a:ext cx="6217920" cy="403187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‘Conventional’ detection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Baiting and ‘floats’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Direct plating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 recent methods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Immunodiagnostics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Nucleotide based techniques 	e.g. PCR,  qPCR, LAMP</a:t>
            </a:r>
          </a:p>
        </p:txBody>
      </p:sp>
    </p:spTree>
    <p:extLst>
      <p:ext uri="{BB962C8B-B14F-4D97-AF65-F5344CB8AC3E}">
        <p14:creationId xmlns:p14="http://schemas.microsoft.com/office/powerpoint/2010/main" val="2163641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:\Tim's work\Irrigation Water\RECIRC &amp; SSF  FILES\SSF general 1\Baiting water 101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3" t="8684" r="23387" b="7134"/>
          <a:stretch/>
        </p:blipFill>
        <p:spPr bwMode="auto">
          <a:xfrm>
            <a:off x="1699037" y="1797672"/>
            <a:ext cx="2880320" cy="2923310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75688" y="4595563"/>
            <a:ext cx="17281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Pythium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(2-3 days)</a:t>
            </a:r>
          </a:p>
        </p:txBody>
      </p:sp>
      <p:sp>
        <p:nvSpPr>
          <p:cNvPr id="5" name="Rectangle 4"/>
          <p:cNvSpPr/>
          <p:nvPr/>
        </p:nvSpPr>
        <p:spPr>
          <a:xfrm>
            <a:off x="3222307" y="173113"/>
            <a:ext cx="619426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Baiting = ‘Glorified fishing’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99037" y="4997114"/>
            <a:ext cx="9019762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Limited capacity for quantification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since the 1960s for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Pythium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Phytophthora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detection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Confirmation of live pathogen presence/absence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Takes time and skill = too slow to assist growers in  useful disease management decisions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99037" y="980517"/>
            <a:ext cx="294038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Baits floated in water and transferred to antibiotic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agar</a:t>
            </a:r>
          </a:p>
        </p:txBody>
      </p:sp>
      <p:pic>
        <p:nvPicPr>
          <p:cNvPr id="10" name="Picture 3" descr="F:\Papers\chapter pics 2012\PB2241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465" y="1802799"/>
            <a:ext cx="3370693" cy="2528020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:\Papers\chapter pics 2012\sporangia0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206" y="2192974"/>
            <a:ext cx="2160240" cy="1747670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864157" y="1028843"/>
            <a:ext cx="3628806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Lupin seedlings floated in water and observed directly under microscope 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173788" y="2894539"/>
            <a:ext cx="172819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617539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 Theme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 Them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666</Words>
  <Application>Microsoft Office PowerPoint</Application>
  <PresentationFormat>Widescreen</PresentationFormat>
  <Paragraphs>139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Arial Black</vt:lpstr>
      <vt:lpstr>Calibri</vt:lpstr>
      <vt:lpstr>Times New Roman</vt:lpstr>
      <vt:lpstr>1_Office Theme</vt:lpstr>
      <vt:lpstr>Office Theme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Plant disease risks associated with sources of irrigation water (risks similar for human pathogens)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Molecular tests (DNA /RNA)</vt:lpstr>
      <vt:lpstr>PowerPoint Presentation</vt:lpstr>
      <vt:lpstr>PowerPoint Presentation</vt:lpstr>
      <vt:lpstr>PowerPoint Presentation</vt:lpstr>
      <vt:lpstr>Water treatments: many effective approaches available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Timothy Pettitt</dc:creator>
  <cp:lastModifiedBy>Timothy Pettitt</cp:lastModifiedBy>
  <cp:revision>27</cp:revision>
  <dcterms:created xsi:type="dcterms:W3CDTF">2019-10-04T12:45:28Z</dcterms:created>
  <dcterms:modified xsi:type="dcterms:W3CDTF">2019-10-05T06:13:17Z</dcterms:modified>
</cp:coreProperties>
</file>