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sldIdLst>
    <p:sldId id="395" r:id="rId2"/>
    <p:sldId id="438" r:id="rId3"/>
    <p:sldId id="426" r:id="rId4"/>
    <p:sldId id="397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6" r:id="rId21"/>
    <p:sldId id="414" r:id="rId22"/>
    <p:sldId id="396" r:id="rId23"/>
    <p:sldId id="408" r:id="rId24"/>
    <p:sldId id="410" r:id="rId25"/>
    <p:sldId id="411" r:id="rId26"/>
    <p:sldId id="431" r:id="rId27"/>
    <p:sldId id="427" r:id="rId28"/>
    <p:sldId id="428" r:id="rId29"/>
    <p:sldId id="429" r:id="rId30"/>
    <p:sldId id="430" r:id="rId31"/>
    <p:sldId id="416" r:id="rId32"/>
    <p:sldId id="432" r:id="rId33"/>
    <p:sldId id="421" r:id="rId34"/>
    <p:sldId id="433" r:id="rId35"/>
    <p:sldId id="422" r:id="rId36"/>
    <p:sldId id="434" r:id="rId37"/>
    <p:sldId id="402" r:id="rId38"/>
    <p:sldId id="437" r:id="rId39"/>
    <p:sldId id="435" r:id="rId40"/>
    <p:sldId id="423" r:id="rId41"/>
    <p:sldId id="35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Lawrence" initials="EL" lastIdx="1" clrIdx="0">
    <p:extLst>
      <p:ext uri="{19B8F6BF-5375-455C-9EA6-DF929625EA0E}">
        <p15:presenceInfo xmlns:p15="http://schemas.microsoft.com/office/powerpoint/2012/main" userId="S-1-5-21-1004336348-1078145449-1801674531-1324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9F"/>
    <a:srgbClr val="109E28"/>
    <a:srgbClr val="FFEBEB"/>
    <a:srgbClr val="045BAE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76302" autoAdjust="0"/>
  </p:normalViewPr>
  <p:slideViewPr>
    <p:cSldViewPr snapToGrid="0">
      <p:cViewPr varScale="1">
        <p:scale>
          <a:sx n="57" d="100"/>
          <a:sy n="57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81415-034E-4A74-988D-5F9F7B911C13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C1C0-E9DA-401B-BE40-9CD0EB935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6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3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5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C1C0-E9DA-401B-BE40-9CD0EB935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206501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Gotham" panose="02000604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452438"/>
            <a:ext cx="615434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" panose="02000604040000020004" pitchFamily="50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7670" y="1822847"/>
            <a:ext cx="6151959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otham" panose="02000604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00604040000020004" pitchFamily="50" charset="0"/>
              </a:defRPr>
            </a:lvl1pPr>
            <a:lvl2pPr>
              <a:defRPr>
                <a:latin typeface="Gotham" panose="02000604040000020004" pitchFamily="50" charset="0"/>
              </a:defRPr>
            </a:lvl2pPr>
            <a:lvl3pPr>
              <a:defRPr>
                <a:latin typeface="Gotham" panose="02000604040000020004" pitchFamily="50" charset="0"/>
              </a:defRPr>
            </a:lvl3pPr>
            <a:lvl4pPr>
              <a:defRPr>
                <a:latin typeface="Gotham" panose="02000604040000020004" pitchFamily="50" charset="0"/>
              </a:defRPr>
            </a:lvl4pPr>
            <a:lvl5pPr>
              <a:defRPr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765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85DB8743-01BA-4348-A59C-0BB968E21ECB" descr="FCF76F82-46DF-4FB0-A65C-7696DDF00F9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3809"/>
            <a:ext cx="9144000" cy="4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14" y="5396506"/>
            <a:ext cx="1235028" cy="10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bit.ly/AMBERproject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8772" y="3126597"/>
            <a:ext cx="8122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Practical plant Health – keeping your stock healthy</a:t>
            </a:r>
            <a:endParaRPr lang="en-GB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996723" y="4738567"/>
            <a:ext cx="425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David Talbot, ADAS Ornamentals Consultant</a:t>
            </a:r>
            <a:endParaRPr lang="en-GB" sz="2800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4182"/>
            <a:ext cx="2438400" cy="236008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0" t="12503" r="5223" b="15600"/>
          <a:stretch/>
        </p:blipFill>
        <p:spPr>
          <a:xfrm>
            <a:off x="0" y="-4182"/>
            <a:ext cx="3661913" cy="23395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787" y="-11285"/>
            <a:ext cx="3160813" cy="23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i="1" dirty="0" smtClean="0">
                <a:latin typeface="+mn-lt"/>
              </a:rPr>
              <a:t>Xylella fastidiosa </a:t>
            </a:r>
            <a:r>
              <a:rPr lang="en-GB" dirty="0" smtClean="0">
                <a:latin typeface="+mn-lt"/>
              </a:rPr>
              <a:t>PHRA (2017)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Likelihood of establishment is considered to be moderate at worst (lot of mitigation if found)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The magnitude of the impacts of </a:t>
            </a:r>
            <a:r>
              <a:rPr lang="en-GB" i="1" dirty="0" smtClean="0">
                <a:latin typeface="+mn-lt"/>
              </a:rPr>
              <a:t>Xylella fastidiosa </a:t>
            </a:r>
            <a:r>
              <a:rPr lang="en-GB" dirty="0" smtClean="0">
                <a:latin typeface="+mn-lt"/>
              </a:rPr>
              <a:t>establishing remains highly uncertain</a:t>
            </a:r>
            <a:r>
              <a:rPr lang="en-GB" i="1" dirty="0" smtClean="0">
                <a:latin typeface="+mn-lt"/>
              </a:rPr>
              <a:t> </a:t>
            </a:r>
            <a:endParaRPr lang="en-GB" dirty="0" smtClean="0">
              <a:latin typeface="+mn-lt"/>
            </a:endParaRP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If the climate continues to change, risks may increase.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1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i="1" dirty="0" smtClean="0">
                <a:latin typeface="+mn-lt"/>
              </a:rPr>
              <a:t>Xylella fastidiosa </a:t>
            </a:r>
            <a:r>
              <a:rPr lang="en-GB" dirty="0" smtClean="0">
                <a:latin typeface="+mn-lt"/>
              </a:rPr>
              <a:t>has the potential to have a massive impact on trade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Destruction of infected stock and known hosts liable to be infected ASAP after diagnosis (insecticide use likely) - </a:t>
            </a:r>
            <a:r>
              <a:rPr lang="en-GB" dirty="0">
                <a:latin typeface="+mn-lt"/>
              </a:rPr>
              <a:t>Removal landowners </a:t>
            </a:r>
            <a:r>
              <a:rPr lang="en-GB" dirty="0" smtClean="0">
                <a:latin typeface="+mn-lt"/>
              </a:rPr>
              <a:t>responsibility</a:t>
            </a:r>
          </a:p>
          <a:p>
            <a:r>
              <a:rPr lang="en-GB" dirty="0" smtClean="0">
                <a:latin typeface="+mn-lt"/>
              </a:rPr>
              <a:t>Infected zone surrounded by 1KM buffer around with a further 5KM buffer</a:t>
            </a:r>
          </a:p>
          <a:p>
            <a:r>
              <a:rPr lang="en-GB" dirty="0" smtClean="0">
                <a:solidFill>
                  <a:srgbClr val="FF0000"/>
                </a:solidFill>
                <a:latin typeface="+mn-lt"/>
              </a:rPr>
              <a:t>Impractical to trade while the demarcated areas remain in place.</a:t>
            </a:r>
          </a:p>
          <a:p>
            <a:r>
              <a:rPr lang="en-GB" dirty="0" smtClean="0">
                <a:solidFill>
                  <a:srgbClr val="FF0000"/>
                </a:solidFill>
                <a:latin typeface="+mn-lt"/>
              </a:rPr>
              <a:t>Absence over a 2 year period necessary before restrictions lifted – if a large outbreak could take  up to 5 years.  </a:t>
            </a:r>
          </a:p>
        </p:txBody>
      </p:sp>
    </p:spTree>
    <p:extLst>
      <p:ext uri="{BB962C8B-B14F-4D97-AF65-F5344CB8AC3E}">
        <p14:creationId xmlns:p14="http://schemas.microsoft.com/office/powerpoint/2010/main" val="3113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can be done to protect your business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26" y="1498875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Develop a good relationship with both plant health inspectors and reputable suppliers</a:t>
            </a:r>
          </a:p>
          <a:p>
            <a:r>
              <a:rPr lang="en-GB" dirty="0" smtClean="0">
                <a:latin typeface="+mn-lt"/>
              </a:rPr>
              <a:t>Worth visiting suppliers regularly to check quality and health status of stock also builds relationships</a:t>
            </a:r>
          </a:p>
          <a:p>
            <a:r>
              <a:rPr lang="en-GB" dirty="0" smtClean="0">
                <a:latin typeface="+mn-lt"/>
              </a:rPr>
              <a:t>Plants should be free of pests, disease and weeds</a:t>
            </a:r>
          </a:p>
          <a:p>
            <a:r>
              <a:rPr lang="en-GB" dirty="0" smtClean="0">
                <a:latin typeface="+mn-lt"/>
              </a:rPr>
              <a:t>Agree requirements in writing with suppliers</a:t>
            </a:r>
          </a:p>
          <a:p>
            <a:r>
              <a:rPr lang="en-GB" dirty="0" smtClean="0">
                <a:latin typeface="+mn-lt"/>
              </a:rPr>
              <a:t>Specify size/height, shape, health status, delivery dates and trading terms and conditions in writing</a:t>
            </a:r>
          </a:p>
          <a:p>
            <a:r>
              <a:rPr lang="en-GB" dirty="0" smtClean="0">
                <a:latin typeface="+mn-lt"/>
              </a:rPr>
              <a:t>Many increasing own production to control risk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3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81" y="555219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Arrival of bought in plants = quarantine areas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81" y="1882333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If a multi sited business direct deliveries to one site where possible to a dedicated goods inwards </a:t>
            </a:r>
            <a:r>
              <a:rPr lang="en-GB" dirty="0" smtClean="0">
                <a:latin typeface="+mn-lt"/>
              </a:rPr>
              <a:t>area  </a:t>
            </a: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Ensure that a procedure is in place to check and document quality and health status of incoming material against </a:t>
            </a:r>
            <a:r>
              <a:rPr lang="en-GB" dirty="0" smtClean="0">
                <a:latin typeface="+mn-lt"/>
              </a:rPr>
              <a:t>specifications</a:t>
            </a: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May not even make quarantine!</a:t>
            </a:r>
          </a:p>
          <a:p>
            <a:r>
              <a:rPr lang="en-GB" dirty="0" smtClean="0">
                <a:latin typeface="+mn-lt"/>
              </a:rPr>
              <a:t>Feedback to supplier</a:t>
            </a:r>
          </a:p>
          <a:p>
            <a:r>
              <a:rPr lang="en-GB" dirty="0" smtClean="0">
                <a:latin typeface="+mn-lt"/>
              </a:rPr>
              <a:t>Worth quarantining for as long as practical possible (risk based approach) in dedicated holding </a:t>
            </a:r>
            <a:r>
              <a:rPr lang="en-GB" dirty="0" smtClean="0">
                <a:latin typeface="+mn-lt"/>
              </a:rPr>
              <a:t>area</a:t>
            </a:r>
            <a:endParaRPr lang="en-GB" dirty="0" smtClean="0">
              <a:latin typeface="+mn-lt"/>
            </a:endParaRP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0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8" y="466728"/>
            <a:ext cx="8863782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Position and management of quarantine areas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30" y="1320802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Ideally away from dispatch and production areas with good access</a:t>
            </a:r>
          </a:p>
          <a:p>
            <a:r>
              <a:rPr lang="en-GB" dirty="0" smtClean="0">
                <a:latin typeface="+mn-lt"/>
              </a:rPr>
              <a:t>Need to be secure, staff access restricted and clearly signed, a specific glasshouse is ideal </a:t>
            </a:r>
          </a:p>
          <a:p>
            <a:r>
              <a:rPr lang="en-GB" dirty="0" smtClean="0">
                <a:latin typeface="+mn-lt"/>
              </a:rPr>
              <a:t>Give priority to imported plants particularly any known to host major pests or diseases</a:t>
            </a:r>
          </a:p>
          <a:p>
            <a:r>
              <a:rPr lang="en-GB" dirty="0" smtClean="0">
                <a:latin typeface="+mn-lt"/>
              </a:rPr>
              <a:t>Monitor at least weekly – document findings even if free of P &amp; D.  </a:t>
            </a:r>
          </a:p>
          <a:p>
            <a:r>
              <a:rPr lang="en-GB" dirty="0" smtClean="0">
                <a:latin typeface="+mn-lt"/>
              </a:rPr>
              <a:t>Technical manager or similar to authorise release from quarantine onto the wider nursery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4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8" y="466728"/>
            <a:ext cx="8863782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Good management of quarantine areas gives internal traceability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4" y="1689512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Needs to be a good facility – as good as production (good drainage, irrigation, ventilation etc.)</a:t>
            </a:r>
          </a:p>
          <a:p>
            <a:r>
              <a:rPr lang="en-GB" dirty="0">
                <a:latin typeface="+mn-lt"/>
              </a:rPr>
              <a:t>H</a:t>
            </a:r>
            <a:r>
              <a:rPr lang="en-GB" dirty="0" smtClean="0">
                <a:latin typeface="+mn-lt"/>
              </a:rPr>
              <a:t>ave specific overalls / tools (secateurs, hosepipes etc.) for use in quarantine and disinfect in/out (wellies only + foot dip)</a:t>
            </a:r>
          </a:p>
          <a:p>
            <a:r>
              <a:rPr lang="en-GB" dirty="0" smtClean="0">
                <a:latin typeface="+mn-lt"/>
              </a:rPr>
              <a:t>Ideally schedule deliveries to arrive after previous batch has been released onto the </a:t>
            </a:r>
            <a:r>
              <a:rPr lang="en-GB" dirty="0" smtClean="0">
                <a:latin typeface="+mn-lt"/>
              </a:rPr>
              <a:t>nursery</a:t>
            </a: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Consider bagging and disposing of waste plant material via </a:t>
            </a:r>
            <a:r>
              <a:rPr lang="en-GB" dirty="0" smtClean="0">
                <a:latin typeface="+mn-lt"/>
              </a:rPr>
              <a:t>incineration / landfill</a:t>
            </a:r>
            <a:endParaRPr lang="en-GB" dirty="0" smtClean="0">
              <a:latin typeface="+mn-lt"/>
            </a:endParaRPr>
          </a:p>
          <a:p>
            <a:r>
              <a:rPr lang="en-GB" dirty="0">
                <a:latin typeface="+mn-lt"/>
              </a:rPr>
              <a:t>Clean and disinfect between batches</a:t>
            </a:r>
          </a:p>
          <a:p>
            <a:endParaRPr lang="en-GB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2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8" y="466728"/>
            <a:ext cx="8863782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Plant health is not just about notifiable pests and diseases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4" y="1689512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Many native non notifiable pests, diseases and weeds that have to be managed</a:t>
            </a:r>
          </a:p>
          <a:p>
            <a:r>
              <a:rPr lang="en-GB" dirty="0" smtClean="0">
                <a:latin typeface="+mn-lt"/>
              </a:rPr>
              <a:t>Fewer ‘silver bullets’ that quickly control and eradicate problems </a:t>
            </a:r>
          </a:p>
          <a:p>
            <a:r>
              <a:rPr lang="en-GB" dirty="0" smtClean="0">
                <a:latin typeface="+mn-lt"/>
              </a:rPr>
              <a:t>Proactive Integrated crop management using all of the following: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	- Cultural controls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</a:t>
            </a:r>
            <a:r>
              <a:rPr lang="en-GB" dirty="0" smtClean="0">
                <a:latin typeface="+mn-lt"/>
              </a:rPr>
              <a:t>- Biological controls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	- Biopesticides</a:t>
            </a:r>
          </a:p>
          <a:p>
            <a:endParaRPr lang="en-GB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4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8" y="466728"/>
            <a:ext cx="8863782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Crop management techniques that save you money – cultural controls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4" y="1689512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Growing on the dry side</a:t>
            </a:r>
            <a:r>
              <a:rPr lang="en-GB" b="1" dirty="0" smtClean="0">
                <a:latin typeface="+mn-lt"/>
              </a:rPr>
              <a:t> prevents </a:t>
            </a:r>
            <a:r>
              <a:rPr lang="en-GB" dirty="0" smtClean="0">
                <a:latin typeface="+mn-lt"/>
              </a:rPr>
              <a:t>root problems and foliar disease</a:t>
            </a:r>
          </a:p>
          <a:p>
            <a:r>
              <a:rPr lang="en-GB" dirty="0" smtClean="0">
                <a:latin typeface="+mn-lt"/>
              </a:rPr>
              <a:t>Pick the </a:t>
            </a:r>
            <a:r>
              <a:rPr lang="en-GB" dirty="0" smtClean="0">
                <a:solidFill>
                  <a:schemeClr val="accent5"/>
                </a:solidFill>
                <a:latin typeface="+mn-lt"/>
              </a:rPr>
              <a:t>b</a:t>
            </a:r>
            <a:r>
              <a:rPr lang="en-GB" b="1" dirty="0" smtClean="0">
                <a:latin typeface="+mn-lt"/>
              </a:rPr>
              <a:t>right</a:t>
            </a:r>
            <a:r>
              <a:rPr lang="en-GB" dirty="0" smtClean="0">
                <a:latin typeface="+mn-lt"/>
              </a:rPr>
              <a:t> day to water and only apply where necessary = reduced leaf wetness / disease pressure</a:t>
            </a:r>
          </a:p>
          <a:p>
            <a:r>
              <a:rPr lang="en-GB" dirty="0" smtClean="0">
                <a:latin typeface="+mn-lt"/>
              </a:rPr>
              <a:t>Space </a:t>
            </a:r>
            <a:r>
              <a:rPr lang="en-GB" b="1" dirty="0" smtClean="0">
                <a:latin typeface="+mn-lt"/>
              </a:rPr>
              <a:t>sufficiently</a:t>
            </a:r>
            <a:r>
              <a:rPr lang="en-GB" dirty="0" smtClean="0">
                <a:latin typeface="+mn-lt"/>
              </a:rPr>
              <a:t> and ventilate, using fans to disperse humidity / dry foliage</a:t>
            </a:r>
          </a:p>
          <a:p>
            <a:r>
              <a:rPr lang="en-GB" b="1" dirty="0" smtClean="0">
                <a:latin typeface="+mn-lt"/>
              </a:rPr>
              <a:t>Maintain</a:t>
            </a:r>
            <a:r>
              <a:rPr lang="en-GB" dirty="0" smtClean="0">
                <a:latin typeface="+mn-lt"/>
              </a:rPr>
              <a:t> good hygiene – dispose of dead plants, prunings / dead leaves swiftly</a:t>
            </a:r>
          </a:p>
          <a:p>
            <a:r>
              <a:rPr lang="en-GB" sz="2600" dirty="0" smtClean="0">
                <a:latin typeface="+mn-lt"/>
              </a:rPr>
              <a:t>Plant tonics / Bio stimulants / foliar feeds can all help</a:t>
            </a:r>
          </a:p>
        </p:txBody>
      </p:sp>
    </p:spTree>
    <p:extLst>
      <p:ext uri="{BB962C8B-B14F-4D97-AF65-F5344CB8AC3E}">
        <p14:creationId xmlns:p14="http://schemas.microsoft.com/office/powerpoint/2010/main" val="34694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24" y="437231"/>
            <a:ext cx="8863782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Crop management techniques  – Biological controls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4" y="1689512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Biological control programmes can prevent pest outbreaks; if properly </a:t>
            </a:r>
            <a:r>
              <a:rPr lang="en-GB" dirty="0">
                <a:latin typeface="+mn-lt"/>
              </a:rPr>
              <a:t>managed</a:t>
            </a:r>
            <a:r>
              <a:rPr lang="en-GB" dirty="0"/>
              <a:t> </a:t>
            </a:r>
            <a:r>
              <a:rPr lang="en-GB" dirty="0" smtClean="0">
                <a:latin typeface="+mn-lt"/>
              </a:rPr>
              <a:t>can be very effective </a:t>
            </a:r>
          </a:p>
          <a:p>
            <a:r>
              <a:rPr lang="en-GB" dirty="0" smtClean="0">
                <a:latin typeface="+mn-lt"/>
              </a:rPr>
              <a:t>Monitor, manage and react </a:t>
            </a:r>
            <a:r>
              <a:rPr lang="en-GB" b="1" dirty="0" smtClean="0">
                <a:latin typeface="+mn-lt"/>
              </a:rPr>
              <a:t>weekly</a:t>
            </a:r>
          </a:p>
          <a:p>
            <a:r>
              <a:rPr lang="en-GB" dirty="0" smtClean="0">
                <a:latin typeface="+mn-lt"/>
              </a:rPr>
              <a:t>Hotspots – </a:t>
            </a:r>
            <a:r>
              <a:rPr lang="en-GB" u="sng" dirty="0" smtClean="0">
                <a:latin typeface="+mn-lt"/>
              </a:rPr>
              <a:t>can</a:t>
            </a:r>
            <a:r>
              <a:rPr lang="en-GB" dirty="0" smtClean="0">
                <a:latin typeface="+mn-lt"/>
              </a:rPr>
              <a:t> firefight</a:t>
            </a:r>
          </a:p>
          <a:p>
            <a:r>
              <a:rPr lang="en-GB" dirty="0" smtClean="0">
                <a:latin typeface="+mn-lt"/>
              </a:rPr>
              <a:t>Form the basis of TSSM, Thrips, Sciarid and Whitefly management and control</a:t>
            </a:r>
          </a:p>
          <a:p>
            <a:r>
              <a:rPr lang="en-GB" dirty="0" smtClean="0">
                <a:latin typeface="+mn-lt"/>
              </a:rPr>
              <a:t>Excellent results are </a:t>
            </a:r>
            <a:r>
              <a:rPr lang="en-GB" dirty="0" smtClean="0">
                <a:latin typeface="+mn-lt"/>
              </a:rPr>
              <a:t>achievable</a:t>
            </a: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9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Why it is important to embrace biopesticides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22" y="1126863"/>
            <a:ext cx="8159156" cy="56230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Continuing decline in the number of registered conventional pesticides; Increasing restrictions = limited number of applications / increased resistance </a:t>
            </a:r>
            <a:r>
              <a:rPr lang="en-GB" sz="2400" dirty="0" smtClean="0"/>
              <a:t>risk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Gaps in spray programmes filled with biopesticides, the number of registered biopesticides is </a:t>
            </a:r>
            <a:r>
              <a:rPr lang="en-GB" sz="2400" b="1" dirty="0" smtClean="0"/>
              <a:t>increasing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Few silver bullets – prevention better than </a:t>
            </a:r>
            <a:r>
              <a:rPr lang="en-GB" sz="2400" dirty="0" smtClean="0"/>
              <a:t>cure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Biopesticides are IPM compatible. No product residue concerns for </a:t>
            </a:r>
            <a:r>
              <a:rPr lang="en-GB" sz="2400" dirty="0" smtClean="0"/>
              <a:t>customers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H</a:t>
            </a:r>
            <a:r>
              <a:rPr lang="en-GB" sz="2400" dirty="0" smtClean="0"/>
              <a:t>elping you to demonstrate compliance with the UK government sustainable use </a:t>
            </a:r>
            <a:r>
              <a:rPr lang="en-GB" sz="2400" dirty="0" smtClean="0"/>
              <a:t>directive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30000"/>
              </a:lnSpc>
              <a:buAutoNum type="arabicPeriod"/>
            </a:pPr>
            <a:endParaRPr lang="en-GB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Introduction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22" y="1126863"/>
            <a:ext cx="8159156" cy="6731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 smtClean="0"/>
              <a:t>Agenda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Plant health concerns.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Mitigating risks through good management of bought in stock.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Few silver bullets – prevention better than cure.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Biopesticides are IPM compatible, both are essential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H</a:t>
            </a:r>
            <a:r>
              <a:rPr lang="en-GB" sz="2400" dirty="0" smtClean="0"/>
              <a:t>elping you to demonstrate compliance with the UK government sustainable use directive / demonstrate responsible pesticide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30000"/>
              </a:lnSpc>
              <a:buAutoNum type="arabicPeriod"/>
            </a:pPr>
            <a:endParaRPr lang="en-GB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Where to start – Training skilled labour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Spray operators need an understanding of how products work</a:t>
            </a:r>
          </a:p>
          <a:p>
            <a:r>
              <a:rPr lang="en-GB" dirty="0" smtClean="0">
                <a:latin typeface="+mn-lt"/>
              </a:rPr>
              <a:t>Consider limitations e.g. humidity requirements</a:t>
            </a:r>
          </a:p>
          <a:p>
            <a:r>
              <a:rPr lang="en-GB" dirty="0" smtClean="0">
                <a:latin typeface="+mn-lt"/>
              </a:rPr>
              <a:t>May need to change application and working practices; communication between technical manager and spray operators</a:t>
            </a:r>
          </a:p>
          <a:p>
            <a:r>
              <a:rPr lang="en-GB" dirty="0" smtClean="0">
                <a:latin typeface="+mn-lt"/>
              </a:rPr>
              <a:t>Compatibility / block biopesticides such as Serenade ASO/Amylo X together in isolation</a:t>
            </a:r>
          </a:p>
          <a:p>
            <a:r>
              <a:rPr lang="en-GB" dirty="0">
                <a:latin typeface="+mn-lt"/>
              </a:rPr>
              <a:t>Store </a:t>
            </a:r>
            <a:r>
              <a:rPr lang="en-GB" dirty="0" smtClean="0">
                <a:latin typeface="+mn-lt"/>
              </a:rPr>
              <a:t>correctly and read product literature carefully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0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If you can see it its </a:t>
            </a:r>
            <a:r>
              <a:rPr lang="en-GB" dirty="0" smtClean="0">
                <a:latin typeface="+mn-lt"/>
              </a:rPr>
              <a:t>generally too </a:t>
            </a:r>
            <a:r>
              <a:rPr lang="en-GB" dirty="0" smtClean="0">
                <a:latin typeface="+mn-lt"/>
              </a:rPr>
              <a:t>late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7252"/>
            <a:ext cx="3886200" cy="4351338"/>
          </a:xfrm>
        </p:spPr>
        <p:txBody>
          <a:bodyPr/>
          <a:lstStyle/>
          <a:p>
            <a:r>
              <a:rPr lang="en-GB" dirty="0" smtClean="0"/>
              <a:t>Start clean, stay </a:t>
            </a:r>
            <a:r>
              <a:rPr lang="en-GB" dirty="0" smtClean="0"/>
              <a:t>clean</a:t>
            </a:r>
            <a:endParaRPr lang="en-GB" dirty="0" smtClean="0"/>
          </a:p>
          <a:p>
            <a:r>
              <a:rPr lang="en-GB" dirty="0" smtClean="0"/>
              <a:t>Use preventatively at low </a:t>
            </a:r>
            <a:r>
              <a:rPr lang="en-GB" dirty="0" smtClean="0"/>
              <a:t>pressure</a:t>
            </a:r>
            <a:endParaRPr lang="en-GB" dirty="0" smtClean="0"/>
          </a:p>
          <a:p>
            <a:r>
              <a:rPr lang="en-GB" dirty="0" smtClean="0"/>
              <a:t>Early </a:t>
            </a:r>
            <a:r>
              <a:rPr lang="en-GB" dirty="0" smtClean="0"/>
              <a:t>season</a:t>
            </a:r>
            <a:endParaRPr lang="en-GB" dirty="0" smtClean="0"/>
          </a:p>
          <a:p>
            <a:r>
              <a:rPr lang="en-GB" dirty="0" smtClean="0"/>
              <a:t>Help prevent </a:t>
            </a:r>
            <a:r>
              <a:rPr lang="en-GB" dirty="0" smtClean="0"/>
              <a:t>resistance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0165"/>
            <a:ext cx="3886200" cy="4141457"/>
          </a:xfrm>
        </p:spPr>
      </p:pic>
    </p:spTree>
    <p:extLst>
      <p:ext uri="{BB962C8B-B14F-4D97-AF65-F5344CB8AC3E}">
        <p14:creationId xmlns:p14="http://schemas.microsoft.com/office/powerpoint/2010/main" val="36271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Strategies to utilise biopesticides in disease prevention and control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Top – at the start of the production process.</a:t>
            </a:r>
          </a:p>
          <a:p>
            <a:r>
              <a:rPr lang="en-GB" dirty="0" smtClean="0">
                <a:latin typeface="+mn-lt"/>
              </a:rPr>
              <a:t>Body – throughout the production process.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	</a:t>
            </a:r>
            <a:r>
              <a:rPr lang="en-GB" dirty="0" smtClean="0">
                <a:latin typeface="+mn-lt"/>
              </a:rPr>
              <a:t>	- </a:t>
            </a:r>
            <a:r>
              <a:rPr lang="en-GB" sz="2400" dirty="0" smtClean="0">
                <a:latin typeface="+mn-lt"/>
              </a:rPr>
              <a:t>Zebras body; alternating chemicals 		       		    and biopesticides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- Compatibilities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- Target pathogens</a:t>
            </a:r>
          </a:p>
          <a:p>
            <a:pPr marL="0" indent="0">
              <a:buNone/>
            </a:pPr>
            <a:r>
              <a:rPr lang="en-GB" sz="2400" dirty="0"/>
              <a:t>Tail – at the end of the production process.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7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Utilising Biopesticides – How to use at the low pressure situations (Top)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Prevent pest outbreaks e.g. Dipel / Mycotal.</a:t>
            </a:r>
          </a:p>
          <a:p>
            <a:r>
              <a:rPr lang="en-GB" dirty="0" smtClean="0">
                <a:latin typeface="+mn-lt"/>
              </a:rPr>
              <a:t>Know their limitations – when they wont work.</a:t>
            </a:r>
          </a:p>
          <a:p>
            <a:r>
              <a:rPr lang="en-GB" dirty="0" smtClean="0">
                <a:latin typeface="+mn-lt"/>
              </a:rPr>
              <a:t>Preventative, use when disease pressure is low e.g. Powdery mildew. </a:t>
            </a:r>
          </a:p>
          <a:p>
            <a:r>
              <a:rPr lang="en-GB" b="1" dirty="0" smtClean="0">
                <a:latin typeface="+mn-lt"/>
              </a:rPr>
              <a:t>Start clean, stay clean</a:t>
            </a:r>
            <a:r>
              <a:rPr lang="en-GB" dirty="0" smtClean="0">
                <a:latin typeface="+mn-lt"/>
              </a:rPr>
              <a:t>.</a:t>
            </a:r>
          </a:p>
          <a:p>
            <a:r>
              <a:rPr lang="en-GB" dirty="0" smtClean="0">
                <a:latin typeface="+mn-lt"/>
              </a:rPr>
              <a:t>Early in the season as protectant before foliar disease becomes a problem</a:t>
            </a:r>
          </a:p>
          <a:p>
            <a:r>
              <a:rPr lang="en-GB" dirty="0" smtClean="0">
                <a:latin typeface="+mn-lt"/>
              </a:rPr>
              <a:t>When pests are at low levels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9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Utilising Biopesticides – How to use mid season (Body)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+mn-lt"/>
              </a:rPr>
              <a:t>Help to maintain a spray programme with reduced chemical armoury.</a:t>
            </a:r>
          </a:p>
          <a:p>
            <a:r>
              <a:rPr lang="en-GB" dirty="0" smtClean="0">
                <a:latin typeface="+mn-lt"/>
              </a:rPr>
              <a:t>Resistance management tools.</a:t>
            </a:r>
          </a:p>
          <a:p>
            <a:r>
              <a:rPr lang="en-GB" dirty="0" smtClean="0">
                <a:latin typeface="+mn-lt"/>
              </a:rPr>
              <a:t>Alternate with compatible chemistry.</a:t>
            </a:r>
          </a:p>
          <a:p>
            <a:r>
              <a:rPr lang="en-GB" b="1" dirty="0" smtClean="0">
                <a:latin typeface="+mn-lt"/>
              </a:rPr>
              <a:t>Compatibility with Biological controls not fully known for some e.g. </a:t>
            </a:r>
            <a:r>
              <a:rPr lang="en-GB" b="1" dirty="0">
                <a:latin typeface="+mn-lt"/>
              </a:rPr>
              <a:t>P</a:t>
            </a:r>
            <a:r>
              <a:rPr lang="en-GB" b="1" dirty="0" smtClean="0">
                <a:latin typeface="+mn-lt"/>
              </a:rPr>
              <a:t>lant extracts.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Utilising Biopesticides – How to use at the end of the season (Tail)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Can be used to keep crop clean.</a:t>
            </a:r>
          </a:p>
          <a:p>
            <a:r>
              <a:rPr lang="en-GB" dirty="0" smtClean="0">
                <a:latin typeface="+mn-lt"/>
              </a:rPr>
              <a:t>Use in conjunction with conventional products, largely as protectants.</a:t>
            </a:r>
          </a:p>
          <a:p>
            <a:r>
              <a:rPr lang="en-GB" dirty="0" smtClean="0">
                <a:latin typeface="+mn-lt"/>
              </a:rPr>
              <a:t>Use when need to handle the crop soon after application (product residues).</a:t>
            </a:r>
          </a:p>
          <a:p>
            <a:r>
              <a:rPr lang="en-GB" dirty="0" smtClean="0">
                <a:latin typeface="+mn-lt"/>
              </a:rPr>
              <a:t>Product residues on marketable product likely to be more closely scrutinised in the future.</a:t>
            </a:r>
          </a:p>
          <a:p>
            <a:r>
              <a:rPr lang="en-GB" dirty="0" smtClean="0">
                <a:latin typeface="+mn-lt"/>
              </a:rPr>
              <a:t>Provide protectant activity in retail environment.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Products with activity against bacterial and fungal diseases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825625"/>
            <a:ext cx="7886700" cy="435133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Amylo X – activity against </a:t>
            </a:r>
            <a:r>
              <a:rPr lang="en-GB" b="1" i="1" dirty="0" smtClean="0">
                <a:latin typeface="+mn-lt"/>
              </a:rPr>
              <a:t>Botrytis, </a:t>
            </a:r>
            <a:r>
              <a:rPr lang="en-GB" b="1" dirty="0" smtClean="0">
                <a:latin typeface="+mn-lt"/>
              </a:rPr>
              <a:t>Powdery mildew,</a:t>
            </a:r>
            <a:r>
              <a:rPr lang="en-GB" dirty="0" smtClean="0">
                <a:latin typeface="+mn-lt"/>
              </a:rPr>
              <a:t> (Downy mildew, Leafspot, Bacterial infections)</a:t>
            </a:r>
          </a:p>
          <a:p>
            <a:r>
              <a:rPr lang="en-GB" dirty="0" smtClean="0">
                <a:latin typeface="+mn-lt"/>
              </a:rPr>
              <a:t>AQ10 – Parasite of </a:t>
            </a:r>
            <a:r>
              <a:rPr lang="en-GB" b="1" dirty="0" smtClean="0">
                <a:latin typeface="+mn-lt"/>
              </a:rPr>
              <a:t>Powdery mildew</a:t>
            </a:r>
            <a:endParaRPr lang="en-GB" b="1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Prestop – </a:t>
            </a:r>
            <a:r>
              <a:rPr lang="en-GB" b="1" i="1" dirty="0" smtClean="0">
                <a:latin typeface="+mn-lt"/>
              </a:rPr>
              <a:t>Botrytis </a:t>
            </a:r>
            <a:r>
              <a:rPr lang="en-GB" dirty="0" smtClean="0">
                <a:latin typeface="+mn-lt"/>
              </a:rPr>
              <a:t>and </a:t>
            </a:r>
            <a:r>
              <a:rPr lang="en-GB" b="1" dirty="0" smtClean="0">
                <a:latin typeface="+mn-lt"/>
              </a:rPr>
              <a:t>root pathogens</a:t>
            </a:r>
            <a:r>
              <a:rPr lang="en-GB" dirty="0" smtClean="0">
                <a:latin typeface="+mn-lt"/>
              </a:rPr>
              <a:t>.</a:t>
            </a:r>
          </a:p>
          <a:p>
            <a:r>
              <a:rPr lang="en-GB" dirty="0" smtClean="0">
                <a:latin typeface="+mn-lt"/>
              </a:rPr>
              <a:t>Serenade – </a:t>
            </a:r>
            <a:r>
              <a:rPr lang="en-GB" b="1" i="1" dirty="0" smtClean="0">
                <a:latin typeface="+mn-lt"/>
              </a:rPr>
              <a:t>Botrytis</a:t>
            </a:r>
            <a:r>
              <a:rPr lang="en-GB" i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(Leaf spot, Powdery Mildew and Bacterial infections)</a:t>
            </a:r>
          </a:p>
        </p:txBody>
      </p:sp>
    </p:spTree>
    <p:extLst>
      <p:ext uri="{BB962C8B-B14F-4D97-AF65-F5344CB8AC3E}">
        <p14:creationId xmlns:p14="http://schemas.microsoft.com/office/powerpoint/2010/main" val="36261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Amylo X - activity </a:t>
            </a:r>
            <a:r>
              <a:rPr lang="en-GB" dirty="0">
                <a:latin typeface="+mn-lt"/>
              </a:rPr>
              <a:t>against </a:t>
            </a:r>
            <a:r>
              <a:rPr lang="en-GB" i="1" dirty="0">
                <a:latin typeface="+mn-lt"/>
              </a:rPr>
              <a:t>Botrytis, </a:t>
            </a:r>
            <a:r>
              <a:rPr lang="en-GB" dirty="0">
                <a:latin typeface="+mn-lt"/>
              </a:rPr>
              <a:t>Powdery mildew, </a:t>
            </a:r>
            <a:r>
              <a:rPr lang="en-GB" dirty="0" smtClean="0">
                <a:latin typeface="+mn-lt"/>
              </a:rPr>
              <a:t>(Downy </a:t>
            </a:r>
            <a:r>
              <a:rPr lang="en-GB" dirty="0">
                <a:latin typeface="+mn-lt"/>
              </a:rPr>
              <a:t>mildew, Leafspot, Bacterial </a:t>
            </a:r>
            <a:r>
              <a:rPr lang="en-GB" dirty="0" smtClean="0">
                <a:latin typeface="+mn-lt"/>
              </a:rPr>
              <a:t>infections)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934"/>
            <a:ext cx="7886700" cy="4351338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Maximum of 6 applications per year under EAMU 0428/19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Between March and October outdoors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All year under protection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7 day spray interval regardless of situation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AQ 10 - </a:t>
            </a:r>
            <a:r>
              <a:rPr lang="en-GB" dirty="0">
                <a:latin typeface="+mn-lt"/>
              </a:rPr>
              <a:t>Parasite of Powdery </a:t>
            </a:r>
            <a:r>
              <a:rPr lang="en-GB" dirty="0" smtClean="0">
                <a:latin typeface="+mn-lt"/>
              </a:rPr>
              <a:t>mildew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825625"/>
            <a:ext cx="7886700" cy="435133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AQ 10 –apply with Nu-Film P adjuvant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Only works when the disease is present – short persistence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if no powdery mildew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Maximum of 12 applications under EAMU 2646/15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Only </a:t>
            </a:r>
            <a:r>
              <a:rPr lang="en-GB" b="1" dirty="0" smtClean="0">
                <a:latin typeface="+mn-lt"/>
              </a:rPr>
              <a:t>under protection </a:t>
            </a:r>
            <a:r>
              <a:rPr lang="en-GB" dirty="0" smtClean="0">
                <a:latin typeface="+mn-lt"/>
              </a:rPr>
              <a:t>OPP of FN</a:t>
            </a: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6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Prestop - </a:t>
            </a:r>
            <a:r>
              <a:rPr lang="en-GB" i="1" dirty="0">
                <a:latin typeface="+mn-lt"/>
              </a:rPr>
              <a:t>Botrytis </a:t>
            </a:r>
            <a:r>
              <a:rPr lang="en-GB" dirty="0">
                <a:latin typeface="+mn-lt"/>
              </a:rPr>
              <a:t>and root </a:t>
            </a:r>
            <a:r>
              <a:rPr lang="en-GB" dirty="0" smtClean="0">
                <a:latin typeface="+mn-lt"/>
              </a:rPr>
              <a:t>pathogens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825625"/>
            <a:ext cx="7886700" cy="435133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Prestop –Authorised for use in all non-edible crops </a:t>
            </a:r>
            <a:r>
              <a:rPr lang="en-GB" b="1" dirty="0" smtClean="0">
                <a:latin typeface="+mn-lt"/>
              </a:rPr>
              <a:t>under protection</a:t>
            </a:r>
            <a:endParaRPr lang="en-GB" b="1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No restriction on the maximum number of applications</a:t>
            </a:r>
          </a:p>
          <a:p>
            <a:r>
              <a:rPr lang="en-GB" dirty="0" smtClean="0">
                <a:latin typeface="+mn-lt"/>
              </a:rPr>
              <a:t>Can apply every 4 – 6 weeks as a drench</a:t>
            </a:r>
          </a:p>
          <a:p>
            <a:r>
              <a:rPr lang="en-GB" dirty="0" smtClean="0">
                <a:latin typeface="+mn-lt"/>
              </a:rPr>
              <a:t>Can apply every 3 – 4 weeks as a spray </a:t>
            </a:r>
          </a:p>
        </p:txBody>
      </p:sp>
    </p:spTree>
    <p:extLst>
      <p:ext uri="{BB962C8B-B14F-4D97-AF65-F5344CB8AC3E}">
        <p14:creationId xmlns:p14="http://schemas.microsoft.com/office/powerpoint/2010/main" val="39276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A49F"/>
                </a:solidFill>
                <a:latin typeface="Calibri" panose="020F0502020204030204" pitchFamily="34" charset="0"/>
              </a:rPr>
              <a:t>Objectives</a:t>
            </a:r>
            <a:endParaRPr lang="en-GB" dirty="0">
              <a:solidFill>
                <a:srgbClr val="0CA49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22" y="1126863"/>
            <a:ext cx="8159156" cy="6731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</a:t>
            </a:r>
            <a:r>
              <a:rPr lang="en-GB" sz="2400" dirty="0" smtClean="0"/>
              <a:t>highlight current plant health concerns.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</a:t>
            </a:r>
            <a:r>
              <a:rPr lang="en-GB" sz="2400" dirty="0" smtClean="0"/>
              <a:t>help you decide what you can do to mitigate risks.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demonstrate ways </a:t>
            </a:r>
            <a:r>
              <a:rPr lang="en-GB" sz="2400" dirty="0" smtClean="0"/>
              <a:t>to help keep </a:t>
            </a:r>
            <a:r>
              <a:rPr lang="en-GB" sz="2400" dirty="0" smtClean="0"/>
              <a:t>plants healthy.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To empower growers to utilise biopesticide in control programmes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To give knowledge to decide whether to use biopesticides or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To successfully integrate biopesticides into your current programme</a:t>
            </a:r>
            <a:endParaRPr lang="en-GB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30000"/>
              </a:lnSpc>
              <a:buAutoNum type="arabicPeriod"/>
            </a:pPr>
            <a:endParaRPr lang="en-GB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Serenade ASO - </a:t>
            </a:r>
            <a:r>
              <a:rPr lang="en-GB" i="1" dirty="0">
                <a:latin typeface="+mn-lt"/>
              </a:rPr>
              <a:t>Botrytis </a:t>
            </a:r>
            <a:r>
              <a:rPr lang="en-GB" dirty="0" smtClean="0">
                <a:latin typeface="+mn-lt"/>
              </a:rPr>
              <a:t>(Leaf </a:t>
            </a:r>
            <a:r>
              <a:rPr lang="en-GB" dirty="0">
                <a:latin typeface="+mn-lt"/>
              </a:rPr>
              <a:t>spot, Powdery Mildew and Bacterial infections)</a:t>
            </a:r>
            <a:r>
              <a:rPr lang="en-GB" dirty="0">
                <a:latin typeface="Calibri" panose="020F0502020204030204" pitchFamily="34" charset="0"/>
              </a:rPr>
              <a:t>.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404533"/>
            <a:ext cx="7886700" cy="377243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Serenade –Maximum of 6 applications under EAMU 2364/18 either outdoors or under protection.</a:t>
            </a:r>
          </a:p>
          <a:p>
            <a:r>
              <a:rPr lang="en-GB" dirty="0" smtClean="0">
                <a:latin typeface="+mn-lt"/>
              </a:rPr>
              <a:t>Can be interspersed between applications of conventional pesticides.</a:t>
            </a:r>
          </a:p>
          <a:p>
            <a:r>
              <a:rPr lang="en-GB" dirty="0" smtClean="0">
                <a:latin typeface="+mn-lt"/>
              </a:rPr>
              <a:t>Broad spectrum protectant.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9183" y="444543"/>
            <a:ext cx="7886700" cy="1325563"/>
          </a:xfrm>
        </p:spPr>
        <p:txBody>
          <a:bodyPr/>
          <a:lstStyle/>
          <a:p>
            <a:r>
              <a:rPr lang="en-GB" sz="3200" dirty="0" smtClean="0"/>
              <a:t>Biopesticides for pest control; Entopathogenic fungi – natural products.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183" y="1996832"/>
            <a:ext cx="7886700" cy="4351338"/>
          </a:xfrm>
        </p:spPr>
        <p:txBody>
          <a:bodyPr/>
          <a:lstStyle/>
          <a:p>
            <a:r>
              <a:rPr lang="en-GB" sz="2400" dirty="0" smtClean="0"/>
              <a:t>Options for control of main pests of ornamentals: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Whitefly, Thrips, TSSM, Aphids</a:t>
            </a:r>
            <a:r>
              <a:rPr lang="en-GB" dirty="0" smtClean="0"/>
              <a:t>.</a:t>
            </a:r>
          </a:p>
          <a:p>
            <a:r>
              <a:rPr lang="en-GB" sz="2000" dirty="0" smtClean="0"/>
              <a:t>IPM compatible with biological controls</a:t>
            </a:r>
          </a:p>
          <a:p>
            <a:r>
              <a:rPr lang="en-GB" sz="2000" dirty="0" smtClean="0"/>
              <a:t>No residue issues</a:t>
            </a:r>
          </a:p>
          <a:p>
            <a:r>
              <a:rPr lang="en-GB" sz="2000" dirty="0">
                <a:solidFill>
                  <a:srgbClr val="109E28"/>
                </a:solidFill>
              </a:rPr>
              <a:t>Crop </a:t>
            </a:r>
            <a:r>
              <a:rPr lang="en-GB" sz="2000" dirty="0" smtClean="0">
                <a:solidFill>
                  <a:srgbClr val="109E28"/>
                </a:solidFill>
              </a:rPr>
              <a:t>safe </a:t>
            </a: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70898"/>
            <a:ext cx="2185849" cy="208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02" y="4370899"/>
            <a:ext cx="2418516" cy="2100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75" y="4370898"/>
            <a:ext cx="2408225" cy="2100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17" y="4368721"/>
            <a:ext cx="2153087" cy="208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Strategy for delivering Biopesticides; Entopathogenic </a:t>
            </a:r>
            <a:r>
              <a:rPr lang="en-GB" sz="3200" dirty="0" smtClean="0"/>
              <a:t>fungi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individual labels / product info for:</a:t>
            </a:r>
          </a:p>
          <a:p>
            <a:pPr lvl="1"/>
            <a:r>
              <a:rPr lang="en-GB" dirty="0" smtClean="0"/>
              <a:t>Optimum temperature range</a:t>
            </a:r>
          </a:p>
          <a:p>
            <a:pPr lvl="1"/>
            <a:r>
              <a:rPr lang="en-GB" dirty="0" smtClean="0"/>
              <a:t>Optimum humidity range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Where possible apply at the best time of day for the product</a:t>
            </a:r>
          </a:p>
          <a:p>
            <a:r>
              <a:rPr lang="en-GB" dirty="0" smtClean="0"/>
              <a:t>Manipulate the growing environment if necessary</a:t>
            </a:r>
            <a:endParaRPr lang="en-GB" sz="4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7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Biopesticides for Whitefly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i="1" dirty="0" smtClean="0"/>
              <a:t>Encarsia formosa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Naturalis – L</a:t>
            </a:r>
          </a:p>
          <a:p>
            <a:r>
              <a:rPr lang="en-GB" dirty="0" smtClean="0"/>
              <a:t>Botaniguard + Majestic</a:t>
            </a:r>
          </a:p>
          <a:p>
            <a:r>
              <a:rPr lang="en-GB" dirty="0" smtClean="0"/>
              <a:t>Mycotal</a:t>
            </a:r>
          </a:p>
          <a:p>
            <a:endParaRPr lang="en-GB" dirty="0" smtClean="0"/>
          </a:p>
          <a:p>
            <a:r>
              <a:rPr lang="en-GB" dirty="0" smtClean="0"/>
              <a:t>Botanicals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825625"/>
            <a:ext cx="4629150" cy="3471863"/>
          </a:xfrm>
        </p:spPr>
      </p:pic>
    </p:spTree>
    <p:extLst>
      <p:ext uri="{BB962C8B-B14F-4D97-AF65-F5344CB8AC3E}">
        <p14:creationId xmlns:p14="http://schemas.microsoft.com/office/powerpoint/2010/main" val="20577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Biopesticides for Thrips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 Various species of predatory mites, </a:t>
            </a:r>
            <a:r>
              <a:rPr lang="en-GB" i="1" dirty="0" smtClean="0"/>
              <a:t>Orius.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Naturalis – L</a:t>
            </a:r>
          </a:p>
          <a:p>
            <a:r>
              <a:rPr lang="en-GB" dirty="0" smtClean="0"/>
              <a:t>Botaniguard + Majestic</a:t>
            </a:r>
          </a:p>
          <a:p>
            <a:endParaRPr lang="en-GB" dirty="0" smtClean="0"/>
          </a:p>
          <a:p>
            <a:r>
              <a:rPr lang="en-GB" dirty="0" smtClean="0"/>
              <a:t>Botanicals</a:t>
            </a:r>
            <a:endParaRPr lang="en-GB" dirty="0"/>
          </a:p>
        </p:txBody>
      </p:sp>
      <p:pic>
        <p:nvPicPr>
          <p:cNvPr id="2050" name="Picture 2" descr="Nursery stock pests West end August 10 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7" r="5318" b="32420"/>
          <a:stretch>
            <a:fillRect/>
          </a:stretch>
        </p:blipFill>
        <p:spPr bwMode="auto">
          <a:xfrm>
            <a:off x="4954922" y="1825625"/>
            <a:ext cx="3681608" cy="32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Nursery stock pests West end August 10 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27" y="1343717"/>
            <a:ext cx="5328640" cy="399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62000"/>
          </a:xfrm>
        </p:spPr>
        <p:txBody>
          <a:bodyPr/>
          <a:lstStyle/>
          <a:p>
            <a:r>
              <a:rPr lang="en-GB" dirty="0" smtClean="0"/>
              <a:t>TSSM control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629841" y="1343717"/>
            <a:ext cx="2949178" cy="45252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 smtClean="0"/>
              <a:t>Phytoseiulus persimilis </a:t>
            </a:r>
            <a:r>
              <a:rPr lang="en-GB" sz="2400" dirty="0" smtClean="0"/>
              <a:t>and </a:t>
            </a:r>
            <a:r>
              <a:rPr lang="en-GB" sz="2400" i="1" dirty="0" smtClean="0"/>
              <a:t>Amblyseius californicus</a:t>
            </a:r>
            <a:endParaRPr lang="en-GB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Botaniguard + Majestic or Naturalis – L knockdown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Met 52 0D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Acaricides last resort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36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62000"/>
          </a:xfrm>
        </p:spPr>
        <p:txBody>
          <a:bodyPr/>
          <a:lstStyle/>
          <a:p>
            <a:r>
              <a:rPr lang="en-GB" dirty="0" smtClean="0"/>
              <a:t>Aphid control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629841" y="1343717"/>
            <a:ext cx="2949178" cy="45252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Parasitic wasps; various species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Botaniguard + Majestic or Naturalis – L knockdown</a:t>
            </a:r>
            <a:r>
              <a:rPr lang="en-GB" sz="2800" dirty="0"/>
              <a:t> 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Need to apply when aphid numbers are low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9" y="838200"/>
            <a:ext cx="4956646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Other </a:t>
            </a:r>
            <a:r>
              <a:rPr lang="en-GB" dirty="0">
                <a:latin typeface="+mn-lt"/>
              </a:rPr>
              <a:t>B</a:t>
            </a:r>
            <a:r>
              <a:rPr lang="en-GB" dirty="0" smtClean="0">
                <a:latin typeface="+mn-lt"/>
              </a:rPr>
              <a:t>iopesticides for control of key pests; </a:t>
            </a:r>
            <a:r>
              <a:rPr lang="en-GB" dirty="0">
                <a:latin typeface="+mn-lt"/>
              </a:rPr>
              <a:t>b</a:t>
            </a:r>
            <a:r>
              <a:rPr lang="en-GB" dirty="0" smtClean="0">
                <a:latin typeface="+mn-lt"/>
              </a:rPr>
              <a:t>otanicals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Aphid control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991" y="2505075"/>
            <a:ext cx="3868340" cy="3684588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>
                <a:latin typeface="+mn-lt"/>
              </a:rPr>
              <a:t>Coded botanical delivered promising aphid control (MOPS 2017).</a:t>
            </a:r>
            <a:endParaRPr lang="en-GB" sz="24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Western flower </a:t>
            </a:r>
            <a:r>
              <a:rPr lang="en-GB" dirty="0" err="1" smtClean="0">
                <a:latin typeface="+mn-lt"/>
              </a:rPr>
              <a:t>thrips</a:t>
            </a:r>
            <a:r>
              <a:rPr lang="en-GB" dirty="0" smtClean="0">
                <a:latin typeface="+mn-lt"/>
              </a:rPr>
              <a:t> control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err="1" smtClean="0">
                <a:latin typeface="+mn-lt"/>
              </a:rPr>
              <a:t>Azadirachtin</a:t>
            </a:r>
            <a:r>
              <a:rPr lang="en-GB" sz="2400" dirty="0" smtClean="0">
                <a:latin typeface="+mn-lt"/>
              </a:rPr>
              <a:t> (Azatin) improved control of WFT damage when used as a supplement to </a:t>
            </a:r>
            <a:r>
              <a:rPr lang="en-GB" sz="2400" i="1" dirty="0" smtClean="0">
                <a:latin typeface="+mn-lt"/>
              </a:rPr>
              <a:t>N. cucumeris </a:t>
            </a:r>
            <a:r>
              <a:rPr lang="en-GB" sz="2400" dirty="0" smtClean="0">
                <a:latin typeface="+mn-lt"/>
              </a:rPr>
              <a:t>in an IPM programme (SCEPTRE Plus 2017)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78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ED494-44C1-4142-A723-51948A0F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36" y="357997"/>
            <a:ext cx="4967923" cy="807975"/>
          </a:xfrm>
        </p:spPr>
        <p:txBody>
          <a:bodyPr/>
          <a:lstStyle/>
          <a:p>
            <a:r>
              <a:rPr lang="en-US" dirty="0">
                <a:solidFill>
                  <a:srgbClr val="0CA49F"/>
                </a:solidFill>
              </a:rPr>
              <a:t>AMBER project</a:t>
            </a:r>
            <a:br>
              <a:rPr lang="en-US" dirty="0">
                <a:solidFill>
                  <a:srgbClr val="0CA49F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1E3558-E484-F64E-B3F1-626AD72C4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250" y="1388533"/>
            <a:ext cx="6500283" cy="3478020"/>
          </a:xfrm>
        </p:spPr>
        <p:txBody>
          <a:bodyPr/>
          <a:lstStyle/>
          <a:p>
            <a:r>
              <a:rPr lang="en-US" sz="2400" dirty="0" smtClean="0"/>
              <a:t>5 year project to identify practical ways for growers to improve performance of biopesticides</a:t>
            </a:r>
          </a:p>
          <a:p>
            <a:r>
              <a:rPr lang="en-US" sz="2400" dirty="0" smtClean="0"/>
              <a:t>Benchmarking studies and practices that optimise biopesticide performance</a:t>
            </a:r>
          </a:p>
          <a:p>
            <a:r>
              <a:rPr lang="en-US" sz="2400" dirty="0" smtClean="0"/>
              <a:t>Findings relevant to a wide range of crops, pests and diseases</a:t>
            </a:r>
          </a:p>
          <a:p>
            <a:r>
              <a:rPr lang="en-US" sz="2400" dirty="0" smtClean="0"/>
              <a:t>Resources / information available on website via: </a:t>
            </a:r>
            <a:r>
              <a:rPr lang="en-GB" sz="2400" dirty="0" smtClean="0">
                <a:hlinkClick r:id="rId3"/>
              </a:rPr>
              <a:t>bit.ly/</a:t>
            </a:r>
            <a:r>
              <a:rPr lang="en-GB" sz="2400" dirty="0" err="1" smtClean="0">
                <a:hlinkClick r:id="rId3"/>
              </a:rPr>
              <a:t>AMBERproject</a:t>
            </a:r>
            <a:r>
              <a:rPr lang="en-GB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      </a:t>
            </a:r>
            <a:endParaRPr lang="en-US" sz="2400" dirty="0"/>
          </a:p>
        </p:txBody>
      </p:sp>
      <p:pic>
        <p:nvPicPr>
          <p:cNvPr id="5" name="Picture 2" descr="http://www.ahdb.org.uk/images/AHDBGrouplogo_cmykexclusion.jpg">
            <a:extLst>
              <a:ext uri="{FF2B5EF4-FFF2-40B4-BE49-F238E27FC236}">
                <a16:creationId xmlns="" xmlns:a16="http://schemas.microsoft.com/office/drawing/2014/main" id="{35F01E7F-F595-A044-BE5F-D98BE845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791" y="4866553"/>
            <a:ext cx="2036209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87B6DD-AB26-344E-B470-2CE2A9BB84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97152"/>
            <a:ext cx="5139373" cy="1188823"/>
          </a:xfrm>
          <a:prstGeom prst="rect">
            <a:avLst/>
          </a:prstGeom>
        </p:spPr>
      </p:pic>
      <p:pic>
        <p:nvPicPr>
          <p:cNvPr id="7" name="Picture 2" descr="Image result">
            <a:extLst>
              <a:ext uri="{FF2B5EF4-FFF2-40B4-BE49-F238E27FC236}">
                <a16:creationId xmlns="" xmlns:a16="http://schemas.microsoft.com/office/drawing/2014/main" id="{436A516A-62E1-924E-9988-C57203EC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077" y="4866553"/>
            <a:ext cx="1213830" cy="1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668" y="3513259"/>
            <a:ext cx="2216150" cy="158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30" t="52303" r="8841"/>
          <a:stretch/>
        </p:blipFill>
        <p:spPr>
          <a:xfrm>
            <a:off x="6947942" y="2086089"/>
            <a:ext cx="2196058" cy="1427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72" y="135229"/>
            <a:ext cx="957155" cy="1396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942" y="-35685"/>
            <a:ext cx="2196058" cy="21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A49F"/>
                </a:solidFill>
                <a:latin typeface="Calibri" panose="020F0502020204030204" pitchFamily="34" charset="0"/>
              </a:rPr>
              <a:t>AMBER – R&amp;D Results</a:t>
            </a:r>
            <a:endParaRPr lang="en-GB" dirty="0">
              <a:solidFill>
                <a:srgbClr val="0CA49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6" y="1027907"/>
            <a:ext cx="3886200" cy="4351338"/>
          </a:xfrm>
        </p:spPr>
        <p:txBody>
          <a:bodyPr/>
          <a:lstStyle/>
          <a:p>
            <a:r>
              <a:rPr lang="en-GB" dirty="0" smtClean="0"/>
              <a:t>Botrytis control on </a:t>
            </a:r>
            <a:r>
              <a:rPr lang="en-GB" i="1" dirty="0" smtClean="0"/>
              <a:t>Cyclamen</a:t>
            </a:r>
          </a:p>
          <a:p>
            <a:r>
              <a:rPr lang="en-GB" dirty="0" smtClean="0"/>
              <a:t>Thrips control in Chrysanthemum</a:t>
            </a:r>
          </a:p>
          <a:p>
            <a:r>
              <a:rPr lang="en-GB" dirty="0" smtClean="0"/>
              <a:t>Control of </a:t>
            </a:r>
            <a:r>
              <a:rPr lang="en-GB" i="1" dirty="0" smtClean="0"/>
              <a:t>Fusarium </a:t>
            </a:r>
            <a:r>
              <a:rPr lang="en-GB" dirty="0" smtClean="0"/>
              <a:t>and </a:t>
            </a:r>
            <a:r>
              <a:rPr lang="en-GB" i="1" dirty="0" smtClean="0"/>
              <a:t>Pythium </a:t>
            </a:r>
            <a:r>
              <a:rPr lang="en-GB" dirty="0" smtClean="0"/>
              <a:t>in </a:t>
            </a:r>
            <a:r>
              <a:rPr lang="en-GB" i="1" dirty="0" smtClean="0"/>
              <a:t>Choisya </a:t>
            </a:r>
            <a:r>
              <a:rPr lang="en-GB" dirty="0" smtClean="0"/>
              <a:t>and </a:t>
            </a:r>
            <a:r>
              <a:rPr lang="en-GB" i="1" dirty="0" smtClean="0"/>
              <a:t>Dianthus</a:t>
            </a:r>
            <a:endParaRPr lang="en-GB" dirty="0"/>
          </a:p>
          <a:p>
            <a:r>
              <a:rPr lang="en-GB" dirty="0" smtClean="0"/>
              <a:t>Selected water volumes when spraying Poinsettia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4522" y="1814805"/>
            <a:ext cx="4582313" cy="3440326"/>
          </a:xfrm>
          <a:prstGeom prst="rect">
            <a:avLst/>
          </a:prstGeom>
        </p:spPr>
      </p:pic>
      <p:pic>
        <p:nvPicPr>
          <p:cNvPr id="5" name="Picture 4" descr="http://www.ahdb.org.uk/images/AHDBGrouplogo_cmykexclu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56" y="0"/>
            <a:ext cx="1705743" cy="12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Why we are concerned about plant health</a:t>
            </a:r>
            <a:br>
              <a:rPr lang="en-GB" dirty="0" smtClean="0">
                <a:latin typeface="+mn-lt"/>
              </a:rPr>
            </a:b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endParaRPr lang="en-GB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Increasing number of P &amp; D intercepted on imported plants</a:t>
            </a:r>
          </a:p>
          <a:p>
            <a:pPr marL="0" indent="0">
              <a:buNone/>
            </a:pPr>
            <a:endParaRPr lang="en-GB" sz="26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Increase in </a:t>
            </a:r>
            <a:r>
              <a:rPr lang="en-GB" sz="2600" dirty="0" smtClean="0">
                <a:latin typeface="+mn-lt"/>
              </a:rPr>
              <a:t>pests / </a:t>
            </a:r>
            <a:r>
              <a:rPr lang="en-GB" sz="2600" dirty="0" err="1" smtClean="0">
                <a:latin typeface="+mn-lt"/>
              </a:rPr>
              <a:t>disases</a:t>
            </a:r>
            <a:r>
              <a:rPr lang="en-GB" sz="2600" dirty="0" smtClean="0">
                <a:latin typeface="+mn-lt"/>
              </a:rPr>
              <a:t> </a:t>
            </a:r>
            <a:r>
              <a:rPr lang="en-GB" sz="2600" dirty="0" smtClean="0">
                <a:latin typeface="+mn-lt"/>
              </a:rPr>
              <a:t>included in the plant health risk register</a:t>
            </a:r>
          </a:p>
          <a:p>
            <a:endParaRPr lang="en-GB" sz="26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High risk hosts / pathways regulated</a:t>
            </a:r>
          </a:p>
          <a:p>
            <a:endParaRPr lang="en-GB" sz="26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Direct, postal services / internet sales </a:t>
            </a:r>
          </a:p>
        </p:txBody>
      </p:sp>
    </p:spTree>
    <p:extLst>
      <p:ext uri="{BB962C8B-B14F-4D97-AF65-F5344CB8AC3E}">
        <p14:creationId xmlns:p14="http://schemas.microsoft.com/office/powerpoint/2010/main" val="18321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5007"/>
          </a:xfrm>
        </p:spPr>
        <p:txBody>
          <a:bodyPr/>
          <a:lstStyle/>
          <a:p>
            <a:r>
              <a:rPr lang="en-GB" dirty="0" smtClean="0">
                <a:solidFill>
                  <a:srgbClr val="0CA49F"/>
                </a:solidFill>
                <a:latin typeface="+mn-lt"/>
              </a:rPr>
              <a:t>Summary – Biopesticide efficacy</a:t>
            </a:r>
            <a:endParaRPr lang="en-GB" dirty="0">
              <a:solidFill>
                <a:srgbClr val="0CA4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42" y="927629"/>
            <a:ext cx="7886700" cy="4686830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Prestop achieved 83% control of </a:t>
            </a:r>
            <a:r>
              <a:rPr lang="en-GB" sz="2400" i="1" dirty="0" smtClean="0">
                <a:latin typeface="+mn-lt"/>
              </a:rPr>
              <a:t>Botrytis </a:t>
            </a:r>
            <a:r>
              <a:rPr lang="en-GB" sz="2400" dirty="0" smtClean="0">
                <a:latin typeface="+mn-lt"/>
              </a:rPr>
              <a:t>in </a:t>
            </a:r>
            <a:r>
              <a:rPr lang="en-GB" sz="2400" i="1" dirty="0" smtClean="0">
                <a:latin typeface="+mn-lt"/>
              </a:rPr>
              <a:t>Cyclamen </a:t>
            </a:r>
            <a:r>
              <a:rPr lang="en-GB" sz="2400" dirty="0" smtClean="0">
                <a:latin typeface="+mn-lt"/>
              </a:rPr>
              <a:t>compared to standard fungicides which gave 56% control.</a:t>
            </a:r>
          </a:p>
          <a:p>
            <a:r>
              <a:rPr lang="en-GB" sz="2400" dirty="0" smtClean="0">
                <a:latin typeface="+mn-lt"/>
              </a:rPr>
              <a:t>Botaniguard + Majestik was as effective at managing low levels of western flower thrips, aphids and leaf miner on </a:t>
            </a:r>
            <a:r>
              <a:rPr lang="en-GB" sz="2400" i="1" dirty="0" smtClean="0">
                <a:latin typeface="+mn-lt"/>
              </a:rPr>
              <a:t>Chrysanthemum </a:t>
            </a:r>
            <a:r>
              <a:rPr lang="en-GB" sz="2400" dirty="0" smtClean="0">
                <a:latin typeface="+mn-lt"/>
              </a:rPr>
              <a:t>as Entopathogenic nematodes combined with biological controls.</a:t>
            </a:r>
          </a:p>
          <a:p>
            <a:r>
              <a:rPr lang="en-GB" sz="2400" dirty="0" smtClean="0">
                <a:latin typeface="+mn-lt"/>
              </a:rPr>
              <a:t>T34 Biocontrol performed as well against </a:t>
            </a:r>
            <a:r>
              <a:rPr lang="en-GB" sz="2400" i="1" dirty="0" smtClean="0">
                <a:latin typeface="+mn-lt"/>
              </a:rPr>
              <a:t>Fusarium </a:t>
            </a:r>
            <a:r>
              <a:rPr lang="en-GB" sz="2400" dirty="0" smtClean="0">
                <a:latin typeface="+mn-lt"/>
              </a:rPr>
              <a:t>and </a:t>
            </a:r>
            <a:r>
              <a:rPr lang="en-GB" sz="2400" i="1" dirty="0" smtClean="0">
                <a:latin typeface="+mn-lt"/>
              </a:rPr>
              <a:t>Pythium </a:t>
            </a:r>
            <a:r>
              <a:rPr lang="en-GB" sz="2400" dirty="0" smtClean="0">
                <a:latin typeface="+mn-lt"/>
              </a:rPr>
              <a:t>on </a:t>
            </a:r>
            <a:r>
              <a:rPr lang="en-GB" sz="2400" i="1" dirty="0" smtClean="0">
                <a:latin typeface="+mn-lt"/>
              </a:rPr>
              <a:t>Choisya </a:t>
            </a:r>
            <a:r>
              <a:rPr lang="en-GB" sz="2400" dirty="0" smtClean="0">
                <a:latin typeface="+mn-lt"/>
              </a:rPr>
              <a:t>and </a:t>
            </a:r>
            <a:r>
              <a:rPr lang="en-GB" sz="2400" i="1" dirty="0" smtClean="0">
                <a:latin typeface="+mn-lt"/>
              </a:rPr>
              <a:t>Dianthus </a:t>
            </a:r>
            <a:r>
              <a:rPr lang="en-GB" sz="2400" dirty="0" smtClean="0">
                <a:latin typeface="+mn-lt"/>
              </a:rPr>
              <a:t>as standard chemical treatments.</a:t>
            </a:r>
          </a:p>
          <a:p>
            <a:r>
              <a:rPr lang="en-GB" sz="2400" dirty="0" smtClean="0">
                <a:latin typeface="+mn-lt"/>
              </a:rPr>
              <a:t>Reducing spray volume is the best way to maximise the total quantity of active substance retained on the crops leaves.</a:t>
            </a:r>
          </a:p>
          <a:p>
            <a:r>
              <a:rPr lang="en-GB" sz="2400" dirty="0" smtClean="0">
                <a:latin typeface="+mn-lt"/>
              </a:rPr>
              <a:t>Good results are being obtained – Biopesticides can fit          into production schedules for your crops.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</p:txBody>
      </p:sp>
      <p:pic>
        <p:nvPicPr>
          <p:cNvPr id="4" name="Picture 3" descr="http://www.ahdb.org.uk/images/AHDBGrouplogo_cmykexclu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70" y="4599932"/>
            <a:ext cx="1225819" cy="8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4114" y="2554515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CA49F"/>
                </a:solidFill>
              </a:rPr>
              <a:t>Questions?</a:t>
            </a:r>
            <a:endParaRPr lang="en-GB" sz="3600" dirty="0">
              <a:solidFill>
                <a:srgbClr val="0CA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860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Current plant health threats / concerns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6250"/>
            <a:ext cx="7886700" cy="4636029"/>
          </a:xfrm>
        </p:spPr>
        <p:txBody>
          <a:bodyPr/>
          <a:lstStyle/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Rose rosette virus </a:t>
            </a:r>
            <a:r>
              <a:rPr lang="en-GB" i="1" dirty="0" smtClean="0">
                <a:latin typeface="+mn-lt"/>
              </a:rPr>
              <a:t>(</a:t>
            </a:r>
            <a:r>
              <a:rPr lang="en-GB" i="1" dirty="0" err="1" smtClean="0">
                <a:latin typeface="+mn-lt"/>
              </a:rPr>
              <a:t>Phyllocoptes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 smtClean="0">
                <a:latin typeface="+mn-lt"/>
              </a:rPr>
              <a:t>frutiphilus</a:t>
            </a:r>
            <a:r>
              <a:rPr lang="en-GB" i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spreads; </a:t>
            </a:r>
            <a:r>
              <a:rPr lang="en-GB" i="1" dirty="0" smtClean="0">
                <a:solidFill>
                  <a:schemeClr val="accent1"/>
                </a:solidFill>
                <a:latin typeface="+mn-lt"/>
              </a:rPr>
              <a:t>N. America / India </a:t>
            </a:r>
            <a:r>
              <a:rPr lang="en-GB" dirty="0" smtClean="0">
                <a:latin typeface="+mn-lt"/>
              </a:rPr>
              <a:t>via plants / cut flowers</a:t>
            </a:r>
          </a:p>
          <a:p>
            <a:r>
              <a:rPr lang="en-GB" dirty="0" smtClean="0">
                <a:latin typeface="+mn-lt"/>
              </a:rPr>
              <a:t>Walnut Twig borer </a:t>
            </a:r>
            <a:r>
              <a:rPr lang="en-GB" i="1" dirty="0" smtClean="0">
                <a:latin typeface="+mn-lt"/>
              </a:rPr>
              <a:t>(</a:t>
            </a:r>
            <a:r>
              <a:rPr lang="en-GB" i="1" dirty="0" err="1" smtClean="0">
                <a:latin typeface="+mn-lt"/>
              </a:rPr>
              <a:t>Pityophthorus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 smtClean="0">
                <a:latin typeface="+mn-lt"/>
              </a:rPr>
              <a:t>juglandis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smtClean="0">
                <a:solidFill>
                  <a:schemeClr val="accent1"/>
                </a:solidFill>
                <a:latin typeface="+mn-lt"/>
              </a:rPr>
              <a:t>US/Italy</a:t>
            </a:r>
            <a:r>
              <a:rPr lang="en-GB" i="1" dirty="0" smtClean="0">
                <a:latin typeface="+mn-lt"/>
              </a:rPr>
              <a:t>); </a:t>
            </a:r>
            <a:r>
              <a:rPr lang="en-GB" dirty="0" smtClean="0">
                <a:latin typeface="+mn-lt"/>
              </a:rPr>
              <a:t>spreads fungus </a:t>
            </a:r>
            <a:r>
              <a:rPr lang="en-GB" i="1" dirty="0" smtClean="0">
                <a:latin typeface="+mn-lt"/>
              </a:rPr>
              <a:t>(</a:t>
            </a:r>
            <a:r>
              <a:rPr lang="en-GB" i="1" dirty="0" err="1" smtClean="0">
                <a:latin typeface="+mn-lt"/>
              </a:rPr>
              <a:t>Geosmithia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 smtClean="0">
                <a:latin typeface="+mn-lt"/>
              </a:rPr>
              <a:t>morbida</a:t>
            </a:r>
            <a:r>
              <a:rPr lang="en-GB" i="1" dirty="0" smtClean="0">
                <a:latin typeface="+mn-lt"/>
              </a:rPr>
              <a:t>) </a:t>
            </a:r>
            <a:r>
              <a:rPr lang="en-GB" dirty="0" smtClean="0">
                <a:latin typeface="+mn-lt"/>
              </a:rPr>
              <a:t>clogs Xylem vessels</a:t>
            </a:r>
          </a:p>
          <a:p>
            <a:r>
              <a:rPr lang="en-GB" dirty="0" smtClean="0">
                <a:latin typeface="+mn-lt"/>
              </a:rPr>
              <a:t>Ambrosia beetle; stem borer </a:t>
            </a:r>
            <a:r>
              <a:rPr lang="en-GB" i="1" dirty="0" smtClean="0">
                <a:latin typeface="+mn-lt"/>
              </a:rPr>
              <a:t>(</a:t>
            </a:r>
            <a:r>
              <a:rPr lang="en-GB" i="1" dirty="0" err="1" smtClean="0">
                <a:latin typeface="+mn-lt"/>
              </a:rPr>
              <a:t>Euwallaceas</a:t>
            </a:r>
            <a:r>
              <a:rPr lang="en-GB" i="1" dirty="0" smtClean="0">
                <a:latin typeface="+mn-lt"/>
              </a:rPr>
              <a:t> spp </a:t>
            </a:r>
            <a:r>
              <a:rPr lang="en-GB" i="1" dirty="0" smtClean="0">
                <a:solidFill>
                  <a:schemeClr val="accent1"/>
                </a:solidFill>
                <a:latin typeface="+mn-lt"/>
              </a:rPr>
              <a:t>USA, Israel, South Africa</a:t>
            </a:r>
            <a:r>
              <a:rPr lang="en-GB" i="1" dirty="0" smtClean="0">
                <a:latin typeface="+mn-lt"/>
              </a:rPr>
              <a:t>) </a:t>
            </a:r>
            <a:r>
              <a:rPr lang="en-GB" dirty="0" smtClean="0">
                <a:latin typeface="+mn-lt"/>
              </a:rPr>
              <a:t>+ </a:t>
            </a:r>
            <a:r>
              <a:rPr lang="en-GB" i="1" dirty="0" smtClean="0">
                <a:latin typeface="+mn-lt"/>
              </a:rPr>
              <a:t>fusarium </a:t>
            </a:r>
            <a:r>
              <a:rPr lang="en-GB" i="1" dirty="0" err="1" smtClean="0">
                <a:latin typeface="+mn-lt"/>
              </a:rPr>
              <a:t>euwallaceae</a:t>
            </a:r>
            <a:r>
              <a:rPr lang="en-GB" i="1" dirty="0" smtClean="0">
                <a:latin typeface="+mn-lt"/>
              </a:rPr>
              <a:t> = </a:t>
            </a:r>
            <a:r>
              <a:rPr lang="en-GB" dirty="0" smtClean="0">
                <a:latin typeface="+mn-lt"/>
              </a:rPr>
              <a:t>threat to </a:t>
            </a:r>
            <a:r>
              <a:rPr lang="en-GB" dirty="0" err="1" smtClean="0">
                <a:latin typeface="+mn-lt"/>
              </a:rPr>
              <a:t>Broadleafs</a:t>
            </a:r>
            <a:r>
              <a:rPr lang="en-GB" dirty="0" smtClean="0">
                <a:latin typeface="+mn-lt"/>
              </a:rPr>
              <a:t> e.g. Oak </a:t>
            </a:r>
          </a:p>
          <a:p>
            <a:r>
              <a:rPr lang="en-GB" dirty="0" smtClean="0">
                <a:latin typeface="+mn-lt"/>
              </a:rPr>
              <a:t>Xylella fastidiosa </a:t>
            </a:r>
            <a:r>
              <a:rPr lang="en-GB" i="1" dirty="0" smtClean="0">
                <a:solidFill>
                  <a:schemeClr val="accent1"/>
                </a:solidFill>
                <a:latin typeface="+mn-lt"/>
              </a:rPr>
              <a:t>(USA, introduced to Europe) </a:t>
            </a:r>
            <a:r>
              <a:rPr lang="en-GB" dirty="0" smtClean="0">
                <a:latin typeface="+mn-lt"/>
              </a:rPr>
              <a:t>spread by froghopper </a:t>
            </a:r>
            <a:r>
              <a:rPr lang="en-GB" i="1" dirty="0" err="1" smtClean="0">
                <a:latin typeface="+mn-lt"/>
              </a:rPr>
              <a:t>Philaenus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 smtClean="0">
                <a:latin typeface="+mn-lt"/>
              </a:rPr>
              <a:t>spumarius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1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Inspections, certification and research helping to keep problems out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&gt;£18M BBSRC / government support funding BRIGHT project</a:t>
            </a:r>
          </a:p>
          <a:p>
            <a:r>
              <a:rPr lang="en-GB" dirty="0" smtClean="0">
                <a:latin typeface="+mn-lt"/>
              </a:rPr>
              <a:t>Focusing on bacterial pathogens; </a:t>
            </a:r>
            <a:r>
              <a:rPr lang="en-GB" i="1" dirty="0" smtClean="0">
                <a:latin typeface="+mn-lt"/>
              </a:rPr>
              <a:t>Xylella </a:t>
            </a:r>
            <a:r>
              <a:rPr lang="en-GB" dirty="0" smtClean="0">
                <a:latin typeface="+mn-lt"/>
              </a:rPr>
              <a:t>+</a:t>
            </a:r>
            <a:r>
              <a:rPr lang="en-GB" i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Vector Borne diseases of plants</a:t>
            </a:r>
          </a:p>
          <a:p>
            <a:r>
              <a:rPr lang="en-GB" dirty="0" smtClean="0">
                <a:latin typeface="+mn-lt"/>
              </a:rPr>
              <a:t>Building capacity to reduce chance of </a:t>
            </a:r>
            <a:r>
              <a:rPr lang="en-GB" i="1" dirty="0" smtClean="0">
                <a:latin typeface="Calibri" panose="020F0502020204030204" pitchFamily="34" charset="0"/>
              </a:rPr>
              <a:t>Xylella </a:t>
            </a:r>
            <a:r>
              <a:rPr lang="en-GB" dirty="0" smtClean="0">
                <a:latin typeface="Calibri" panose="020F0502020204030204" pitchFamily="34" charset="0"/>
              </a:rPr>
              <a:t>being introduced to UK; preventing it establishing</a:t>
            </a:r>
          </a:p>
          <a:p>
            <a:r>
              <a:rPr lang="en-GB" dirty="0" smtClean="0"/>
              <a:t> </a:t>
            </a:r>
            <a:r>
              <a:rPr lang="en-GB" dirty="0" smtClean="0">
                <a:latin typeface="+mn-lt"/>
              </a:rPr>
              <a:t>Improve how the bacterium is tested for</a:t>
            </a:r>
          </a:p>
          <a:p>
            <a:r>
              <a:rPr lang="en-GB" dirty="0" smtClean="0">
                <a:latin typeface="+mn-lt"/>
              </a:rPr>
              <a:t>Provides the most up to date links to information to industry.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1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i="1" dirty="0" smtClean="0">
                <a:latin typeface="+mn-lt"/>
              </a:rPr>
              <a:t>Xylella fastidiosa </a:t>
            </a:r>
            <a:r>
              <a:rPr lang="en-GB" dirty="0" smtClean="0">
                <a:latin typeface="+mn-lt"/>
              </a:rPr>
              <a:t>susceptibility </a:t>
            </a:r>
            <a:endParaRPr lang="en-GB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To date 563 species in 82 different plant families reported as being susceptible………….                   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including: </a:t>
            </a:r>
            <a:r>
              <a:rPr lang="en-GB" i="1" dirty="0" smtClean="0">
                <a:latin typeface="+mn-lt"/>
              </a:rPr>
              <a:t>Acer, Citrus spp, Lavandula spp, Olea, Prunus spp, Quercus spp, Rosmarinus officinalis, Ulmus spp </a:t>
            </a:r>
          </a:p>
          <a:p>
            <a:pPr marL="0" indent="0">
              <a:buNone/>
            </a:pPr>
            <a:r>
              <a:rPr lang="en-GB" b="1" dirty="0" smtClean="0">
                <a:latin typeface="+mn-lt"/>
              </a:rPr>
              <a:t>plus a wide range of trees and perennials</a:t>
            </a:r>
            <a:endParaRPr lang="en-GB" i="1" dirty="0" smtClean="0">
              <a:latin typeface="+mn-lt"/>
            </a:endParaRPr>
          </a:p>
          <a:p>
            <a:pPr marL="0" indent="0">
              <a:buNone/>
            </a:pPr>
            <a:endParaRPr lang="en-GB" i="1" dirty="0">
              <a:latin typeface="+mn-lt"/>
            </a:endParaRP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6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i="1" dirty="0" smtClean="0">
                <a:latin typeface="+mn-lt"/>
              </a:rPr>
              <a:t>Xylella fastidiosa </a:t>
            </a:r>
            <a:r>
              <a:rPr lang="en-GB" b="1" dirty="0" smtClean="0">
                <a:latin typeface="+mn-lt"/>
              </a:rPr>
              <a:t>symptoms</a:t>
            </a:r>
            <a:endParaRPr lang="en-GB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Not all infected plants develop symptoms</a:t>
            </a:r>
          </a:p>
          <a:p>
            <a:r>
              <a:rPr lang="en-GB" dirty="0" smtClean="0">
                <a:latin typeface="+mn-lt"/>
              </a:rPr>
              <a:t>Infected plants can remain symptomless for extended periods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Symptoms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include: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r>
              <a:rPr lang="en-GB" dirty="0" smtClean="0">
                <a:latin typeface="+mn-lt"/>
              </a:rPr>
              <a:t>Leaf scorching, wilting, stunting, die back; all of which may lead to death</a:t>
            </a:r>
          </a:p>
          <a:p>
            <a:r>
              <a:rPr lang="en-GB" i="1" dirty="0" smtClean="0">
                <a:latin typeface="+mn-lt"/>
              </a:rPr>
              <a:t>Symptoms are produced when the plants xylem vessels become blocked</a:t>
            </a:r>
          </a:p>
          <a:p>
            <a:pPr marL="0" indent="0">
              <a:buNone/>
            </a:pPr>
            <a:endParaRPr lang="en-GB" i="1" dirty="0">
              <a:latin typeface="+mn-lt"/>
            </a:endParaRP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0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8"/>
            <a:ext cx="7886700" cy="854074"/>
          </a:xfrm>
        </p:spPr>
        <p:txBody>
          <a:bodyPr/>
          <a:lstStyle/>
          <a:p>
            <a:r>
              <a:rPr lang="en-GB" i="1" dirty="0" smtClean="0">
                <a:latin typeface="+mn-lt"/>
              </a:rPr>
              <a:t>Xylella - </a:t>
            </a:r>
            <a:r>
              <a:rPr lang="en-GB" dirty="0" smtClean="0">
                <a:latin typeface="+mn-lt"/>
              </a:rPr>
              <a:t>a relatively new threat</a:t>
            </a:r>
            <a:endParaRPr lang="en-GB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57868"/>
            <a:ext cx="7886700" cy="4636029"/>
          </a:xfrm>
        </p:spPr>
        <p:txBody>
          <a:bodyPr/>
          <a:lstStyle/>
          <a:p>
            <a:r>
              <a:rPr lang="en-GB" sz="2600" dirty="0" smtClean="0">
                <a:latin typeface="+mn-lt"/>
              </a:rPr>
              <a:t>Four species of the bacterium</a:t>
            </a:r>
          </a:p>
          <a:p>
            <a:pPr marL="0" indent="0">
              <a:buNone/>
            </a:pPr>
            <a:endParaRPr lang="en-GB" sz="26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For many years restricted to the Americas (introduced to Europe) with a single outbreak on </a:t>
            </a:r>
            <a:r>
              <a:rPr lang="en-GB" sz="2600" i="1" dirty="0" smtClean="0">
                <a:latin typeface="+mn-lt"/>
              </a:rPr>
              <a:t>Pyrus </a:t>
            </a:r>
            <a:r>
              <a:rPr lang="en-GB" sz="2600" dirty="0" smtClean="0">
                <a:latin typeface="+mn-lt"/>
              </a:rPr>
              <a:t>in Taiwan</a:t>
            </a:r>
          </a:p>
          <a:p>
            <a:pPr marL="0" indent="0">
              <a:buNone/>
            </a:pPr>
            <a:endParaRPr lang="en-GB" sz="26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Most </a:t>
            </a:r>
            <a:r>
              <a:rPr lang="en-GB" sz="2600" i="1" dirty="0" smtClean="0">
                <a:latin typeface="+mn-lt"/>
              </a:rPr>
              <a:t>spp </a:t>
            </a:r>
            <a:r>
              <a:rPr lang="en-GB" sz="2600" dirty="0" smtClean="0">
                <a:latin typeface="+mn-lt"/>
              </a:rPr>
              <a:t>restricted to tropical and subtropical regions</a:t>
            </a:r>
          </a:p>
          <a:p>
            <a:endParaRPr lang="en-GB" sz="2600" dirty="0" smtClean="0">
              <a:latin typeface="+mn-lt"/>
            </a:endParaRPr>
          </a:p>
          <a:p>
            <a:r>
              <a:rPr lang="en-GB" sz="2600" i="1" dirty="0" smtClean="0">
                <a:latin typeface="+mn-lt"/>
              </a:rPr>
              <a:t>Xylella fastidiosa </a:t>
            </a:r>
            <a:r>
              <a:rPr lang="en-GB" sz="2600" dirty="0" smtClean="0">
                <a:latin typeface="+mn-lt"/>
              </a:rPr>
              <a:t>has a more northerly range causing disease as far north as New York</a:t>
            </a:r>
            <a:r>
              <a:rPr lang="en-GB" sz="2600" i="1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8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werPoint template">
  <a:themeElements>
    <a:clrScheme name="ADAS Custom">
      <a:dk1>
        <a:srgbClr val="575756"/>
      </a:dk1>
      <a:lt1>
        <a:sysClr val="window" lastClr="FFFFFF"/>
      </a:lt1>
      <a:dk2>
        <a:srgbClr val="000000"/>
      </a:dk2>
      <a:lt2>
        <a:srgbClr val="E7E6E6"/>
      </a:lt2>
      <a:accent1>
        <a:srgbClr val="005FAA"/>
      </a:accent1>
      <a:accent2>
        <a:srgbClr val="0DA4A3"/>
      </a:accent2>
      <a:accent3>
        <a:srgbClr val="A7C81E"/>
      </a:accent3>
      <a:accent4>
        <a:srgbClr val="55BFCC"/>
      </a:accent4>
      <a:accent5>
        <a:srgbClr val="F08D0C"/>
      </a:accent5>
      <a:accent6>
        <a:srgbClr val="FBEA27"/>
      </a:accent6>
      <a:hlink>
        <a:srgbClr val="0DA4A3"/>
      </a:hlink>
      <a:folHlink>
        <a:srgbClr val="A7C81E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7C217-3CDF-4588-94E5-C46445A43E5F}" vid="{9D3C2611-DA4B-4D7E-87BF-3A2AF2AFE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4764</TotalTime>
  <Words>2045</Words>
  <Application>Microsoft Office PowerPoint</Application>
  <PresentationFormat>On-screen Show (4:3)</PresentationFormat>
  <Paragraphs>286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Gotham</vt:lpstr>
      <vt:lpstr>PowerPoint template</vt:lpstr>
      <vt:lpstr>PowerPoint Presentation</vt:lpstr>
      <vt:lpstr>Introduction</vt:lpstr>
      <vt:lpstr>Objectives</vt:lpstr>
      <vt:lpstr>Why we are concerned about plant health  </vt:lpstr>
      <vt:lpstr>Current plant health threats / concerns</vt:lpstr>
      <vt:lpstr>Inspections, certification and research helping to keep problems out</vt:lpstr>
      <vt:lpstr>Xylella fastidiosa susceptibility </vt:lpstr>
      <vt:lpstr>Xylella fastidiosa symptoms</vt:lpstr>
      <vt:lpstr>Xylella - a relatively new threat</vt:lpstr>
      <vt:lpstr>Xylella fastidiosa PHRA (2017)</vt:lpstr>
      <vt:lpstr>Xylella fastidiosa has the potential to have a massive impact on trade</vt:lpstr>
      <vt:lpstr>What can be done to protect your business</vt:lpstr>
      <vt:lpstr>Arrival of bought in plants = quarantine areas</vt:lpstr>
      <vt:lpstr>Position and management of quarantine areas</vt:lpstr>
      <vt:lpstr>Good management of quarantine areas gives internal traceability</vt:lpstr>
      <vt:lpstr>Plant health is not just about notifiable pests and diseases</vt:lpstr>
      <vt:lpstr>Crop management techniques that save you money – cultural controls</vt:lpstr>
      <vt:lpstr>Crop management techniques  – Biological controls</vt:lpstr>
      <vt:lpstr>Why it is important to embrace biopesticides</vt:lpstr>
      <vt:lpstr>Where to start – Training skilled labour</vt:lpstr>
      <vt:lpstr>If you can see it its generally too late</vt:lpstr>
      <vt:lpstr>Strategies to utilise biopesticides in disease prevention and control</vt:lpstr>
      <vt:lpstr>Utilising Biopesticides – How to use at the low pressure situations (Top)</vt:lpstr>
      <vt:lpstr>Utilising Biopesticides – How to use mid season (Body)</vt:lpstr>
      <vt:lpstr>Utilising Biopesticides – How to use at the end of the season (Tail)</vt:lpstr>
      <vt:lpstr>Products with activity against bacterial and fungal diseases </vt:lpstr>
      <vt:lpstr>Amylo X - activity against Botrytis, Powdery mildew, (Downy mildew, Leafspot, Bacterial infections)</vt:lpstr>
      <vt:lpstr>AQ 10 - Parasite of Powdery mildew</vt:lpstr>
      <vt:lpstr>Prestop - Botrytis and root pathogens </vt:lpstr>
      <vt:lpstr>Serenade ASO - Botrytis (Leaf spot, Powdery Mildew and Bacterial infections). </vt:lpstr>
      <vt:lpstr>Biopesticides for pest control; Entopathogenic fungi – natural products.</vt:lpstr>
      <vt:lpstr>Strategy for delivering Biopesticides; Entopathogenic fungi</vt:lpstr>
      <vt:lpstr>Biopesticides for Whitefly</vt:lpstr>
      <vt:lpstr>Biopesticides for Thrips</vt:lpstr>
      <vt:lpstr>TSSM control</vt:lpstr>
      <vt:lpstr>Aphid control</vt:lpstr>
      <vt:lpstr>Other Biopesticides for control of key pests; botanicals</vt:lpstr>
      <vt:lpstr>AMBER project </vt:lpstr>
      <vt:lpstr>AMBER – R&amp;D Results</vt:lpstr>
      <vt:lpstr>Summary – Biopesticide efficacy</vt:lpstr>
      <vt:lpstr>PowerPoint Presentation</vt:lpstr>
    </vt:vector>
  </TitlesOfParts>
  <Company>ADAS UK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Lawrence</dc:creator>
  <cp:lastModifiedBy>David Talbot</cp:lastModifiedBy>
  <cp:revision>398</cp:revision>
  <dcterms:created xsi:type="dcterms:W3CDTF">2018-01-30T15:35:39Z</dcterms:created>
  <dcterms:modified xsi:type="dcterms:W3CDTF">2019-10-08T23:53:10Z</dcterms:modified>
</cp:coreProperties>
</file>