
<file path=[Content_Types].xml><?xml version="1.0" encoding="utf-8"?>
<Types xmlns="http://schemas.openxmlformats.org/package/2006/content-types">
  <Default Extension="png" ContentType="image/png"/>
  <Default Extension="tmp" ContentType="image/jpe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97" r:id="rId4"/>
    <p:sldId id="261" r:id="rId5"/>
    <p:sldId id="295" r:id="rId6"/>
    <p:sldId id="298" r:id="rId7"/>
    <p:sldId id="264" r:id="rId8"/>
    <p:sldId id="276" r:id="rId9"/>
    <p:sldId id="273" r:id="rId10"/>
    <p:sldId id="296" r:id="rId11"/>
    <p:sldId id="272" r:id="rId12"/>
    <p:sldId id="269" r:id="rId13"/>
    <p:sldId id="265" r:id="rId14"/>
    <p:sldId id="283" r:id="rId15"/>
    <p:sldId id="267" r:id="rId16"/>
    <p:sldId id="299" r:id="rId17"/>
    <p:sldId id="275" r:id="rId18"/>
    <p:sldId id="274" r:id="rId19"/>
    <p:sldId id="277" r:id="rId20"/>
    <p:sldId id="28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33CC33"/>
    <a:srgbClr val="009900"/>
    <a:srgbClr val="6FBE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8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1" y="91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3EA73A-581F-4D4B-ADAC-A427551DA86B}" type="datetimeFigureOut">
              <a:rPr lang="en-US" smtClean="0"/>
              <a:t>9/29/2018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B4E9E4-A135-4594-8A1C-9B0645A2B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91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CF472D-12A9-4B29-9068-94AA48E73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80DFCE2-34F0-4E28-9400-70D91816D2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E9F577-F504-46A1-B4A5-30D1CCD0A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44605-3290-49FB-BF55-B4FE9E4D3E53}" type="datetime3">
              <a:rPr lang="en-US" smtClean="0"/>
              <a:t>29 September 2018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01A56CA-99A1-4841-A4C1-3603177BC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F37AD41-FD1A-4DF9-B087-29BFEEB71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44CC-58F8-418E-AD78-43B15A2FC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329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379932-8414-403C-B675-1C53AFD62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7D99254-7FEB-4F90-ADF9-33604D5220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209AD5-8A90-44B1-AFB2-5DCDD468C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B1F41-756C-44A3-9984-485D13C2260B}" type="datetime3">
              <a:rPr lang="en-US" smtClean="0"/>
              <a:t>29 September 2018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01EF4A0-25FC-4A6E-ACD8-F6936BCFA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2872BD-7029-4A90-9260-C2D7A919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44CC-58F8-418E-AD78-43B15A2FC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316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6E246D2-B022-4C79-816F-96B8EBB3EC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BE4F03A3-3389-4BEF-BC07-AFDBC30CF4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8095AA3-548B-4347-AA27-6464BC16B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B10D0-DD8A-45D5-9554-24BC779DDD0A}" type="datetime3">
              <a:rPr lang="en-US" smtClean="0"/>
              <a:t>29 September 2018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080BBCD-D949-4FD1-95DD-11544722C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F77B77-59E4-4E8F-9735-42AD3C6BC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44CC-58F8-418E-AD78-43B15A2FC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614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780F69-AE79-4840-A45C-A2CEED23F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61AA2A2-7FCC-4E3B-B15D-A1AEDD4B04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D800857-75A1-4915-AE0F-E8DD74B8E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59A13-5846-4731-B5B3-F9B3C2AA8353}" type="datetime3">
              <a:rPr lang="en-US" smtClean="0"/>
              <a:t>29 September 2018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B919ECA-8268-4D08-BBF0-2D4218811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B8DA6E8-11B1-46AD-AFEC-31DE8068A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44CC-58F8-418E-AD78-43B15A2FC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16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014BEDB-FDDA-4A74-B0A8-003C20CDC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AC6A096-CA11-4295-96FF-7A49B6F6E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A2431E3-7710-426F-AAD8-E8F848457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1B8AC-56F3-40F1-80B0-A40536A94575}" type="datetime3">
              <a:rPr lang="en-US" smtClean="0"/>
              <a:t>29 September 2018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2CB91E4-2F27-4501-8B58-DB1CF7F93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5EE74EF-7BF4-48D9-A213-FAF5F04EC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44CC-58F8-418E-AD78-43B15A2FC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36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1E84D2-8800-41F1-A481-42F4D992A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AA80364-66E1-4014-B5AD-5F6960D292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D9C70E3-A7D4-4AFE-B93A-C9964CBC46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A35EE9B-51FF-4CD7-9467-58AC04CB4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A78051-89D4-4926-8A1B-13635D930164}" type="datetime3">
              <a:rPr lang="en-US" smtClean="0"/>
              <a:t>29 September 2018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B0B2F8F-F53F-4F14-8177-FAFD326A3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50EF6B4-BDE7-4848-AD6B-FEE6E4896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44CC-58F8-418E-AD78-43B15A2FC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96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F93B4A-3DF6-474C-BB23-5920291B0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142AF7E-50FA-4A06-82D4-E086EBE46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633CBC3-FC8D-4C43-98CA-3E7A12DA1B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76E1296-9F59-49C5-AC94-AC2EC7A898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A52810A3-9BEF-4EDC-96C1-DD5BB14E9A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2A48EFE-7DC4-4696-BF6C-77771D620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1216A-C4E6-4183-B589-CB9716F4E3FB}" type="datetime3">
              <a:rPr lang="en-US" smtClean="0"/>
              <a:t>29 September 2018</a:t>
            </a:fld>
            <a:endParaRPr lang="en-US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3840DD9E-C885-47BB-A81E-600ACD234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112DB57C-27B2-4BEF-A778-14CA581F8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44CC-58F8-418E-AD78-43B15A2FC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24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FDCFDD-6FD1-4814-917C-B28EC9BD6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0D139FD-438B-4099-A2C3-4D1606A1B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92CA9-4C25-4D3C-B756-75BE527DE42E}" type="datetime3">
              <a:rPr lang="en-US" smtClean="0"/>
              <a:t>29 September 2018</a:t>
            </a:fld>
            <a:endParaRPr lang="en-US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0E75C0AE-0EEC-4075-8A3E-314E81054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28B05AE9-F1F8-4A87-A286-6D054AEE4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44CC-58F8-418E-AD78-43B15A2FC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81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0899A80-0903-4EA2-BD66-9D430A715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D1306-79B2-4E3B-9321-3F3B5C7EB63C}" type="datetime3">
              <a:rPr lang="en-US" smtClean="0"/>
              <a:t>29 September 2018</a:t>
            </a:fld>
            <a:endParaRPr lang="en-US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DAB6FB8-E0D7-4054-BC22-4971FD027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B794BEE-BEDE-42BA-AF5D-052848807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44CC-58F8-418E-AD78-43B15A2FC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97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BD327D-693F-4288-B47B-086A07490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CA4E2E5-8C84-4966-B813-57CF3725F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F41D9DD-23FF-4C46-AD29-B2E8A758D7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104CB27-8885-416C-BA1A-70D578EE3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2362-52BC-4A78-A847-3D57B4D2FA6A}" type="datetime3">
              <a:rPr lang="en-US" smtClean="0"/>
              <a:t>29 September 2018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2D2487B-24C6-4D4B-B415-F8B5302EE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8814756-312A-4D32-A9F6-013E1E04B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44CC-58F8-418E-AD78-43B15A2FC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01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98B771-6606-41D5-82B1-51C2F6B10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89D00E01-35B0-40A2-B8E3-44A333D43F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8DC5F1E-09D5-4021-BEAC-7F32F113E6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98BB442-243B-4EC5-B225-A8AAB1D0C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977E2-D4C7-408F-BF27-9EC6616D81EE}" type="datetime3">
              <a:rPr lang="en-US" smtClean="0"/>
              <a:t>29 September 2018</a:t>
            </a:fld>
            <a:endParaRPr lang="en-US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A9711EF-A705-40E7-B4E8-CBFAC555C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578ECF3-462F-43F7-B143-0BD0B6F3E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44CC-58F8-418E-AD78-43B15A2FC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93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C2DA8B8-67EF-431F-95F4-3C1FC3943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C1714F8-E300-4948-BD35-24D807BED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CA9F34-9BF6-4690-993D-DBE23D9035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CB3D03-782E-4151-B3DD-C1B22B310D4F}" type="datetime3">
              <a:rPr lang="en-US" smtClean="0"/>
              <a:t>29 September 2018</a:t>
            </a:fld>
            <a:endParaRPr lang="en-US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44BB25A-C4AC-4D78-AEE7-E6F9E71E32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5CF7CA3-51CE-4720-8FD7-16B8F7C83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844CC-58F8-418E-AD78-43B15A2FCA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39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wngreens.com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961D84D-D42F-4343-A1AF-9422F9FC3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396" y="1109557"/>
            <a:ext cx="8435207" cy="3052327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FE68E9D-43C6-4B3C-AA85-AB9E99F19D66}"/>
              </a:ext>
            </a:extLst>
          </p:cNvPr>
          <p:cNvSpPr txBox="1"/>
          <p:nvPr/>
        </p:nvSpPr>
        <p:spPr>
          <a:xfrm>
            <a:off x="5172823" y="5979406"/>
            <a:ext cx="3300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DIN Neuzeit Grotesk Std Bold Cn" panose="020B0706020203030204" pitchFamily="34" charset="0"/>
              </a:rPr>
              <a:t>John Bijl - CEO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CED546B-85D7-4165-AEC6-939A8F8CCF85}"/>
              </a:ext>
            </a:extLst>
          </p:cNvPr>
          <p:cNvSpPr txBox="1"/>
          <p:nvPr/>
        </p:nvSpPr>
        <p:spPr>
          <a:xfrm>
            <a:off x="377505" y="5917850"/>
            <a:ext cx="4795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DIN Neuzeit Grotesk Std Bold Cn" panose="020B0706020203030204" pitchFamily="34" charset="0"/>
              </a:rPr>
              <a:t>From Ferns to Food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28007A36-1768-4BDE-A928-490C2CE0B579}"/>
              </a:ext>
            </a:extLst>
          </p:cNvPr>
          <p:cNvSpPr/>
          <p:nvPr/>
        </p:nvSpPr>
        <p:spPr>
          <a:xfrm>
            <a:off x="0" y="5425164"/>
            <a:ext cx="12192000" cy="205765"/>
          </a:xfrm>
          <a:prstGeom prst="rect">
            <a:avLst/>
          </a:prstGeom>
          <a:solidFill>
            <a:srgbClr val="6FBE4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jdelijke aanduiding voor datum 11">
            <a:extLst>
              <a:ext uri="{FF2B5EF4-FFF2-40B4-BE49-F238E27FC236}">
                <a16:creationId xmlns:a16="http://schemas.microsoft.com/office/drawing/2014/main" id="{775CE085-8ABF-4590-9D56-70E518DC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31897" y="6058330"/>
            <a:ext cx="1835306" cy="365374"/>
          </a:xfrm>
        </p:spPr>
        <p:txBody>
          <a:bodyPr/>
          <a:lstStyle/>
          <a:p>
            <a:r>
              <a:rPr lang="en-US" sz="1600" dirty="0">
                <a:solidFill>
                  <a:schemeClr val="tx1"/>
                </a:solidFill>
                <a:latin typeface="DIN Neuzeit Grotesk Std Bold Cn" panose="020B0706020203030204" pitchFamily="34" charset="0"/>
              </a:rPr>
              <a:t>11 October 2018</a:t>
            </a:r>
          </a:p>
        </p:txBody>
      </p:sp>
      <p:pic>
        <p:nvPicPr>
          <p:cNvPr id="7" name="Picture 6" descr="Afbeeldingsresultaat voor vitro plus logo">
            <a:extLst>
              <a:ext uri="{FF2B5EF4-FFF2-40B4-BE49-F238E27FC236}">
                <a16:creationId xmlns:a16="http://schemas.microsoft.com/office/drawing/2014/main" id="{528C7FD7-1E14-478A-8934-CD7C31CB54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5" t="22775" r="23360" b="35985"/>
          <a:stretch/>
        </p:blipFill>
        <p:spPr bwMode="auto">
          <a:xfrm>
            <a:off x="9292469" y="5748444"/>
            <a:ext cx="2427088" cy="92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038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28007A36-1768-4BDE-A928-490C2CE0B579}"/>
              </a:ext>
            </a:extLst>
          </p:cNvPr>
          <p:cNvSpPr/>
          <p:nvPr/>
        </p:nvSpPr>
        <p:spPr>
          <a:xfrm>
            <a:off x="0" y="6058330"/>
            <a:ext cx="12192000" cy="205765"/>
          </a:xfrm>
          <a:prstGeom prst="rect">
            <a:avLst/>
          </a:prstGeom>
          <a:solidFill>
            <a:srgbClr val="6FBE4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jdelijke aanduiding voor datum 11">
            <a:extLst>
              <a:ext uri="{FF2B5EF4-FFF2-40B4-BE49-F238E27FC236}">
                <a16:creationId xmlns:a16="http://schemas.microsoft.com/office/drawing/2014/main" id="{775CE085-8ABF-4590-9D56-70E518DC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5499" y="6375729"/>
            <a:ext cx="1461704" cy="365374"/>
          </a:xfrm>
        </p:spPr>
        <p:txBody>
          <a:bodyPr/>
          <a:lstStyle/>
          <a:p>
            <a:endParaRPr lang="en-US" sz="1600" dirty="0">
              <a:solidFill>
                <a:schemeClr val="tx1"/>
              </a:solidFill>
              <a:latin typeface="DIN Neuzeit Grotesk Std Bold Cn" panose="020B0706020203030204" pitchFamily="34" charset="0"/>
            </a:endParaRP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DC7EEBC8-FCEA-4F74-B433-C83D7B7C39B8}"/>
              </a:ext>
            </a:extLst>
          </p:cNvPr>
          <p:cNvCxnSpPr>
            <a:cxnSpLocks/>
          </p:cNvCxnSpPr>
          <p:nvPr/>
        </p:nvCxnSpPr>
        <p:spPr>
          <a:xfrm>
            <a:off x="4267200" y="243333"/>
            <a:ext cx="0" cy="5703363"/>
          </a:xfrm>
          <a:prstGeom prst="line">
            <a:avLst/>
          </a:prstGeom>
          <a:ln w="19050">
            <a:solidFill>
              <a:srgbClr val="6F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43668F6C-D2C6-4F3D-96A9-4C37C4E6080F}"/>
              </a:ext>
            </a:extLst>
          </p:cNvPr>
          <p:cNvSpPr txBox="1"/>
          <p:nvPr/>
        </p:nvSpPr>
        <p:spPr>
          <a:xfrm>
            <a:off x="120074" y="701965"/>
            <a:ext cx="414712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We are moving greenhouse production to growth chambers more and more….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594D2D4-704B-4C3B-959A-AC8C2B8D6B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564" y="243333"/>
            <a:ext cx="7712363" cy="570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03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28007A36-1768-4BDE-A928-490C2CE0B579}"/>
              </a:ext>
            </a:extLst>
          </p:cNvPr>
          <p:cNvSpPr/>
          <p:nvPr/>
        </p:nvSpPr>
        <p:spPr>
          <a:xfrm>
            <a:off x="0" y="6058330"/>
            <a:ext cx="12192000" cy="205765"/>
          </a:xfrm>
          <a:prstGeom prst="rect">
            <a:avLst/>
          </a:prstGeom>
          <a:solidFill>
            <a:srgbClr val="6FBE4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jdelijke aanduiding voor datum 11">
            <a:extLst>
              <a:ext uri="{FF2B5EF4-FFF2-40B4-BE49-F238E27FC236}">
                <a16:creationId xmlns:a16="http://schemas.microsoft.com/office/drawing/2014/main" id="{775CE085-8ABF-4590-9D56-70E518DC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5499" y="6375729"/>
            <a:ext cx="1461704" cy="365374"/>
          </a:xfrm>
        </p:spPr>
        <p:txBody>
          <a:bodyPr/>
          <a:lstStyle/>
          <a:p>
            <a:endParaRPr lang="en-US" sz="1600" dirty="0">
              <a:solidFill>
                <a:schemeClr val="tx1"/>
              </a:solidFill>
              <a:latin typeface="DIN Neuzeit Grotesk Std Bold Cn" panose="020B0706020203030204" pitchFamily="34" charset="0"/>
            </a:endParaRP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DC7EEBC8-FCEA-4F74-B433-C83D7B7C39B8}"/>
              </a:ext>
            </a:extLst>
          </p:cNvPr>
          <p:cNvCxnSpPr>
            <a:cxnSpLocks/>
          </p:cNvCxnSpPr>
          <p:nvPr/>
        </p:nvCxnSpPr>
        <p:spPr>
          <a:xfrm>
            <a:off x="4267200" y="323273"/>
            <a:ext cx="0" cy="5599355"/>
          </a:xfrm>
          <a:prstGeom prst="line">
            <a:avLst/>
          </a:prstGeom>
          <a:ln w="19050">
            <a:solidFill>
              <a:srgbClr val="6F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43668F6C-D2C6-4F3D-96A9-4C37C4E6080F}"/>
              </a:ext>
            </a:extLst>
          </p:cNvPr>
          <p:cNvSpPr txBox="1"/>
          <p:nvPr/>
        </p:nvSpPr>
        <p:spPr>
          <a:xfrm>
            <a:off x="596900" y="1803399"/>
            <a:ext cx="29082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A4B0AC6-2B96-4812-83DB-005E4A4029F2}"/>
              </a:ext>
            </a:extLst>
          </p:cNvPr>
          <p:cNvSpPr txBox="1">
            <a:spLocks/>
          </p:cNvSpPr>
          <p:nvPr/>
        </p:nvSpPr>
        <p:spPr>
          <a:xfrm>
            <a:off x="457200" y="323273"/>
            <a:ext cx="3606802" cy="43503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8" name="Tijdelijke aanduiding voor inhoud 4">
            <a:extLst>
              <a:ext uri="{FF2B5EF4-FFF2-40B4-BE49-F238E27FC236}">
                <a16:creationId xmlns:a16="http://schemas.microsoft.com/office/drawing/2014/main" id="{CBD4B8F2-1122-41BA-936B-293F46276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102" y="323273"/>
            <a:ext cx="7527137" cy="559935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D368CD66-3618-43FB-9A54-E67A00DE8565}"/>
              </a:ext>
            </a:extLst>
          </p:cNvPr>
          <p:cNvSpPr txBox="1">
            <a:spLocks/>
          </p:cNvSpPr>
          <p:nvPr/>
        </p:nvSpPr>
        <p:spPr>
          <a:xfrm>
            <a:off x="73891" y="323274"/>
            <a:ext cx="4142511" cy="35104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My visit at google gave me new directions</a:t>
            </a:r>
          </a:p>
        </p:txBody>
      </p:sp>
    </p:spTree>
    <p:extLst>
      <p:ext uri="{BB962C8B-B14F-4D97-AF65-F5344CB8AC3E}">
        <p14:creationId xmlns:p14="http://schemas.microsoft.com/office/powerpoint/2010/main" val="2097951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28007A36-1768-4BDE-A928-490C2CE0B579}"/>
              </a:ext>
            </a:extLst>
          </p:cNvPr>
          <p:cNvSpPr/>
          <p:nvPr/>
        </p:nvSpPr>
        <p:spPr>
          <a:xfrm>
            <a:off x="0" y="6058330"/>
            <a:ext cx="12192000" cy="205765"/>
          </a:xfrm>
          <a:prstGeom prst="rect">
            <a:avLst/>
          </a:prstGeom>
          <a:solidFill>
            <a:srgbClr val="6FBE4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jdelijke aanduiding voor datum 11">
            <a:extLst>
              <a:ext uri="{FF2B5EF4-FFF2-40B4-BE49-F238E27FC236}">
                <a16:creationId xmlns:a16="http://schemas.microsoft.com/office/drawing/2014/main" id="{775CE085-8ABF-4590-9D56-70E518DC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5499" y="6375729"/>
            <a:ext cx="1461704" cy="365374"/>
          </a:xfrm>
        </p:spPr>
        <p:txBody>
          <a:bodyPr/>
          <a:lstStyle/>
          <a:p>
            <a:endParaRPr lang="en-US" sz="1600" dirty="0">
              <a:solidFill>
                <a:schemeClr val="tx1"/>
              </a:solidFill>
              <a:latin typeface="DIN Neuzeit Grotesk Std Bold Cn" panose="020B0706020203030204" pitchFamily="34" charset="0"/>
            </a:endParaRP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DC7EEBC8-FCEA-4F74-B433-C83D7B7C39B8}"/>
              </a:ext>
            </a:extLst>
          </p:cNvPr>
          <p:cNvCxnSpPr>
            <a:cxnSpLocks/>
          </p:cNvCxnSpPr>
          <p:nvPr/>
        </p:nvCxnSpPr>
        <p:spPr>
          <a:xfrm>
            <a:off x="4276436" y="274637"/>
            <a:ext cx="0" cy="5522155"/>
          </a:xfrm>
          <a:prstGeom prst="line">
            <a:avLst/>
          </a:prstGeom>
          <a:ln w="19050">
            <a:solidFill>
              <a:srgbClr val="6F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43668F6C-D2C6-4F3D-96A9-4C37C4E6080F}"/>
              </a:ext>
            </a:extLst>
          </p:cNvPr>
          <p:cNvSpPr txBox="1"/>
          <p:nvPr/>
        </p:nvSpPr>
        <p:spPr>
          <a:xfrm>
            <a:off x="596900" y="1803399"/>
            <a:ext cx="29082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F0359F29-2D26-44AC-BEB5-CDD2B07966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678" b="8678"/>
          <a:stretch>
            <a:fillRect/>
          </a:stretch>
        </p:blipFill>
        <p:spPr>
          <a:xfrm>
            <a:off x="4365332" y="274637"/>
            <a:ext cx="7641938" cy="552215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90E4DB7-87B7-48A2-91FF-27B4F6A6A6C4}"/>
              </a:ext>
            </a:extLst>
          </p:cNvPr>
          <p:cNvSpPr txBox="1">
            <a:spLocks/>
          </p:cNvSpPr>
          <p:nvPr/>
        </p:nvSpPr>
        <p:spPr>
          <a:xfrm>
            <a:off x="249384" y="274638"/>
            <a:ext cx="3768432" cy="33829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The supply chains are changing rapidly</a:t>
            </a:r>
          </a:p>
        </p:txBody>
      </p:sp>
    </p:spTree>
    <p:extLst>
      <p:ext uri="{BB962C8B-B14F-4D97-AF65-F5344CB8AC3E}">
        <p14:creationId xmlns:p14="http://schemas.microsoft.com/office/powerpoint/2010/main" val="2340778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28007A36-1768-4BDE-A928-490C2CE0B579}"/>
              </a:ext>
            </a:extLst>
          </p:cNvPr>
          <p:cNvSpPr/>
          <p:nvPr/>
        </p:nvSpPr>
        <p:spPr>
          <a:xfrm>
            <a:off x="0" y="6058330"/>
            <a:ext cx="12192000" cy="205765"/>
          </a:xfrm>
          <a:prstGeom prst="rect">
            <a:avLst/>
          </a:prstGeom>
          <a:solidFill>
            <a:srgbClr val="6FBE4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jdelijke aanduiding voor datum 11">
            <a:extLst>
              <a:ext uri="{FF2B5EF4-FFF2-40B4-BE49-F238E27FC236}">
                <a16:creationId xmlns:a16="http://schemas.microsoft.com/office/drawing/2014/main" id="{775CE085-8ABF-4590-9D56-70E518DC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5499" y="6375729"/>
            <a:ext cx="1461704" cy="365374"/>
          </a:xfrm>
        </p:spPr>
        <p:txBody>
          <a:bodyPr/>
          <a:lstStyle/>
          <a:p>
            <a:endParaRPr lang="en-US" sz="1600" dirty="0">
              <a:solidFill>
                <a:schemeClr val="tx1"/>
              </a:solidFill>
              <a:latin typeface="DIN Neuzeit Grotesk Std Bold Cn" panose="020B0706020203030204" pitchFamily="34" charset="0"/>
            </a:endParaRP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DC7EEBC8-FCEA-4F74-B433-C83D7B7C39B8}"/>
              </a:ext>
            </a:extLst>
          </p:cNvPr>
          <p:cNvCxnSpPr>
            <a:cxnSpLocks/>
          </p:cNvCxnSpPr>
          <p:nvPr/>
        </p:nvCxnSpPr>
        <p:spPr>
          <a:xfrm>
            <a:off x="4267200" y="323273"/>
            <a:ext cx="69908" cy="5557410"/>
          </a:xfrm>
          <a:prstGeom prst="line">
            <a:avLst/>
          </a:prstGeom>
          <a:ln w="19050">
            <a:solidFill>
              <a:srgbClr val="6F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43668F6C-D2C6-4F3D-96A9-4C37C4E6080F}"/>
              </a:ext>
            </a:extLst>
          </p:cNvPr>
          <p:cNvSpPr txBox="1"/>
          <p:nvPr/>
        </p:nvSpPr>
        <p:spPr>
          <a:xfrm>
            <a:off x="596900" y="1803399"/>
            <a:ext cx="29082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A4B0AC6-2B96-4812-83DB-005E4A4029F2}"/>
              </a:ext>
            </a:extLst>
          </p:cNvPr>
          <p:cNvSpPr txBox="1">
            <a:spLocks/>
          </p:cNvSpPr>
          <p:nvPr/>
        </p:nvSpPr>
        <p:spPr>
          <a:xfrm>
            <a:off x="457200" y="323273"/>
            <a:ext cx="3606802" cy="46010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Water, Pesticides, Climate and Food Waste are real issues 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B7B1E263-23E7-47A9-A58B-21EFF2A9C6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240" y="1323991"/>
            <a:ext cx="7560840" cy="3913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000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28007A36-1768-4BDE-A928-490C2CE0B579}"/>
              </a:ext>
            </a:extLst>
          </p:cNvPr>
          <p:cNvSpPr/>
          <p:nvPr/>
        </p:nvSpPr>
        <p:spPr>
          <a:xfrm>
            <a:off x="0" y="6058330"/>
            <a:ext cx="12192000" cy="205765"/>
          </a:xfrm>
          <a:prstGeom prst="rect">
            <a:avLst/>
          </a:prstGeom>
          <a:solidFill>
            <a:srgbClr val="6FBE4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jdelijke aanduiding voor datum 11">
            <a:extLst>
              <a:ext uri="{FF2B5EF4-FFF2-40B4-BE49-F238E27FC236}">
                <a16:creationId xmlns:a16="http://schemas.microsoft.com/office/drawing/2014/main" id="{775CE085-8ABF-4590-9D56-70E518DC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5499" y="6375729"/>
            <a:ext cx="1461704" cy="365374"/>
          </a:xfrm>
        </p:spPr>
        <p:txBody>
          <a:bodyPr/>
          <a:lstStyle/>
          <a:p>
            <a:endParaRPr lang="en-US" sz="1600" dirty="0">
              <a:solidFill>
                <a:schemeClr val="tx1"/>
              </a:solidFill>
              <a:latin typeface="DIN Neuzeit Grotesk Std Bold Cn" panose="020B0706020203030204" pitchFamily="34" charset="0"/>
            </a:endParaRP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DC7EEBC8-FCEA-4F74-B433-C83D7B7C39B8}"/>
              </a:ext>
            </a:extLst>
          </p:cNvPr>
          <p:cNvCxnSpPr>
            <a:cxnSpLocks/>
          </p:cNvCxnSpPr>
          <p:nvPr/>
        </p:nvCxnSpPr>
        <p:spPr>
          <a:xfrm>
            <a:off x="5970420" y="790826"/>
            <a:ext cx="0" cy="4752975"/>
          </a:xfrm>
          <a:prstGeom prst="line">
            <a:avLst/>
          </a:prstGeom>
          <a:ln w="19050">
            <a:solidFill>
              <a:srgbClr val="6F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43668F6C-D2C6-4F3D-96A9-4C37C4E6080F}"/>
              </a:ext>
            </a:extLst>
          </p:cNvPr>
          <p:cNvSpPr txBox="1"/>
          <p:nvPr/>
        </p:nvSpPr>
        <p:spPr>
          <a:xfrm>
            <a:off x="917864" y="3717261"/>
            <a:ext cx="9890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</p:txBody>
      </p:sp>
      <p:pic>
        <p:nvPicPr>
          <p:cNvPr id="3074" name="166F6431-E71A-4B3E-8288-0807138BBC63" descr="Image">
            <a:extLst>
              <a:ext uri="{FF2B5EF4-FFF2-40B4-BE49-F238E27FC236}">
                <a16:creationId xmlns:a16="http://schemas.microsoft.com/office/drawing/2014/main" id="{6A3D7FD3-5384-4DD5-A511-FD763AC89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0" y="790827"/>
            <a:ext cx="5731164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86dd51f5-57be-4632-84b4-23e566ae5de9" descr="120ECD54-6A57-45E6-9396-69300A849F21">
            <a:extLst>
              <a:ext uri="{FF2B5EF4-FFF2-40B4-BE49-F238E27FC236}">
                <a16:creationId xmlns:a16="http://schemas.microsoft.com/office/drawing/2014/main" id="{F79773BF-8B3F-4DDC-A512-6B8E02C2D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207" y="790825"/>
            <a:ext cx="6314793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4720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28007A36-1768-4BDE-A928-490C2CE0B579}"/>
              </a:ext>
            </a:extLst>
          </p:cNvPr>
          <p:cNvSpPr/>
          <p:nvPr/>
        </p:nvSpPr>
        <p:spPr>
          <a:xfrm>
            <a:off x="0" y="6058330"/>
            <a:ext cx="12192000" cy="205765"/>
          </a:xfrm>
          <a:prstGeom prst="rect">
            <a:avLst/>
          </a:prstGeom>
          <a:solidFill>
            <a:srgbClr val="6FBE4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jdelijke aanduiding voor datum 11">
            <a:extLst>
              <a:ext uri="{FF2B5EF4-FFF2-40B4-BE49-F238E27FC236}">
                <a16:creationId xmlns:a16="http://schemas.microsoft.com/office/drawing/2014/main" id="{775CE085-8ABF-4590-9D56-70E518DC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5499" y="6375729"/>
            <a:ext cx="1461704" cy="365374"/>
          </a:xfrm>
        </p:spPr>
        <p:txBody>
          <a:bodyPr/>
          <a:lstStyle/>
          <a:p>
            <a:endParaRPr lang="en-US" sz="1600" dirty="0">
              <a:solidFill>
                <a:schemeClr val="tx1"/>
              </a:solidFill>
              <a:latin typeface="DIN Neuzeit Grotesk Std Bold Cn" panose="020B0706020203030204" pitchFamily="34" charset="0"/>
            </a:endParaRP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DC7EEBC8-FCEA-4F74-B433-C83D7B7C39B8}"/>
              </a:ext>
            </a:extLst>
          </p:cNvPr>
          <p:cNvCxnSpPr>
            <a:cxnSpLocks/>
          </p:cNvCxnSpPr>
          <p:nvPr/>
        </p:nvCxnSpPr>
        <p:spPr>
          <a:xfrm>
            <a:off x="4340615" y="323273"/>
            <a:ext cx="0" cy="5623423"/>
          </a:xfrm>
          <a:prstGeom prst="line">
            <a:avLst/>
          </a:prstGeom>
          <a:ln w="19050">
            <a:solidFill>
              <a:srgbClr val="6F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43668F6C-D2C6-4F3D-96A9-4C37C4E6080F}"/>
              </a:ext>
            </a:extLst>
          </p:cNvPr>
          <p:cNvSpPr txBox="1"/>
          <p:nvPr/>
        </p:nvSpPr>
        <p:spPr>
          <a:xfrm>
            <a:off x="596900" y="1803399"/>
            <a:ext cx="29082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A4B0AC6-2B96-4812-83DB-005E4A4029F2}"/>
              </a:ext>
            </a:extLst>
          </p:cNvPr>
          <p:cNvSpPr txBox="1">
            <a:spLocks/>
          </p:cNvSpPr>
          <p:nvPr/>
        </p:nvSpPr>
        <p:spPr>
          <a:xfrm>
            <a:off x="249382" y="323273"/>
            <a:ext cx="3916218" cy="350210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Why Vertical Farming is growing so rapidly in Japan?</a:t>
            </a:r>
            <a:endParaRPr lang="en-US" dirty="0"/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A0158FB2-973B-45B8-845C-E53D9575CD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113" b="14113"/>
          <a:stretch>
            <a:fillRect/>
          </a:stretch>
        </p:blipFill>
        <p:spPr>
          <a:xfrm>
            <a:off x="4513119" y="304227"/>
            <a:ext cx="7429500" cy="564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02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28007A36-1768-4BDE-A928-490C2CE0B579}"/>
              </a:ext>
            </a:extLst>
          </p:cNvPr>
          <p:cNvSpPr/>
          <p:nvPr/>
        </p:nvSpPr>
        <p:spPr>
          <a:xfrm>
            <a:off x="0" y="6058330"/>
            <a:ext cx="12192000" cy="205765"/>
          </a:xfrm>
          <a:prstGeom prst="rect">
            <a:avLst/>
          </a:prstGeom>
          <a:solidFill>
            <a:srgbClr val="6FBE4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jdelijke aanduiding voor datum 11">
            <a:extLst>
              <a:ext uri="{FF2B5EF4-FFF2-40B4-BE49-F238E27FC236}">
                <a16:creationId xmlns:a16="http://schemas.microsoft.com/office/drawing/2014/main" id="{775CE085-8ABF-4590-9D56-70E518DC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5499" y="6375729"/>
            <a:ext cx="1461704" cy="365374"/>
          </a:xfrm>
        </p:spPr>
        <p:txBody>
          <a:bodyPr/>
          <a:lstStyle/>
          <a:p>
            <a:endParaRPr lang="en-US" sz="1600" dirty="0">
              <a:solidFill>
                <a:schemeClr val="tx1"/>
              </a:solidFill>
              <a:latin typeface="DIN Neuzeit Grotesk Std Bold Cn" panose="020B0706020203030204" pitchFamily="34" charset="0"/>
            </a:endParaRP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DC7EEBC8-FCEA-4F74-B433-C83D7B7C39B8}"/>
              </a:ext>
            </a:extLst>
          </p:cNvPr>
          <p:cNvCxnSpPr>
            <a:cxnSpLocks/>
          </p:cNvCxnSpPr>
          <p:nvPr/>
        </p:nvCxnSpPr>
        <p:spPr>
          <a:xfrm>
            <a:off x="4614086" y="323273"/>
            <a:ext cx="0" cy="5623423"/>
          </a:xfrm>
          <a:prstGeom prst="line">
            <a:avLst/>
          </a:prstGeom>
          <a:ln w="19050">
            <a:solidFill>
              <a:srgbClr val="6F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43668F6C-D2C6-4F3D-96A9-4C37C4E6080F}"/>
              </a:ext>
            </a:extLst>
          </p:cNvPr>
          <p:cNvSpPr txBox="1"/>
          <p:nvPr/>
        </p:nvSpPr>
        <p:spPr>
          <a:xfrm>
            <a:off x="486561" y="494950"/>
            <a:ext cx="383376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  <a:cs typeface="Calibri" panose="020F0502020204030204" pitchFamily="34" charset="0"/>
              </a:rPr>
              <a:t>Own Greens </a:t>
            </a:r>
          </a:p>
          <a:p>
            <a:r>
              <a:rPr lang="en-US" sz="4000" dirty="0">
                <a:latin typeface="+mj-lt"/>
                <a:cs typeface="Calibri" panose="020F0502020204030204" pitchFamily="34" charset="0"/>
              </a:rPr>
              <a:t>solves two important technical </a:t>
            </a:r>
            <a:r>
              <a:rPr lang="en-US" sz="4000" dirty="0" err="1">
                <a:latin typeface="+mj-lt"/>
                <a:cs typeface="Calibri" panose="020F0502020204030204" pitchFamily="34" charset="0"/>
              </a:rPr>
              <a:t>issuses</a:t>
            </a:r>
            <a:r>
              <a:rPr lang="en-US" sz="4000" dirty="0">
                <a:latin typeface="+mj-lt"/>
                <a:cs typeface="Calibri" panose="020F0502020204030204" pitchFamily="34" charset="0"/>
              </a:rPr>
              <a:t> for big factories: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+mj-lt"/>
                <a:cs typeface="Calibri" panose="020F0502020204030204" pitchFamily="34" charset="0"/>
              </a:rPr>
              <a:t>Cross-contamination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latin typeface="+mj-lt"/>
                <a:cs typeface="Calibri" panose="020F0502020204030204" pitchFamily="34" charset="0"/>
              </a:rPr>
              <a:t>Automation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A4B0AC6-2B96-4812-83DB-005E4A4029F2}"/>
              </a:ext>
            </a:extLst>
          </p:cNvPr>
          <p:cNvSpPr txBox="1">
            <a:spLocks/>
          </p:cNvSpPr>
          <p:nvPr/>
        </p:nvSpPr>
        <p:spPr>
          <a:xfrm>
            <a:off x="249381" y="323273"/>
            <a:ext cx="4364705" cy="48862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14" name="D55B80EB-2C5E-44DD-9062-A48CD045FA17" descr="Image">
            <a:extLst>
              <a:ext uri="{FF2B5EF4-FFF2-40B4-BE49-F238E27FC236}">
                <a16:creationId xmlns:a16="http://schemas.microsoft.com/office/drawing/2014/main" id="{A57E191F-1501-453F-B660-52707E219048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3" r="3547"/>
          <a:stretch/>
        </p:blipFill>
        <p:spPr bwMode="auto">
          <a:xfrm>
            <a:off x="4738260" y="323273"/>
            <a:ext cx="7287477" cy="5551054"/>
          </a:xfrm>
          <a:prstGeom prst="rect">
            <a:avLst/>
          </a:prstGeom>
          <a:noFill/>
          <a:effectLst/>
        </p:spPr>
      </p:pic>
    </p:spTree>
    <p:extLst>
      <p:ext uri="{BB962C8B-B14F-4D97-AF65-F5344CB8AC3E}">
        <p14:creationId xmlns:p14="http://schemas.microsoft.com/office/powerpoint/2010/main" val="552981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28007A36-1768-4BDE-A928-490C2CE0B579}"/>
              </a:ext>
            </a:extLst>
          </p:cNvPr>
          <p:cNvSpPr/>
          <p:nvPr/>
        </p:nvSpPr>
        <p:spPr>
          <a:xfrm>
            <a:off x="0" y="6058330"/>
            <a:ext cx="12192000" cy="205765"/>
          </a:xfrm>
          <a:prstGeom prst="rect">
            <a:avLst/>
          </a:prstGeom>
          <a:solidFill>
            <a:srgbClr val="6FBE4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jdelijke aanduiding voor datum 11">
            <a:extLst>
              <a:ext uri="{FF2B5EF4-FFF2-40B4-BE49-F238E27FC236}">
                <a16:creationId xmlns:a16="http://schemas.microsoft.com/office/drawing/2014/main" id="{775CE085-8ABF-4590-9D56-70E518DC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5499" y="6375729"/>
            <a:ext cx="1461704" cy="365374"/>
          </a:xfrm>
        </p:spPr>
        <p:txBody>
          <a:bodyPr/>
          <a:lstStyle/>
          <a:p>
            <a:endParaRPr lang="en-US" sz="1600" dirty="0">
              <a:solidFill>
                <a:schemeClr val="tx1"/>
              </a:solidFill>
              <a:latin typeface="DIN Neuzeit Grotesk Std Bold Cn" panose="020B0706020203030204" pitchFamily="34" charset="0"/>
            </a:endParaRP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DC7EEBC8-FCEA-4F74-B433-C83D7B7C39B8}"/>
              </a:ext>
            </a:extLst>
          </p:cNvPr>
          <p:cNvCxnSpPr>
            <a:cxnSpLocks/>
          </p:cNvCxnSpPr>
          <p:nvPr/>
        </p:nvCxnSpPr>
        <p:spPr>
          <a:xfrm>
            <a:off x="4267200" y="323273"/>
            <a:ext cx="61519" cy="5666466"/>
          </a:xfrm>
          <a:prstGeom prst="line">
            <a:avLst/>
          </a:prstGeom>
          <a:ln w="19050">
            <a:solidFill>
              <a:srgbClr val="6F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43668F6C-D2C6-4F3D-96A9-4C37C4E6080F}"/>
              </a:ext>
            </a:extLst>
          </p:cNvPr>
          <p:cNvSpPr txBox="1"/>
          <p:nvPr/>
        </p:nvSpPr>
        <p:spPr>
          <a:xfrm>
            <a:off x="596900" y="1803399"/>
            <a:ext cx="29082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A4B0AC6-2B96-4812-83DB-005E4A4029F2}"/>
              </a:ext>
            </a:extLst>
          </p:cNvPr>
          <p:cNvSpPr txBox="1">
            <a:spLocks/>
          </p:cNvSpPr>
          <p:nvPr/>
        </p:nvSpPr>
        <p:spPr>
          <a:xfrm>
            <a:off x="457200" y="323274"/>
            <a:ext cx="3606802" cy="404739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What about </a:t>
            </a:r>
            <a:r>
              <a:rPr lang="en-US" sz="4000" dirty="0" err="1"/>
              <a:t>Amazone</a:t>
            </a:r>
            <a:r>
              <a:rPr lang="en-US" sz="4000" dirty="0"/>
              <a:t> growing Fresh Food?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FF9384F-FAAF-4BFA-B690-ABD9ADFBB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610" y="529037"/>
            <a:ext cx="7558030" cy="546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93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28007A36-1768-4BDE-A928-490C2CE0B579}"/>
              </a:ext>
            </a:extLst>
          </p:cNvPr>
          <p:cNvSpPr/>
          <p:nvPr/>
        </p:nvSpPr>
        <p:spPr>
          <a:xfrm>
            <a:off x="0" y="6058330"/>
            <a:ext cx="12192000" cy="205765"/>
          </a:xfrm>
          <a:prstGeom prst="rect">
            <a:avLst/>
          </a:prstGeom>
          <a:solidFill>
            <a:srgbClr val="6FBE4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jdelijke aanduiding voor datum 11">
            <a:extLst>
              <a:ext uri="{FF2B5EF4-FFF2-40B4-BE49-F238E27FC236}">
                <a16:creationId xmlns:a16="http://schemas.microsoft.com/office/drawing/2014/main" id="{775CE085-8ABF-4590-9D56-70E518DC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5499" y="6375729"/>
            <a:ext cx="1461704" cy="365374"/>
          </a:xfrm>
        </p:spPr>
        <p:txBody>
          <a:bodyPr/>
          <a:lstStyle/>
          <a:p>
            <a:endParaRPr lang="en-US" sz="1600" dirty="0">
              <a:solidFill>
                <a:schemeClr val="tx1"/>
              </a:solidFill>
              <a:latin typeface="DIN Neuzeit Grotesk Std Bold Cn" panose="020B0706020203030204" pitchFamily="34" charset="0"/>
            </a:endParaRP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DC7EEBC8-FCEA-4F74-B433-C83D7B7C39B8}"/>
              </a:ext>
            </a:extLst>
          </p:cNvPr>
          <p:cNvCxnSpPr>
            <a:cxnSpLocks/>
          </p:cNvCxnSpPr>
          <p:nvPr/>
        </p:nvCxnSpPr>
        <p:spPr>
          <a:xfrm>
            <a:off x="4386255" y="323273"/>
            <a:ext cx="0" cy="5649013"/>
          </a:xfrm>
          <a:prstGeom prst="line">
            <a:avLst/>
          </a:prstGeom>
          <a:ln w="19050">
            <a:solidFill>
              <a:srgbClr val="6F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43668F6C-D2C6-4F3D-96A9-4C37C4E6080F}"/>
              </a:ext>
            </a:extLst>
          </p:cNvPr>
          <p:cNvSpPr txBox="1"/>
          <p:nvPr/>
        </p:nvSpPr>
        <p:spPr>
          <a:xfrm>
            <a:off x="596900" y="1803399"/>
            <a:ext cx="29082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A4B0AC6-2B96-4812-83DB-005E4A4029F2}"/>
              </a:ext>
            </a:extLst>
          </p:cNvPr>
          <p:cNvSpPr txBox="1">
            <a:spLocks/>
          </p:cNvSpPr>
          <p:nvPr/>
        </p:nvSpPr>
        <p:spPr>
          <a:xfrm>
            <a:off x="64655" y="323273"/>
            <a:ext cx="4088475" cy="43503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With own Greens we start at consumer level to hear and feel if we are moving in the good direction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E0CCC5A-3110-470F-BA50-978D64117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901" y="1138711"/>
            <a:ext cx="7469662" cy="458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187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28007A36-1768-4BDE-A928-490C2CE0B579}"/>
              </a:ext>
            </a:extLst>
          </p:cNvPr>
          <p:cNvSpPr/>
          <p:nvPr/>
        </p:nvSpPr>
        <p:spPr>
          <a:xfrm>
            <a:off x="0" y="6058330"/>
            <a:ext cx="12192000" cy="205765"/>
          </a:xfrm>
          <a:prstGeom prst="rect">
            <a:avLst/>
          </a:prstGeom>
          <a:solidFill>
            <a:srgbClr val="6FBE4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jdelijke aanduiding voor datum 11">
            <a:extLst>
              <a:ext uri="{FF2B5EF4-FFF2-40B4-BE49-F238E27FC236}">
                <a16:creationId xmlns:a16="http://schemas.microsoft.com/office/drawing/2014/main" id="{775CE085-8ABF-4590-9D56-70E518DC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5499" y="6375729"/>
            <a:ext cx="1461704" cy="365374"/>
          </a:xfrm>
        </p:spPr>
        <p:txBody>
          <a:bodyPr/>
          <a:lstStyle/>
          <a:p>
            <a:endParaRPr lang="en-US" sz="1600" dirty="0">
              <a:solidFill>
                <a:schemeClr val="tx1"/>
              </a:solidFill>
              <a:latin typeface="DIN Neuzeit Grotesk Std Bold Cn" panose="020B0706020203030204" pitchFamily="34" charset="0"/>
            </a:endParaRP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DC7EEBC8-FCEA-4F74-B433-C83D7B7C39B8}"/>
              </a:ext>
            </a:extLst>
          </p:cNvPr>
          <p:cNvCxnSpPr>
            <a:cxnSpLocks/>
          </p:cNvCxnSpPr>
          <p:nvPr/>
        </p:nvCxnSpPr>
        <p:spPr>
          <a:xfrm>
            <a:off x="4367254" y="323273"/>
            <a:ext cx="61519" cy="5666466"/>
          </a:xfrm>
          <a:prstGeom prst="line">
            <a:avLst/>
          </a:prstGeom>
          <a:ln w="19050">
            <a:solidFill>
              <a:srgbClr val="6F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43668F6C-D2C6-4F3D-96A9-4C37C4E6080F}"/>
              </a:ext>
            </a:extLst>
          </p:cNvPr>
          <p:cNvSpPr txBox="1"/>
          <p:nvPr/>
        </p:nvSpPr>
        <p:spPr>
          <a:xfrm>
            <a:off x="596900" y="1803399"/>
            <a:ext cx="29082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A4B0AC6-2B96-4812-83DB-005E4A4029F2}"/>
              </a:ext>
            </a:extLst>
          </p:cNvPr>
          <p:cNvSpPr txBox="1">
            <a:spLocks/>
          </p:cNvSpPr>
          <p:nvPr/>
        </p:nvSpPr>
        <p:spPr>
          <a:xfrm>
            <a:off x="221361" y="323273"/>
            <a:ext cx="3961948" cy="326721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What is your dot on the horizon?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899A804-A7B7-4BBB-91D6-A9A39B46F2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031" y="-395346"/>
            <a:ext cx="5879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59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28007A36-1768-4BDE-A928-490C2CE0B579}"/>
              </a:ext>
            </a:extLst>
          </p:cNvPr>
          <p:cNvSpPr/>
          <p:nvPr/>
        </p:nvSpPr>
        <p:spPr>
          <a:xfrm>
            <a:off x="0" y="6058330"/>
            <a:ext cx="12192000" cy="205765"/>
          </a:xfrm>
          <a:prstGeom prst="rect">
            <a:avLst/>
          </a:prstGeom>
          <a:solidFill>
            <a:srgbClr val="6FBE4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jdelijke aanduiding voor datum 11">
            <a:extLst>
              <a:ext uri="{FF2B5EF4-FFF2-40B4-BE49-F238E27FC236}">
                <a16:creationId xmlns:a16="http://schemas.microsoft.com/office/drawing/2014/main" id="{775CE085-8ABF-4590-9D56-70E518DC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5499" y="6375729"/>
            <a:ext cx="1461704" cy="365374"/>
          </a:xfrm>
        </p:spPr>
        <p:txBody>
          <a:bodyPr/>
          <a:lstStyle/>
          <a:p>
            <a:endParaRPr lang="en-US" sz="1600" dirty="0">
              <a:solidFill>
                <a:schemeClr val="tx1"/>
              </a:solidFill>
              <a:latin typeface="DIN Neuzeit Grotesk Std Bold Cn" panose="020B0706020203030204" pitchFamily="34" charset="0"/>
            </a:endParaRP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DC7EEBC8-FCEA-4F74-B433-C83D7B7C39B8}"/>
              </a:ext>
            </a:extLst>
          </p:cNvPr>
          <p:cNvCxnSpPr>
            <a:cxnSpLocks/>
          </p:cNvCxnSpPr>
          <p:nvPr/>
        </p:nvCxnSpPr>
        <p:spPr>
          <a:xfrm>
            <a:off x="8990202" y="593905"/>
            <a:ext cx="0" cy="4932816"/>
          </a:xfrm>
          <a:prstGeom prst="line">
            <a:avLst/>
          </a:prstGeom>
          <a:ln w="19050">
            <a:solidFill>
              <a:srgbClr val="6F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43668F6C-D2C6-4F3D-96A9-4C37C4E6080F}"/>
              </a:ext>
            </a:extLst>
          </p:cNvPr>
          <p:cNvSpPr txBox="1"/>
          <p:nvPr/>
        </p:nvSpPr>
        <p:spPr>
          <a:xfrm>
            <a:off x="875240" y="1074509"/>
            <a:ext cx="894265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STRATEGY STARTS AT THE CUSTOMER.</a:t>
            </a:r>
          </a:p>
          <a:p>
            <a:r>
              <a:rPr lang="en-US" sz="3200" dirty="0"/>
              <a:t>IN COMBINATION WITH THE QUESTION: </a:t>
            </a:r>
          </a:p>
          <a:p>
            <a:r>
              <a:rPr lang="en-US" sz="3200" dirty="0"/>
              <a:t>IN WHICH DIRECTION IS THE WORLD HEADING?</a:t>
            </a:r>
            <a:br>
              <a:rPr lang="en-US" sz="32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2EFC4DD7-2268-418F-96D9-F578D97C68DC}"/>
              </a:ext>
            </a:extLst>
          </p:cNvPr>
          <p:cNvSpPr/>
          <p:nvPr/>
        </p:nvSpPr>
        <p:spPr>
          <a:xfrm>
            <a:off x="3048000" y="282883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dirty="0"/>
            </a:br>
            <a:br>
              <a:rPr lang="en-US" dirty="0"/>
            </a:br>
            <a:endParaRPr lang="nl-NL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8D967C3C-9FF8-4F93-8316-0EDE491D0799}"/>
              </a:ext>
            </a:extLst>
          </p:cNvPr>
          <p:cNvSpPr/>
          <p:nvPr/>
        </p:nvSpPr>
        <p:spPr>
          <a:xfrm>
            <a:off x="889242" y="2967335"/>
            <a:ext cx="89426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Carlo van </a:t>
            </a:r>
            <a:r>
              <a:rPr lang="en-US" dirty="0" err="1"/>
              <a:t>Kemenade</a:t>
            </a:r>
            <a:endParaRPr lang="en-US" dirty="0"/>
          </a:p>
          <a:p>
            <a:r>
              <a:rPr lang="en-US" dirty="0"/>
              <a:t>  CEO </a:t>
            </a:r>
            <a:r>
              <a:rPr lang="en-US" dirty="0" err="1"/>
              <a:t>Obvion</a:t>
            </a:r>
            <a:r>
              <a:rPr lang="en-US" dirty="0"/>
              <a:t> </a:t>
            </a:r>
            <a:r>
              <a:rPr lang="en-US" dirty="0" err="1"/>
              <a:t>Mortages</a:t>
            </a:r>
            <a:endParaRPr lang="en-US" dirty="0"/>
          </a:p>
          <a:p>
            <a:r>
              <a:rPr lang="en-US" dirty="0"/>
              <a:t>  (scope </a:t>
            </a:r>
            <a:r>
              <a:rPr lang="en-US" dirty="0" err="1"/>
              <a:t>maart</a:t>
            </a:r>
            <a:r>
              <a:rPr lang="en-US" dirty="0"/>
              <a:t> 2018)</a:t>
            </a:r>
          </a:p>
        </p:txBody>
      </p:sp>
    </p:spTree>
    <p:extLst>
      <p:ext uri="{BB962C8B-B14F-4D97-AF65-F5344CB8AC3E}">
        <p14:creationId xmlns:p14="http://schemas.microsoft.com/office/powerpoint/2010/main" val="39995318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28007A36-1768-4BDE-A928-490C2CE0B579}"/>
              </a:ext>
            </a:extLst>
          </p:cNvPr>
          <p:cNvSpPr/>
          <p:nvPr/>
        </p:nvSpPr>
        <p:spPr>
          <a:xfrm>
            <a:off x="0" y="6058330"/>
            <a:ext cx="12192000" cy="205765"/>
          </a:xfrm>
          <a:prstGeom prst="rect">
            <a:avLst/>
          </a:prstGeom>
          <a:solidFill>
            <a:srgbClr val="6FBE4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DC7EEBC8-FCEA-4F74-B433-C83D7B7C39B8}"/>
              </a:ext>
            </a:extLst>
          </p:cNvPr>
          <p:cNvCxnSpPr>
            <a:cxnSpLocks/>
          </p:cNvCxnSpPr>
          <p:nvPr/>
        </p:nvCxnSpPr>
        <p:spPr>
          <a:xfrm>
            <a:off x="6096000" y="382449"/>
            <a:ext cx="61519" cy="5666466"/>
          </a:xfrm>
          <a:prstGeom prst="line">
            <a:avLst/>
          </a:prstGeom>
          <a:ln w="19050">
            <a:solidFill>
              <a:srgbClr val="6F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43668F6C-D2C6-4F3D-96A9-4C37C4E6080F}"/>
              </a:ext>
            </a:extLst>
          </p:cNvPr>
          <p:cNvSpPr txBox="1"/>
          <p:nvPr/>
        </p:nvSpPr>
        <p:spPr>
          <a:xfrm>
            <a:off x="596900" y="1803399"/>
            <a:ext cx="29082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</p:txBody>
      </p:sp>
      <p:pic>
        <p:nvPicPr>
          <p:cNvPr id="8" name="Afbeelding 7" descr="Afbeelding met gebouw&#10;&#10;Beschrijving is gegenereerd met hoge betrouwbaarheid">
            <a:extLst>
              <a:ext uri="{FF2B5EF4-FFF2-40B4-BE49-F238E27FC236}">
                <a16:creationId xmlns:a16="http://schemas.microsoft.com/office/drawing/2014/main" id="{18AF1A17-5E39-4990-939C-98977930D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129" y="1494009"/>
            <a:ext cx="3349460" cy="3573436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EE9047A2-945F-44C4-8CBD-1CEC2AA5B6BC}"/>
              </a:ext>
            </a:extLst>
          </p:cNvPr>
          <p:cNvSpPr txBox="1">
            <a:spLocks/>
          </p:cNvSpPr>
          <p:nvPr/>
        </p:nvSpPr>
        <p:spPr>
          <a:xfrm>
            <a:off x="310393" y="1101982"/>
            <a:ext cx="5679345" cy="422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4000" dirty="0" err="1"/>
              <a:t>Thanks</a:t>
            </a:r>
            <a:r>
              <a:rPr lang="nl-NL" sz="4000" dirty="0"/>
              <a:t> </a:t>
            </a:r>
            <a:r>
              <a:rPr lang="nl-NL" sz="4000" dirty="0" err="1"/>
              <a:t>for</a:t>
            </a:r>
            <a:r>
              <a:rPr lang="nl-NL" sz="4000" dirty="0"/>
              <a:t> </a:t>
            </a:r>
            <a:r>
              <a:rPr lang="nl-NL" sz="4000" dirty="0" err="1"/>
              <a:t>your</a:t>
            </a:r>
            <a:r>
              <a:rPr lang="nl-NL" sz="4000" dirty="0"/>
              <a:t> attention!</a:t>
            </a:r>
            <a:br>
              <a:rPr lang="nl-NL" sz="4000" dirty="0"/>
            </a:br>
            <a:br>
              <a:rPr lang="nl-NL" dirty="0"/>
            </a:br>
            <a:br>
              <a:rPr lang="nl-NL" dirty="0"/>
            </a:br>
            <a:r>
              <a:rPr lang="nl-NL" sz="4000" b="1" dirty="0">
                <a:hlinkClick r:id="rId3"/>
              </a:rPr>
              <a:t>www.owngreens.com</a:t>
            </a:r>
            <a:endParaRPr lang="nl-NL" sz="4000" b="1" dirty="0"/>
          </a:p>
          <a:p>
            <a:endParaRPr lang="nl-NL" sz="4000" b="1" dirty="0"/>
          </a:p>
        </p:txBody>
      </p:sp>
    </p:spTree>
    <p:extLst>
      <p:ext uri="{BB962C8B-B14F-4D97-AF65-F5344CB8AC3E}">
        <p14:creationId xmlns:p14="http://schemas.microsoft.com/office/powerpoint/2010/main" val="1622649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28007A36-1768-4BDE-A928-490C2CE0B579}"/>
              </a:ext>
            </a:extLst>
          </p:cNvPr>
          <p:cNvSpPr/>
          <p:nvPr/>
        </p:nvSpPr>
        <p:spPr>
          <a:xfrm>
            <a:off x="0" y="6058330"/>
            <a:ext cx="12192000" cy="205765"/>
          </a:xfrm>
          <a:prstGeom prst="rect">
            <a:avLst/>
          </a:prstGeom>
          <a:solidFill>
            <a:srgbClr val="6FBE4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jdelijke aanduiding voor datum 11">
            <a:extLst>
              <a:ext uri="{FF2B5EF4-FFF2-40B4-BE49-F238E27FC236}">
                <a16:creationId xmlns:a16="http://schemas.microsoft.com/office/drawing/2014/main" id="{775CE085-8ABF-4590-9D56-70E518DC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5499" y="6375729"/>
            <a:ext cx="1461704" cy="365374"/>
          </a:xfrm>
        </p:spPr>
        <p:txBody>
          <a:bodyPr/>
          <a:lstStyle/>
          <a:p>
            <a:endParaRPr lang="en-US" sz="1600" dirty="0">
              <a:solidFill>
                <a:schemeClr val="tx1"/>
              </a:solidFill>
              <a:latin typeface="DIN Neuzeit Grotesk Std Bold Cn" panose="020B0706020203030204" pitchFamily="34" charset="0"/>
            </a:endParaRP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DC7EEBC8-FCEA-4F74-B433-C83D7B7C39B8}"/>
              </a:ext>
            </a:extLst>
          </p:cNvPr>
          <p:cNvCxnSpPr>
            <a:cxnSpLocks/>
          </p:cNvCxnSpPr>
          <p:nvPr/>
        </p:nvCxnSpPr>
        <p:spPr>
          <a:xfrm>
            <a:off x="4267200" y="243333"/>
            <a:ext cx="0" cy="5703363"/>
          </a:xfrm>
          <a:prstGeom prst="line">
            <a:avLst/>
          </a:prstGeom>
          <a:ln w="19050">
            <a:solidFill>
              <a:srgbClr val="6F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43668F6C-D2C6-4F3D-96A9-4C37C4E6080F}"/>
              </a:ext>
            </a:extLst>
          </p:cNvPr>
          <p:cNvSpPr txBox="1"/>
          <p:nvPr/>
        </p:nvSpPr>
        <p:spPr>
          <a:xfrm>
            <a:off x="120074" y="701965"/>
            <a:ext cx="414712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Why do people want your products?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4" descr="13">
            <a:extLst>
              <a:ext uri="{FF2B5EF4-FFF2-40B4-BE49-F238E27FC236}">
                <a16:creationId xmlns:a16="http://schemas.microsoft.com/office/drawing/2014/main" id="{F37FC208-BF48-4CB3-BD1F-996EE7DF1D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4122" y="616975"/>
            <a:ext cx="7559675" cy="49958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0080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28007A36-1768-4BDE-A928-490C2CE0B579}"/>
              </a:ext>
            </a:extLst>
          </p:cNvPr>
          <p:cNvSpPr/>
          <p:nvPr/>
        </p:nvSpPr>
        <p:spPr>
          <a:xfrm>
            <a:off x="0" y="6058330"/>
            <a:ext cx="12192000" cy="205765"/>
          </a:xfrm>
          <a:prstGeom prst="rect">
            <a:avLst/>
          </a:prstGeom>
          <a:solidFill>
            <a:srgbClr val="6FBE4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jdelijke aanduiding voor datum 11">
            <a:extLst>
              <a:ext uri="{FF2B5EF4-FFF2-40B4-BE49-F238E27FC236}">
                <a16:creationId xmlns:a16="http://schemas.microsoft.com/office/drawing/2014/main" id="{775CE085-8ABF-4590-9D56-70E518DC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5499" y="6375729"/>
            <a:ext cx="1461704" cy="365374"/>
          </a:xfrm>
        </p:spPr>
        <p:txBody>
          <a:bodyPr/>
          <a:lstStyle/>
          <a:p>
            <a:endParaRPr lang="en-US" sz="1600" dirty="0">
              <a:solidFill>
                <a:schemeClr val="tx1"/>
              </a:solidFill>
              <a:latin typeface="DIN Neuzeit Grotesk Std Bold Cn" panose="020B0706020203030204" pitchFamily="34" charset="0"/>
            </a:endParaRP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DC7EEBC8-FCEA-4F74-B433-C83D7B7C39B8}"/>
              </a:ext>
            </a:extLst>
          </p:cNvPr>
          <p:cNvCxnSpPr>
            <a:cxnSpLocks/>
          </p:cNvCxnSpPr>
          <p:nvPr/>
        </p:nvCxnSpPr>
        <p:spPr>
          <a:xfrm>
            <a:off x="4267200" y="218555"/>
            <a:ext cx="0" cy="5502951"/>
          </a:xfrm>
          <a:prstGeom prst="line">
            <a:avLst/>
          </a:prstGeom>
          <a:ln w="19050">
            <a:solidFill>
              <a:srgbClr val="6F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43668F6C-D2C6-4F3D-96A9-4C37C4E6080F}"/>
              </a:ext>
            </a:extLst>
          </p:cNvPr>
          <p:cNvSpPr txBox="1"/>
          <p:nvPr/>
        </p:nvSpPr>
        <p:spPr>
          <a:xfrm>
            <a:off x="596900" y="1803399"/>
            <a:ext cx="29082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6B166A6-2B5D-409A-A4BA-62DFB5E21DAF}"/>
              </a:ext>
            </a:extLst>
          </p:cNvPr>
          <p:cNvSpPr txBox="1">
            <a:spLocks/>
          </p:cNvSpPr>
          <p:nvPr/>
        </p:nvSpPr>
        <p:spPr>
          <a:xfrm>
            <a:off x="109061" y="323273"/>
            <a:ext cx="3954941" cy="44248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The market was asking more and more for large scale and just on time deliveries with identical looking Ferns </a:t>
            </a:r>
          </a:p>
        </p:txBody>
      </p:sp>
      <p:pic>
        <p:nvPicPr>
          <p:cNvPr id="8" name="Picture 6" descr="9">
            <a:extLst>
              <a:ext uri="{FF2B5EF4-FFF2-40B4-BE49-F238E27FC236}">
                <a16:creationId xmlns:a16="http://schemas.microsoft.com/office/drawing/2014/main" id="{DDCA9ECA-0FEA-4625-97A5-4828411FE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0399" y="749491"/>
            <a:ext cx="6985000" cy="47926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49084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28007A36-1768-4BDE-A928-490C2CE0B579}"/>
              </a:ext>
            </a:extLst>
          </p:cNvPr>
          <p:cNvSpPr/>
          <p:nvPr/>
        </p:nvSpPr>
        <p:spPr>
          <a:xfrm>
            <a:off x="0" y="6058330"/>
            <a:ext cx="12192000" cy="205765"/>
          </a:xfrm>
          <a:prstGeom prst="rect">
            <a:avLst/>
          </a:prstGeom>
          <a:solidFill>
            <a:srgbClr val="6FBE4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jdelijke aanduiding voor datum 11">
            <a:extLst>
              <a:ext uri="{FF2B5EF4-FFF2-40B4-BE49-F238E27FC236}">
                <a16:creationId xmlns:a16="http://schemas.microsoft.com/office/drawing/2014/main" id="{775CE085-8ABF-4590-9D56-70E518DC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5499" y="6375729"/>
            <a:ext cx="1461704" cy="365374"/>
          </a:xfrm>
        </p:spPr>
        <p:txBody>
          <a:bodyPr/>
          <a:lstStyle/>
          <a:p>
            <a:endParaRPr lang="en-US" sz="1600" dirty="0">
              <a:solidFill>
                <a:schemeClr val="tx1"/>
              </a:solidFill>
              <a:latin typeface="DIN Neuzeit Grotesk Std Bold Cn" panose="020B0706020203030204" pitchFamily="34" charset="0"/>
            </a:endParaRP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DC7EEBC8-FCEA-4F74-B433-C83D7B7C39B8}"/>
              </a:ext>
            </a:extLst>
          </p:cNvPr>
          <p:cNvCxnSpPr>
            <a:cxnSpLocks/>
          </p:cNvCxnSpPr>
          <p:nvPr/>
        </p:nvCxnSpPr>
        <p:spPr>
          <a:xfrm>
            <a:off x="4267200" y="243333"/>
            <a:ext cx="0" cy="5703363"/>
          </a:xfrm>
          <a:prstGeom prst="line">
            <a:avLst/>
          </a:prstGeom>
          <a:ln w="19050">
            <a:solidFill>
              <a:srgbClr val="6F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43668F6C-D2C6-4F3D-96A9-4C37C4E6080F}"/>
              </a:ext>
            </a:extLst>
          </p:cNvPr>
          <p:cNvSpPr txBox="1"/>
          <p:nvPr/>
        </p:nvSpPr>
        <p:spPr>
          <a:xfrm>
            <a:off x="120074" y="701965"/>
            <a:ext cx="414712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Clonal propagation combined with automation was the answer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4" descr="19">
            <a:extLst>
              <a:ext uri="{FF2B5EF4-FFF2-40B4-BE49-F238E27FC236}">
                <a16:creationId xmlns:a16="http://schemas.microsoft.com/office/drawing/2014/main" id="{CBB9962F-E4C8-43E6-881F-8D5C7C769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4032" y="406611"/>
            <a:ext cx="4681538" cy="55400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611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28007A36-1768-4BDE-A928-490C2CE0B579}"/>
              </a:ext>
            </a:extLst>
          </p:cNvPr>
          <p:cNvSpPr/>
          <p:nvPr/>
        </p:nvSpPr>
        <p:spPr>
          <a:xfrm>
            <a:off x="0" y="6058330"/>
            <a:ext cx="12192000" cy="205765"/>
          </a:xfrm>
          <a:prstGeom prst="rect">
            <a:avLst/>
          </a:prstGeom>
          <a:solidFill>
            <a:srgbClr val="6FBE4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jdelijke aanduiding voor datum 11">
            <a:extLst>
              <a:ext uri="{FF2B5EF4-FFF2-40B4-BE49-F238E27FC236}">
                <a16:creationId xmlns:a16="http://schemas.microsoft.com/office/drawing/2014/main" id="{775CE085-8ABF-4590-9D56-70E518DC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5499" y="6375729"/>
            <a:ext cx="1461704" cy="365374"/>
          </a:xfrm>
        </p:spPr>
        <p:txBody>
          <a:bodyPr/>
          <a:lstStyle/>
          <a:p>
            <a:endParaRPr lang="en-US" sz="1600" dirty="0">
              <a:solidFill>
                <a:schemeClr val="tx1"/>
              </a:solidFill>
              <a:latin typeface="DIN Neuzeit Grotesk Std Bold Cn" panose="020B0706020203030204" pitchFamily="34" charset="0"/>
            </a:endParaRP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DC7EEBC8-FCEA-4F74-B433-C83D7B7C39B8}"/>
              </a:ext>
            </a:extLst>
          </p:cNvPr>
          <p:cNvCxnSpPr>
            <a:cxnSpLocks/>
          </p:cNvCxnSpPr>
          <p:nvPr/>
        </p:nvCxnSpPr>
        <p:spPr>
          <a:xfrm>
            <a:off x="4267200" y="323273"/>
            <a:ext cx="43887" cy="5427135"/>
          </a:xfrm>
          <a:prstGeom prst="line">
            <a:avLst/>
          </a:prstGeom>
          <a:ln w="19050">
            <a:solidFill>
              <a:srgbClr val="6F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43668F6C-D2C6-4F3D-96A9-4C37C4E6080F}"/>
              </a:ext>
            </a:extLst>
          </p:cNvPr>
          <p:cNvSpPr txBox="1"/>
          <p:nvPr/>
        </p:nvSpPr>
        <p:spPr>
          <a:xfrm>
            <a:off x="596900" y="1803399"/>
            <a:ext cx="29082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A4B0AC6-2B96-4812-83DB-005E4A4029F2}"/>
              </a:ext>
            </a:extLst>
          </p:cNvPr>
          <p:cNvSpPr txBox="1">
            <a:spLocks/>
          </p:cNvSpPr>
          <p:nvPr/>
        </p:nvSpPr>
        <p:spPr>
          <a:xfrm>
            <a:off x="1" y="323274"/>
            <a:ext cx="4311086" cy="3644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And we started to deliver as close to the market as possible</a:t>
            </a:r>
          </a:p>
        </p:txBody>
      </p:sp>
      <p:pic>
        <p:nvPicPr>
          <p:cNvPr id="9" name="Picture 4" descr="20">
            <a:extLst>
              <a:ext uri="{FF2B5EF4-FFF2-40B4-BE49-F238E27FC236}">
                <a16:creationId xmlns:a16="http://schemas.microsoft.com/office/drawing/2014/main" id="{4260ED5F-F5FA-48B9-AAC5-7A1E4AB83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2521" y="409342"/>
            <a:ext cx="6152501" cy="539456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74562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28007A36-1768-4BDE-A928-490C2CE0B579}"/>
              </a:ext>
            </a:extLst>
          </p:cNvPr>
          <p:cNvSpPr/>
          <p:nvPr/>
        </p:nvSpPr>
        <p:spPr>
          <a:xfrm>
            <a:off x="0" y="6058330"/>
            <a:ext cx="12192000" cy="205765"/>
          </a:xfrm>
          <a:prstGeom prst="rect">
            <a:avLst/>
          </a:prstGeom>
          <a:solidFill>
            <a:srgbClr val="6FBE4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jdelijke aanduiding voor datum 11">
            <a:extLst>
              <a:ext uri="{FF2B5EF4-FFF2-40B4-BE49-F238E27FC236}">
                <a16:creationId xmlns:a16="http://schemas.microsoft.com/office/drawing/2014/main" id="{775CE085-8ABF-4590-9D56-70E518DC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5499" y="6375729"/>
            <a:ext cx="1461704" cy="365374"/>
          </a:xfrm>
        </p:spPr>
        <p:txBody>
          <a:bodyPr/>
          <a:lstStyle/>
          <a:p>
            <a:endParaRPr lang="en-US" sz="1600" dirty="0">
              <a:solidFill>
                <a:schemeClr val="tx1"/>
              </a:solidFill>
              <a:latin typeface="DIN Neuzeit Grotesk Std Bold Cn" panose="020B0706020203030204" pitchFamily="34" charset="0"/>
            </a:endParaRP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DC7EEBC8-FCEA-4F74-B433-C83D7B7C39B8}"/>
              </a:ext>
            </a:extLst>
          </p:cNvPr>
          <p:cNvCxnSpPr>
            <a:cxnSpLocks/>
          </p:cNvCxnSpPr>
          <p:nvPr/>
        </p:nvCxnSpPr>
        <p:spPr>
          <a:xfrm>
            <a:off x="4267200" y="221673"/>
            <a:ext cx="0" cy="5521597"/>
          </a:xfrm>
          <a:prstGeom prst="line">
            <a:avLst/>
          </a:prstGeom>
          <a:ln w="19050">
            <a:solidFill>
              <a:srgbClr val="6F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43668F6C-D2C6-4F3D-96A9-4C37C4E6080F}"/>
              </a:ext>
            </a:extLst>
          </p:cNvPr>
          <p:cNvSpPr txBox="1"/>
          <p:nvPr/>
        </p:nvSpPr>
        <p:spPr>
          <a:xfrm>
            <a:off x="596900" y="1803399"/>
            <a:ext cx="29082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6B166A6-2B5D-409A-A4BA-62DFB5E21DAF}"/>
              </a:ext>
            </a:extLst>
          </p:cNvPr>
          <p:cNvSpPr txBox="1">
            <a:spLocks/>
          </p:cNvSpPr>
          <p:nvPr/>
        </p:nvSpPr>
        <p:spPr>
          <a:xfrm>
            <a:off x="457200" y="323274"/>
            <a:ext cx="3606802" cy="31749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This picture was taken 15 years ago…innovation takes time</a:t>
            </a:r>
          </a:p>
        </p:txBody>
      </p:sp>
      <p:pic>
        <p:nvPicPr>
          <p:cNvPr id="8" name="Picture 4" descr="18">
            <a:extLst>
              <a:ext uri="{FF2B5EF4-FFF2-40B4-BE49-F238E27FC236}">
                <a16:creationId xmlns:a16="http://schemas.microsoft.com/office/drawing/2014/main" id="{57B3B4A8-DB9E-4838-9D91-A70F4E70C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4987" y="452133"/>
            <a:ext cx="7576104" cy="52911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542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28007A36-1768-4BDE-A928-490C2CE0B579}"/>
              </a:ext>
            </a:extLst>
          </p:cNvPr>
          <p:cNvSpPr/>
          <p:nvPr/>
        </p:nvSpPr>
        <p:spPr>
          <a:xfrm>
            <a:off x="0" y="6058330"/>
            <a:ext cx="12192000" cy="205765"/>
          </a:xfrm>
          <a:prstGeom prst="rect">
            <a:avLst/>
          </a:prstGeom>
          <a:solidFill>
            <a:srgbClr val="6FBE4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jdelijke aanduiding voor datum 11">
            <a:extLst>
              <a:ext uri="{FF2B5EF4-FFF2-40B4-BE49-F238E27FC236}">
                <a16:creationId xmlns:a16="http://schemas.microsoft.com/office/drawing/2014/main" id="{775CE085-8ABF-4590-9D56-70E518DC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5499" y="6375729"/>
            <a:ext cx="1461704" cy="365374"/>
          </a:xfrm>
        </p:spPr>
        <p:txBody>
          <a:bodyPr/>
          <a:lstStyle/>
          <a:p>
            <a:endParaRPr lang="en-US" sz="1600" dirty="0">
              <a:solidFill>
                <a:schemeClr val="tx1"/>
              </a:solidFill>
              <a:latin typeface="DIN Neuzeit Grotesk Std Bold Cn" panose="020B0706020203030204" pitchFamily="34" charset="0"/>
            </a:endParaRP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DC7EEBC8-FCEA-4F74-B433-C83D7B7C39B8}"/>
              </a:ext>
            </a:extLst>
          </p:cNvPr>
          <p:cNvCxnSpPr>
            <a:cxnSpLocks/>
          </p:cNvCxnSpPr>
          <p:nvPr/>
        </p:nvCxnSpPr>
        <p:spPr>
          <a:xfrm>
            <a:off x="4267200" y="243333"/>
            <a:ext cx="0" cy="5703363"/>
          </a:xfrm>
          <a:prstGeom prst="line">
            <a:avLst/>
          </a:prstGeom>
          <a:ln w="19050">
            <a:solidFill>
              <a:srgbClr val="6F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43668F6C-D2C6-4F3D-96A9-4C37C4E6080F}"/>
              </a:ext>
            </a:extLst>
          </p:cNvPr>
          <p:cNvSpPr txBox="1"/>
          <p:nvPr/>
        </p:nvSpPr>
        <p:spPr>
          <a:xfrm>
            <a:off x="120074" y="701965"/>
            <a:ext cx="414712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This year we  doubled the efficiency and also the quality in our growth chambers by using LED panels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2" descr="https://www.vitroplus.nl/assets/cache/data/content/fotos3/vitroplus-marketing-3-max-w1024.jpg">
            <a:extLst>
              <a:ext uri="{FF2B5EF4-FFF2-40B4-BE49-F238E27FC236}">
                <a16:creationId xmlns:a16="http://schemas.microsoft.com/office/drawing/2014/main" id="{01A8FDBB-0FF0-4AAF-A53B-747C6B217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091" y="1253331"/>
            <a:ext cx="652382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78165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hoek 10">
            <a:extLst>
              <a:ext uri="{FF2B5EF4-FFF2-40B4-BE49-F238E27FC236}">
                <a16:creationId xmlns:a16="http://schemas.microsoft.com/office/drawing/2014/main" id="{28007A36-1768-4BDE-A928-490C2CE0B579}"/>
              </a:ext>
            </a:extLst>
          </p:cNvPr>
          <p:cNvSpPr/>
          <p:nvPr/>
        </p:nvSpPr>
        <p:spPr>
          <a:xfrm>
            <a:off x="0" y="6058330"/>
            <a:ext cx="12192000" cy="205765"/>
          </a:xfrm>
          <a:prstGeom prst="rect">
            <a:avLst/>
          </a:prstGeom>
          <a:solidFill>
            <a:srgbClr val="6FBE44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jdelijke aanduiding voor datum 11">
            <a:extLst>
              <a:ext uri="{FF2B5EF4-FFF2-40B4-BE49-F238E27FC236}">
                <a16:creationId xmlns:a16="http://schemas.microsoft.com/office/drawing/2014/main" id="{775CE085-8ABF-4590-9D56-70E518DC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205499" y="6375729"/>
            <a:ext cx="1461704" cy="365374"/>
          </a:xfrm>
        </p:spPr>
        <p:txBody>
          <a:bodyPr/>
          <a:lstStyle/>
          <a:p>
            <a:endParaRPr lang="en-US" sz="1600" dirty="0">
              <a:solidFill>
                <a:schemeClr val="tx1"/>
              </a:solidFill>
              <a:latin typeface="DIN Neuzeit Grotesk Std Bold Cn" panose="020B0706020203030204" pitchFamily="34" charset="0"/>
            </a:endParaRPr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DC7EEBC8-FCEA-4F74-B433-C83D7B7C39B8}"/>
              </a:ext>
            </a:extLst>
          </p:cNvPr>
          <p:cNvCxnSpPr>
            <a:cxnSpLocks/>
          </p:cNvCxnSpPr>
          <p:nvPr/>
        </p:nvCxnSpPr>
        <p:spPr>
          <a:xfrm>
            <a:off x="4267200" y="323273"/>
            <a:ext cx="43887" cy="5427135"/>
          </a:xfrm>
          <a:prstGeom prst="line">
            <a:avLst/>
          </a:prstGeom>
          <a:ln w="19050">
            <a:solidFill>
              <a:srgbClr val="6FBE4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>
            <a:extLst>
              <a:ext uri="{FF2B5EF4-FFF2-40B4-BE49-F238E27FC236}">
                <a16:creationId xmlns:a16="http://schemas.microsoft.com/office/drawing/2014/main" id="{43668F6C-D2C6-4F3D-96A9-4C37C4E6080F}"/>
              </a:ext>
            </a:extLst>
          </p:cNvPr>
          <p:cNvSpPr txBox="1"/>
          <p:nvPr/>
        </p:nvSpPr>
        <p:spPr>
          <a:xfrm>
            <a:off x="596900" y="1803399"/>
            <a:ext cx="29082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  <a:p>
            <a:pPr marL="285750" indent="-285750">
              <a:buBlip>
                <a:blip r:embed="rId2"/>
              </a:buBlip>
            </a:pP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A4B0AC6-2B96-4812-83DB-005E4A4029F2}"/>
              </a:ext>
            </a:extLst>
          </p:cNvPr>
          <p:cNvSpPr txBox="1">
            <a:spLocks/>
          </p:cNvSpPr>
          <p:nvPr/>
        </p:nvSpPr>
        <p:spPr>
          <a:xfrm>
            <a:off x="1" y="323274"/>
            <a:ext cx="4311086" cy="37034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We call this: ‘Greenhouse in a Box’</a:t>
            </a:r>
          </a:p>
        </p:txBody>
      </p:sp>
      <p:pic>
        <p:nvPicPr>
          <p:cNvPr id="8" name="Picture 4" descr="C:\Users\John\AppData\Local\Microsoft\Windows\Temporary Internet Files\Content.Outlook\Y8BX27G9\foto (52).JPG">
            <a:extLst>
              <a:ext uri="{FF2B5EF4-FFF2-40B4-BE49-F238E27FC236}">
                <a16:creationId xmlns:a16="http://schemas.microsoft.com/office/drawing/2014/main" id="{6D53B231-1DE7-437A-AD9C-13CA36BEB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959" y="876600"/>
            <a:ext cx="7209173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565881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454</TotalTime>
  <Words>230</Words>
  <Application>Microsoft Office PowerPoint</Application>
  <PresentationFormat>Widescreen</PresentationFormat>
  <Paragraphs>86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DIN Neuzeit Grotesk Std Bold Cn</vt:lpstr>
      <vt:lpstr>Kantoorthema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Ben Pieterse</dc:creator>
  <cp:lastModifiedBy>Ben Gregory</cp:lastModifiedBy>
  <cp:revision>39</cp:revision>
  <dcterms:created xsi:type="dcterms:W3CDTF">2018-03-29T07:41:56Z</dcterms:created>
  <dcterms:modified xsi:type="dcterms:W3CDTF">2018-09-29T09:53:42Z</dcterms:modified>
</cp:coreProperties>
</file>