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97" r:id="rId3"/>
    <p:sldId id="261" r:id="rId4"/>
    <p:sldId id="262" r:id="rId5"/>
    <p:sldId id="272" r:id="rId6"/>
    <p:sldId id="269" r:id="rId7"/>
    <p:sldId id="270" r:id="rId8"/>
    <p:sldId id="273" r:id="rId9"/>
    <p:sldId id="264" r:id="rId10"/>
    <p:sldId id="274" r:id="rId11"/>
    <p:sldId id="275" r:id="rId12"/>
    <p:sldId id="263" r:id="rId13"/>
    <p:sldId id="283" r:id="rId14"/>
    <p:sldId id="265" r:id="rId15"/>
    <p:sldId id="260" r:id="rId16"/>
    <p:sldId id="259" r:id="rId17"/>
    <p:sldId id="267" r:id="rId18"/>
    <p:sldId id="266" r:id="rId19"/>
    <p:sldId id="276" r:id="rId20"/>
    <p:sldId id="280" r:id="rId21"/>
    <p:sldId id="278" r:id="rId22"/>
    <p:sldId id="268" r:id="rId23"/>
    <p:sldId id="281" r:id="rId24"/>
    <p:sldId id="277" r:id="rId25"/>
    <p:sldId id="284" r:id="rId26"/>
    <p:sldId id="282" r:id="rId27"/>
    <p:sldId id="285" r:id="rId28"/>
    <p:sldId id="286" r:id="rId29"/>
    <p:sldId id="287" r:id="rId30"/>
    <p:sldId id="289" r:id="rId31"/>
    <p:sldId id="288" r:id="rId32"/>
    <p:sldId id="290" r:id="rId33"/>
    <p:sldId id="291" r:id="rId34"/>
    <p:sldId id="292" r:id="rId35"/>
    <p:sldId id="293" r:id="rId36"/>
    <p:sldId id="295" r:id="rId37"/>
    <p:sldId id="296"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B9"/>
    <a:srgbClr val="7AB5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5677" autoAdjust="0"/>
  </p:normalViewPr>
  <p:slideViewPr>
    <p:cSldViewPr>
      <p:cViewPr>
        <p:scale>
          <a:sx n="96" d="100"/>
          <a:sy n="96" d="100"/>
        </p:scale>
        <p:origin x="764" y="-1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269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3853-325B-4939-8A1D-09F5E67E5847}" type="datetimeFigureOut">
              <a:rPr lang="nl-NL" smtClean="0"/>
              <a:t>3-10-2018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DA6E4-42F6-44BE-B405-860AB6C693DC}" type="slidenum">
              <a:rPr lang="nl-NL" smtClean="0"/>
              <a:t>‹#›</a:t>
            </a:fld>
            <a:endParaRPr lang="nl-NL"/>
          </a:p>
        </p:txBody>
      </p:sp>
    </p:spTree>
    <p:extLst>
      <p:ext uri="{BB962C8B-B14F-4D97-AF65-F5344CB8AC3E}">
        <p14:creationId xmlns:p14="http://schemas.microsoft.com/office/powerpoint/2010/main" val="5082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9430-D80A-3D4C-A52D-ED8E017E866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47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Pots are made from PP. Black will hardly ever get recycled, terracotta pots (or any other colour) have a slightly higher chance of being recycled.</a:t>
            </a:r>
          </a:p>
        </p:txBody>
      </p:sp>
      <p:sp>
        <p:nvSpPr>
          <p:cNvPr id="4" name="Slide Number Placeholder 3"/>
          <p:cNvSpPr>
            <a:spLocks noGrp="1"/>
          </p:cNvSpPr>
          <p:nvPr>
            <p:ph type="sldNum" sz="quarter" idx="10"/>
          </p:nvPr>
        </p:nvSpPr>
        <p:spPr/>
        <p:txBody>
          <a:bodyPr/>
          <a:lstStyle/>
          <a:p>
            <a:fld id="{39DDA6E4-42F6-44BE-B405-860AB6C693DC}" type="slidenum">
              <a:rPr lang="nl-NL" smtClean="0"/>
              <a:t>18</a:t>
            </a:fld>
            <a:endParaRPr lang="nl-NL"/>
          </a:p>
        </p:txBody>
      </p:sp>
    </p:spTree>
    <p:extLst>
      <p:ext uri="{BB962C8B-B14F-4D97-AF65-F5344CB8AC3E}">
        <p14:creationId xmlns:p14="http://schemas.microsoft.com/office/powerpoint/2010/main" val="114954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Historically trays and packs are made from PS. In the UK kerbside recyclers reject all PS packs.</a:t>
            </a:r>
          </a:p>
        </p:txBody>
      </p:sp>
      <p:sp>
        <p:nvSpPr>
          <p:cNvPr id="4" name="Slide Number Placeholder 3"/>
          <p:cNvSpPr>
            <a:spLocks noGrp="1"/>
          </p:cNvSpPr>
          <p:nvPr>
            <p:ph type="sldNum" sz="quarter" idx="10"/>
          </p:nvPr>
        </p:nvSpPr>
        <p:spPr/>
        <p:txBody>
          <a:bodyPr/>
          <a:lstStyle/>
          <a:p>
            <a:fld id="{39DDA6E4-42F6-44BE-B405-860AB6C693DC}" type="slidenum">
              <a:rPr lang="nl-NL" smtClean="0"/>
              <a:t>19</a:t>
            </a:fld>
            <a:endParaRPr lang="nl-NL"/>
          </a:p>
        </p:txBody>
      </p:sp>
    </p:spTree>
    <p:extLst>
      <p:ext uri="{BB962C8B-B14F-4D97-AF65-F5344CB8AC3E}">
        <p14:creationId xmlns:p14="http://schemas.microsoft.com/office/powerpoint/2010/main" val="194746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 PET, with carbon black pigment colouring won’t get recycled, but Transparent Green PET (made from recycled drinks bottles) is in high demand and the recyclers want it. It commands over £300/tonne through post-consumer recycling.</a:t>
            </a:r>
          </a:p>
        </p:txBody>
      </p:sp>
      <p:sp>
        <p:nvSpPr>
          <p:cNvPr id="4" name="Slide Number Placeholder 3"/>
          <p:cNvSpPr>
            <a:spLocks noGrp="1"/>
          </p:cNvSpPr>
          <p:nvPr>
            <p:ph type="sldNum" sz="quarter" idx="10"/>
          </p:nvPr>
        </p:nvSpPr>
        <p:spPr/>
        <p:txBody>
          <a:bodyPr/>
          <a:lstStyle/>
          <a:p>
            <a:fld id="{39DDA6E4-42F6-44BE-B405-860AB6C693DC}" type="slidenum">
              <a:rPr lang="nl-NL" smtClean="0"/>
              <a:t>20</a:t>
            </a:fld>
            <a:endParaRPr lang="nl-NL"/>
          </a:p>
        </p:txBody>
      </p:sp>
    </p:spTree>
    <p:extLst>
      <p:ext uri="{BB962C8B-B14F-4D97-AF65-F5344CB8AC3E}">
        <p14:creationId xmlns:p14="http://schemas.microsoft.com/office/powerpoint/2010/main" val="1737928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Plastic is made up of layers. The less number of layers makes it easier to recycle. That is why food packaging, especially microwave punnets, is very hard to recycle. Most plastic used in horticulture is made up of only a few layers. The TG PET is a mono-polymer, single layer.</a:t>
            </a:r>
          </a:p>
        </p:txBody>
      </p:sp>
      <p:sp>
        <p:nvSpPr>
          <p:cNvPr id="4" name="Slide Number Placeholder 3"/>
          <p:cNvSpPr>
            <a:spLocks noGrp="1"/>
          </p:cNvSpPr>
          <p:nvPr>
            <p:ph type="sldNum" sz="quarter" idx="10"/>
          </p:nvPr>
        </p:nvSpPr>
        <p:spPr/>
        <p:txBody>
          <a:bodyPr/>
          <a:lstStyle/>
          <a:p>
            <a:fld id="{39DDA6E4-42F6-44BE-B405-860AB6C693DC}" type="slidenum">
              <a:rPr lang="nl-NL" smtClean="0"/>
              <a:t>21</a:t>
            </a:fld>
            <a:endParaRPr lang="nl-NL"/>
          </a:p>
        </p:txBody>
      </p:sp>
    </p:spTree>
    <p:extLst>
      <p:ext uri="{BB962C8B-B14F-4D97-AF65-F5344CB8AC3E}">
        <p14:creationId xmlns:p14="http://schemas.microsoft.com/office/powerpoint/2010/main" val="428666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 plant pots won’t get recycled. Any other colour has a slightly higher chance of being recycled, but maybe only around 10% will ever get recycled no matter what ever the colour.</a:t>
            </a:r>
          </a:p>
        </p:txBody>
      </p:sp>
      <p:sp>
        <p:nvSpPr>
          <p:cNvPr id="4" name="Slide Number Placeholder 3"/>
          <p:cNvSpPr>
            <a:spLocks noGrp="1"/>
          </p:cNvSpPr>
          <p:nvPr>
            <p:ph type="sldNum" sz="quarter" idx="10"/>
          </p:nvPr>
        </p:nvSpPr>
        <p:spPr/>
        <p:txBody>
          <a:bodyPr/>
          <a:lstStyle/>
          <a:p>
            <a:fld id="{39DDA6E4-42F6-44BE-B405-860AB6C693DC}" type="slidenum">
              <a:rPr lang="nl-NL" smtClean="0"/>
              <a:t>26</a:t>
            </a:fld>
            <a:endParaRPr lang="nl-NL"/>
          </a:p>
        </p:txBody>
      </p:sp>
    </p:spTree>
    <p:extLst>
      <p:ext uri="{BB962C8B-B14F-4D97-AF65-F5344CB8AC3E}">
        <p14:creationId xmlns:p14="http://schemas.microsoft.com/office/powerpoint/2010/main" val="194204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Materials Recovery Facility. This is where household waste gets sorted.</a:t>
            </a:r>
          </a:p>
        </p:txBody>
      </p:sp>
      <p:sp>
        <p:nvSpPr>
          <p:cNvPr id="4" name="Slide Number Placeholder 3"/>
          <p:cNvSpPr>
            <a:spLocks noGrp="1"/>
          </p:cNvSpPr>
          <p:nvPr>
            <p:ph type="sldNum" sz="quarter" idx="10"/>
          </p:nvPr>
        </p:nvSpPr>
        <p:spPr/>
        <p:txBody>
          <a:bodyPr/>
          <a:lstStyle/>
          <a:p>
            <a:fld id="{39DDA6E4-42F6-44BE-B405-860AB6C693DC}" type="slidenum">
              <a:rPr lang="nl-NL" smtClean="0"/>
              <a:t>28</a:t>
            </a:fld>
            <a:endParaRPr lang="nl-NL"/>
          </a:p>
        </p:txBody>
      </p:sp>
    </p:spTree>
    <p:extLst>
      <p:ext uri="{BB962C8B-B14F-4D97-AF65-F5344CB8AC3E}">
        <p14:creationId xmlns:p14="http://schemas.microsoft.com/office/powerpoint/2010/main" val="47107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mixed plastic from MRF’s end up at PRF’s. The PRF will sort out the different polymer types and sell. They are ideally looking for HDPE (milk bottles) and PET (drinks bottles). </a:t>
            </a:r>
          </a:p>
        </p:txBody>
      </p:sp>
      <p:sp>
        <p:nvSpPr>
          <p:cNvPr id="4" name="Slide Number Placeholder 3"/>
          <p:cNvSpPr>
            <a:spLocks noGrp="1"/>
          </p:cNvSpPr>
          <p:nvPr>
            <p:ph type="sldNum" sz="quarter" idx="10"/>
          </p:nvPr>
        </p:nvSpPr>
        <p:spPr/>
        <p:txBody>
          <a:bodyPr/>
          <a:lstStyle/>
          <a:p>
            <a:fld id="{39DDA6E4-42F6-44BE-B405-860AB6C693DC}" type="slidenum">
              <a:rPr lang="nl-NL" smtClean="0"/>
              <a:t>29</a:t>
            </a:fld>
            <a:endParaRPr lang="nl-NL"/>
          </a:p>
        </p:txBody>
      </p:sp>
    </p:spTree>
    <p:extLst>
      <p:ext uri="{BB962C8B-B14F-4D97-AF65-F5344CB8AC3E}">
        <p14:creationId xmlns:p14="http://schemas.microsoft.com/office/powerpoint/2010/main" val="249028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EcoExpert</a:t>
            </a:r>
            <a:r>
              <a:rPr lang="en-GB" dirty="0"/>
              <a:t> is made from recycled cardboard. It is fully recyclable or will degrade in the natural environment.</a:t>
            </a:r>
          </a:p>
        </p:txBody>
      </p:sp>
      <p:sp>
        <p:nvSpPr>
          <p:cNvPr id="4" name="Slide Number Placeholder 3"/>
          <p:cNvSpPr>
            <a:spLocks noGrp="1"/>
          </p:cNvSpPr>
          <p:nvPr>
            <p:ph type="sldNum" sz="quarter" idx="10"/>
          </p:nvPr>
        </p:nvSpPr>
        <p:spPr/>
        <p:txBody>
          <a:bodyPr/>
          <a:lstStyle/>
          <a:p>
            <a:fld id="{39DDA6E4-42F6-44BE-B405-860AB6C693DC}" type="slidenum">
              <a:rPr lang="nl-NL" smtClean="0"/>
              <a:t>32</a:t>
            </a:fld>
            <a:endParaRPr lang="nl-NL"/>
          </a:p>
        </p:txBody>
      </p:sp>
    </p:spTree>
    <p:extLst>
      <p:ext uri="{BB962C8B-B14F-4D97-AF65-F5344CB8AC3E}">
        <p14:creationId xmlns:p14="http://schemas.microsoft.com/office/powerpoint/2010/main" val="77161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DDA6E4-42F6-44BE-B405-860AB6C693DC}" type="slidenum">
              <a:rPr lang="nl-NL" smtClean="0"/>
              <a:t>33</a:t>
            </a:fld>
            <a:endParaRPr lang="nl-NL"/>
          </a:p>
        </p:txBody>
      </p:sp>
    </p:spTree>
    <p:extLst>
      <p:ext uri="{BB962C8B-B14F-4D97-AF65-F5344CB8AC3E}">
        <p14:creationId xmlns:p14="http://schemas.microsoft.com/office/powerpoint/2010/main" val="1607310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DDA6E4-42F6-44BE-B405-860AB6C693DC}" type="slidenum">
              <a:rPr lang="nl-NL" smtClean="0"/>
              <a:t>36</a:t>
            </a:fld>
            <a:endParaRPr lang="nl-NL"/>
          </a:p>
        </p:txBody>
      </p:sp>
    </p:spTree>
    <p:extLst>
      <p:ext uri="{BB962C8B-B14F-4D97-AF65-F5344CB8AC3E}">
        <p14:creationId xmlns:p14="http://schemas.microsoft.com/office/powerpoint/2010/main" val="165280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it all started for me and Modiform. The journey began with a question from B&amp;Q to change their EPS packs to another material. I knew other companies would provide products in standard horticultural black plastic. We wanted to be different, we researched the market and found out what would be recycled. We ended up with transparent green PET made from recycled drinks bottles. We won the order.</a:t>
            </a:r>
          </a:p>
        </p:txBody>
      </p:sp>
      <p:sp>
        <p:nvSpPr>
          <p:cNvPr id="4" name="Slide Number Placeholder 3"/>
          <p:cNvSpPr>
            <a:spLocks noGrp="1"/>
          </p:cNvSpPr>
          <p:nvPr>
            <p:ph type="sldNum" sz="quarter" idx="10"/>
          </p:nvPr>
        </p:nvSpPr>
        <p:spPr/>
        <p:txBody>
          <a:bodyPr/>
          <a:lstStyle/>
          <a:p>
            <a:fld id="{39DDA6E4-42F6-44BE-B405-860AB6C693DC}" type="slidenum">
              <a:rPr lang="nl-NL" smtClean="0"/>
              <a:t>2</a:t>
            </a:fld>
            <a:endParaRPr lang="nl-NL"/>
          </a:p>
        </p:txBody>
      </p:sp>
    </p:spTree>
    <p:extLst>
      <p:ext uri="{BB962C8B-B14F-4D97-AF65-F5344CB8AC3E}">
        <p14:creationId xmlns:p14="http://schemas.microsoft.com/office/powerpoint/2010/main" val="205399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these trends there will be 12billion tones of plastic in landfill or in the natural environment by 2050</a:t>
            </a:r>
          </a:p>
        </p:txBody>
      </p:sp>
      <p:sp>
        <p:nvSpPr>
          <p:cNvPr id="4" name="Slide Number Placeholder 3"/>
          <p:cNvSpPr>
            <a:spLocks noGrp="1"/>
          </p:cNvSpPr>
          <p:nvPr>
            <p:ph type="sldNum" sz="quarter" idx="10"/>
          </p:nvPr>
        </p:nvSpPr>
        <p:spPr/>
        <p:txBody>
          <a:bodyPr/>
          <a:lstStyle/>
          <a:p>
            <a:fld id="{39DDA6E4-42F6-44BE-B405-860AB6C693DC}" type="slidenum">
              <a:rPr lang="nl-NL" smtClean="0"/>
              <a:t>4</a:t>
            </a:fld>
            <a:endParaRPr lang="nl-NL"/>
          </a:p>
        </p:txBody>
      </p:sp>
    </p:spTree>
    <p:extLst>
      <p:ext uri="{BB962C8B-B14F-4D97-AF65-F5344CB8AC3E}">
        <p14:creationId xmlns:p14="http://schemas.microsoft.com/office/powerpoint/2010/main" val="337924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gyres is three times the size of France!!!!</a:t>
            </a:r>
          </a:p>
        </p:txBody>
      </p:sp>
      <p:sp>
        <p:nvSpPr>
          <p:cNvPr id="4" name="Slide Number Placeholder 3"/>
          <p:cNvSpPr>
            <a:spLocks noGrp="1"/>
          </p:cNvSpPr>
          <p:nvPr>
            <p:ph type="sldNum" sz="quarter" idx="10"/>
          </p:nvPr>
        </p:nvSpPr>
        <p:spPr/>
        <p:txBody>
          <a:bodyPr/>
          <a:lstStyle/>
          <a:p>
            <a:fld id="{39DDA6E4-42F6-44BE-B405-860AB6C693DC}" type="slidenum">
              <a:rPr lang="nl-NL" smtClean="0"/>
              <a:t>6</a:t>
            </a:fld>
            <a:endParaRPr lang="nl-NL"/>
          </a:p>
        </p:txBody>
      </p:sp>
    </p:spTree>
    <p:extLst>
      <p:ext uri="{BB962C8B-B14F-4D97-AF65-F5344CB8AC3E}">
        <p14:creationId xmlns:p14="http://schemas.microsoft.com/office/powerpoint/2010/main" val="876302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called Mermaids tears. The plastic in the sea breaks up and gets smaller. The fish and other sea creatures eat the small pieces and we eat them. Sea birds are also affected with up to 200 pieces being found in a single bird. </a:t>
            </a:r>
          </a:p>
        </p:txBody>
      </p:sp>
      <p:sp>
        <p:nvSpPr>
          <p:cNvPr id="4" name="Slide Number Placeholder 3"/>
          <p:cNvSpPr>
            <a:spLocks noGrp="1"/>
          </p:cNvSpPr>
          <p:nvPr>
            <p:ph type="sldNum" sz="quarter" idx="10"/>
          </p:nvPr>
        </p:nvSpPr>
        <p:spPr/>
        <p:txBody>
          <a:bodyPr/>
          <a:lstStyle/>
          <a:p>
            <a:fld id="{39DDA6E4-42F6-44BE-B405-860AB6C693DC}" type="slidenum">
              <a:rPr lang="nl-NL" smtClean="0"/>
              <a:t>11</a:t>
            </a:fld>
            <a:endParaRPr lang="nl-NL"/>
          </a:p>
        </p:txBody>
      </p:sp>
    </p:spTree>
    <p:extLst>
      <p:ext uri="{BB962C8B-B14F-4D97-AF65-F5344CB8AC3E}">
        <p14:creationId xmlns:p14="http://schemas.microsoft.com/office/powerpoint/2010/main" val="246502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analogy typically used to describe the plastic in the ocean. If you walk into the kitchen to find a blocked sink with the tap on full. Do you start mopping up the water on the floor or do you turn the tap off?</a:t>
            </a:r>
          </a:p>
        </p:txBody>
      </p:sp>
      <p:sp>
        <p:nvSpPr>
          <p:cNvPr id="4" name="Slide Number Placeholder 3"/>
          <p:cNvSpPr>
            <a:spLocks noGrp="1"/>
          </p:cNvSpPr>
          <p:nvPr>
            <p:ph type="sldNum" sz="quarter" idx="10"/>
          </p:nvPr>
        </p:nvSpPr>
        <p:spPr/>
        <p:txBody>
          <a:bodyPr/>
          <a:lstStyle/>
          <a:p>
            <a:fld id="{39DDA6E4-42F6-44BE-B405-860AB6C693DC}" type="slidenum">
              <a:rPr lang="nl-NL" smtClean="0"/>
              <a:t>12</a:t>
            </a:fld>
            <a:endParaRPr lang="nl-NL"/>
          </a:p>
        </p:txBody>
      </p:sp>
    </p:spTree>
    <p:extLst>
      <p:ext uri="{BB962C8B-B14F-4D97-AF65-F5344CB8AC3E}">
        <p14:creationId xmlns:p14="http://schemas.microsoft.com/office/powerpoint/2010/main" val="278859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 green industry and yet everything is delivered in plastic…or the wrong type of plastic.</a:t>
            </a:r>
          </a:p>
        </p:txBody>
      </p:sp>
      <p:sp>
        <p:nvSpPr>
          <p:cNvPr id="4" name="Slide Number Placeholder 3"/>
          <p:cNvSpPr>
            <a:spLocks noGrp="1"/>
          </p:cNvSpPr>
          <p:nvPr>
            <p:ph type="sldNum" sz="quarter" idx="10"/>
          </p:nvPr>
        </p:nvSpPr>
        <p:spPr/>
        <p:txBody>
          <a:bodyPr/>
          <a:lstStyle/>
          <a:p>
            <a:fld id="{39DDA6E4-42F6-44BE-B405-860AB6C693DC}" type="slidenum">
              <a:rPr lang="nl-NL" smtClean="0"/>
              <a:t>13</a:t>
            </a:fld>
            <a:endParaRPr lang="nl-NL"/>
          </a:p>
        </p:txBody>
      </p:sp>
    </p:spTree>
    <p:extLst>
      <p:ext uri="{BB962C8B-B14F-4D97-AF65-F5344CB8AC3E}">
        <p14:creationId xmlns:p14="http://schemas.microsoft.com/office/powerpoint/2010/main" val="277347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EPS. PS. PP. PET.</a:t>
            </a:r>
          </a:p>
        </p:txBody>
      </p:sp>
      <p:sp>
        <p:nvSpPr>
          <p:cNvPr id="4" name="Slide Number Placeholder 3"/>
          <p:cNvSpPr>
            <a:spLocks noGrp="1"/>
          </p:cNvSpPr>
          <p:nvPr>
            <p:ph type="sldNum" sz="quarter" idx="10"/>
          </p:nvPr>
        </p:nvSpPr>
        <p:spPr/>
        <p:txBody>
          <a:bodyPr/>
          <a:lstStyle/>
          <a:p>
            <a:fld id="{39DDA6E4-42F6-44BE-B405-860AB6C693DC}" type="slidenum">
              <a:rPr lang="nl-NL" smtClean="0"/>
              <a:t>14</a:t>
            </a:fld>
            <a:endParaRPr lang="nl-NL"/>
          </a:p>
        </p:txBody>
      </p:sp>
    </p:spTree>
    <p:extLst>
      <p:ext uri="{BB962C8B-B14F-4D97-AF65-F5344CB8AC3E}">
        <p14:creationId xmlns:p14="http://schemas.microsoft.com/office/powerpoint/2010/main" val="297716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EPS should be stopped. It will never be recycled through the kerbside collection system.</a:t>
            </a:r>
          </a:p>
        </p:txBody>
      </p:sp>
      <p:sp>
        <p:nvSpPr>
          <p:cNvPr id="4" name="Slide Number Placeholder 3"/>
          <p:cNvSpPr>
            <a:spLocks noGrp="1"/>
          </p:cNvSpPr>
          <p:nvPr>
            <p:ph type="sldNum" sz="quarter" idx="10"/>
          </p:nvPr>
        </p:nvSpPr>
        <p:spPr/>
        <p:txBody>
          <a:bodyPr/>
          <a:lstStyle/>
          <a:p>
            <a:fld id="{39DDA6E4-42F6-44BE-B405-860AB6C693DC}" type="slidenum">
              <a:rPr lang="nl-NL" smtClean="0"/>
              <a:t>16</a:t>
            </a:fld>
            <a:endParaRPr lang="nl-NL"/>
          </a:p>
        </p:txBody>
      </p:sp>
    </p:spTree>
    <p:extLst>
      <p:ext uri="{BB962C8B-B14F-4D97-AF65-F5344CB8AC3E}">
        <p14:creationId xmlns:p14="http://schemas.microsoft.com/office/powerpoint/2010/main" val="1849686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99C1DE-B496-4608-A6A2-570BC03F868B}" type="slidenum">
              <a:rPr lang="nl-NL" smtClean="0"/>
              <a:pPr/>
              <a:t>‹#›</a:t>
            </a:fld>
            <a:endParaRPr lang="nl-NL"/>
          </a:p>
        </p:txBody>
      </p:sp>
      <p:sp>
        <p:nvSpPr>
          <p:cNvPr id="13" name="Titel 12"/>
          <p:cNvSpPr>
            <a:spLocks noGrp="1"/>
          </p:cNvSpPr>
          <p:nvPr>
            <p:ph type="title"/>
          </p:nvPr>
        </p:nvSpPr>
        <p:spPr>
          <a:xfrm>
            <a:off x="683568" y="5517232"/>
            <a:ext cx="1907232" cy="864096"/>
          </a:xfrm>
        </p:spPr>
        <p:txBody>
          <a:bodyPr anchor="t">
            <a:normAutofit/>
          </a:bodyPr>
          <a:lstStyle>
            <a:lvl1pPr algn="ctr">
              <a:defRPr sz="1800" b="0">
                <a:latin typeface="Calibri" charset="0"/>
                <a:ea typeface="Calibri" charset="0"/>
                <a:cs typeface="Calibri" charset="0"/>
              </a:defRPr>
            </a:lvl1pPr>
          </a:lstStyle>
          <a:p>
            <a:r>
              <a:rPr lang="en-US"/>
              <a:t>Click to edit Master title style</a:t>
            </a:r>
            <a:endParaRPr lang="nl-NL" dirty="0"/>
          </a:p>
        </p:txBody>
      </p:sp>
    </p:spTree>
    <p:extLst>
      <p:ext uri="{BB962C8B-B14F-4D97-AF65-F5344CB8AC3E}">
        <p14:creationId xmlns:p14="http://schemas.microsoft.com/office/powerpoint/2010/main" val="24517549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verticale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40"/>
            <a:ext cx="2057400" cy="5851525"/>
          </a:xfrm>
        </p:spPr>
        <p:txBody>
          <a:bodyPr vert="eaVert"/>
          <a:lstStyle/>
          <a:p>
            <a:r>
              <a:rPr lang="en-US"/>
              <a:t>Click to edit Master title style</a:t>
            </a:r>
            <a:endParaRPr lang="nl-NL"/>
          </a:p>
        </p:txBody>
      </p:sp>
      <p:sp>
        <p:nvSpPr>
          <p:cNvPr id="3" name="Tijdelijke aanduiding voor verticale tekst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datum 3"/>
          <p:cNvSpPr>
            <a:spLocks noGrp="1"/>
          </p:cNvSpPr>
          <p:nvPr>
            <p:ph type="dt" sz="half" idx="10"/>
          </p:nvPr>
        </p:nvSpPr>
        <p:spPr/>
        <p:txBody>
          <a:body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99C1DE-B496-4608-A6A2-570BC03F868B}" type="slidenum">
              <a:rPr lang="nl-NL" smtClean="0"/>
              <a:pPr/>
              <a:t>‹#›</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nl-NL"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4"/>
          <p:cNvSpPr>
            <a:spLocks noGrp="1"/>
          </p:cNvSpPr>
          <p:nvPr>
            <p:ph type="dt" sz="half" idx="10"/>
          </p:nvPr>
        </p:nvSpPr>
        <p:spPr/>
        <p:txBody>
          <a:bodyPr/>
          <a:lstStyle/>
          <a:p>
            <a:fld id="{168D69E4-60A4-455F-8FE5-FCD2D9C99970}" type="datetimeFigureOut">
              <a:rPr lang="nl-NL" smtClean="0"/>
              <a:pPr/>
              <a:t>3-10-2018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6"/>
          <p:cNvSpPr>
            <a:spLocks noGrp="1"/>
          </p:cNvSpPr>
          <p:nvPr>
            <p:ph type="dt" sz="half" idx="10"/>
          </p:nvPr>
        </p:nvSpPr>
        <p:spPr/>
        <p:txBody>
          <a:bodyPr/>
          <a:lstStyle/>
          <a:p>
            <a:fld id="{168D69E4-60A4-455F-8FE5-FCD2D9C99970}" type="datetimeFigureOut">
              <a:rPr lang="nl-NL" smtClean="0"/>
              <a:pPr/>
              <a:t>3-10-2018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p>
            <a:fld id="{168D69E4-60A4-455F-8FE5-FCD2D9C99970}" type="datetimeFigureOut">
              <a:rPr lang="nl-NL" smtClean="0"/>
              <a:pPr/>
              <a:t>3-10-2018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68D69E4-60A4-455F-8FE5-FCD2D9C99970}" type="datetimeFigureOut">
              <a:rPr lang="nl-NL" smtClean="0"/>
              <a:pPr/>
              <a:t>3-10-2018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nl-NL"/>
          </a:p>
        </p:txBody>
      </p:sp>
      <p:sp>
        <p:nvSpPr>
          <p:cNvPr id="3" name="Tijdelijke aanduiding voor inhou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ijdelijke aanduiding voor datum 4"/>
          <p:cNvSpPr>
            <a:spLocks noGrp="1"/>
          </p:cNvSpPr>
          <p:nvPr>
            <p:ph type="dt" sz="half" idx="10"/>
          </p:nvPr>
        </p:nvSpPr>
        <p:spPr/>
        <p:txBody>
          <a:bodyPr/>
          <a:lstStyle/>
          <a:p>
            <a:fld id="{168D69E4-60A4-455F-8FE5-FCD2D9C99970}" type="datetimeFigureOut">
              <a:rPr lang="nl-NL" smtClean="0"/>
              <a:pPr/>
              <a:t>3-10-2018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ijdelijke aanduiding voor datum 4"/>
          <p:cNvSpPr>
            <a:spLocks noGrp="1"/>
          </p:cNvSpPr>
          <p:nvPr>
            <p:ph type="dt" sz="half" idx="10"/>
          </p:nvPr>
        </p:nvSpPr>
        <p:spPr/>
        <p:txBody>
          <a:bodyPr/>
          <a:lstStyle/>
          <a:p>
            <a:fld id="{168D69E4-60A4-455F-8FE5-FCD2D9C99970}" type="datetimeFigureOut">
              <a:rPr lang="nl-NL" smtClean="0"/>
              <a:pPr/>
              <a:t>3-10-2018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99C1DE-B496-4608-A6A2-570BC03F868B}"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654032"/>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6500834"/>
            <a:ext cx="2133600" cy="220643"/>
          </a:xfrm>
          <a:prstGeom prst="rect">
            <a:avLst/>
          </a:prstGeom>
        </p:spPr>
        <p:txBody>
          <a:bodyPr vert="horz" lIns="91440" tIns="45720" rIns="91440" bIns="45720" rtlCol="0" anchor="ctr"/>
          <a:lstStyle>
            <a:lvl1pPr algn="l">
              <a:defRPr sz="1200">
                <a:solidFill>
                  <a:schemeClr val="tx1">
                    <a:tint val="75000"/>
                  </a:schemeClr>
                </a:solidFill>
              </a:defRPr>
            </a:lvl1pPr>
          </a:lstStyle>
          <a:p>
            <a:fld id="{168D69E4-60A4-455F-8FE5-FCD2D9C99970}" type="datetimeFigureOut">
              <a:rPr lang="nl-NL" smtClean="0"/>
              <a:pPr/>
              <a:t>3-10-2018</a:t>
            </a:fld>
            <a:endParaRPr lang="nl-NL"/>
          </a:p>
        </p:txBody>
      </p:sp>
      <p:sp>
        <p:nvSpPr>
          <p:cNvPr id="5" name="Tijdelijke aanduiding voor voettekst 4"/>
          <p:cNvSpPr>
            <a:spLocks noGrp="1"/>
          </p:cNvSpPr>
          <p:nvPr>
            <p:ph type="ftr" sz="quarter" idx="3"/>
          </p:nvPr>
        </p:nvSpPr>
        <p:spPr>
          <a:xfrm>
            <a:off x="3124200" y="6500834"/>
            <a:ext cx="2895600" cy="2206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500834"/>
            <a:ext cx="2133600" cy="220643"/>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1DE-B496-4608-A6A2-570BC03F868B}" type="slidenum">
              <a:rPr lang="nl-NL" smtClean="0"/>
              <a:pPr/>
              <a:t>‹#›</a:t>
            </a:fld>
            <a:endParaRPr lang="nl-NL" dirty="0"/>
          </a:p>
        </p:txBody>
      </p:sp>
      <p:pic>
        <p:nvPicPr>
          <p:cNvPr id="11" name="Afbeelding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80312" y="6209704"/>
            <a:ext cx="1600533" cy="58226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7AB51D"/>
        </a:buClr>
        <a:buFont typeface="Arial" pitchFamily="34" charset="0"/>
        <a:buChar char="•"/>
        <a:defRPr sz="20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Clr>
          <a:srgbClr val="7AB51D"/>
        </a:buClr>
        <a:buFont typeface="Arial" pitchFamily="34" charset="0"/>
        <a:buChar char="–"/>
        <a:defRPr sz="1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Clr>
          <a:srgbClr val="7AB51D"/>
        </a:buClr>
        <a:buFont typeface="Arial" pitchFamily="34" charset="0"/>
        <a:buChar char="•"/>
        <a:defRPr sz="16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Clr>
          <a:srgbClr val="7AB51D"/>
        </a:buClr>
        <a:buFont typeface="Arial" pitchFamily="34" charset="0"/>
        <a:buChar char="–"/>
        <a:defRPr sz="14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Clr>
          <a:srgbClr val="7AB51D"/>
        </a:buClr>
        <a:buFont typeface="Arial" pitchFamily="34" charset="0"/>
        <a:buChar char="»"/>
        <a:defRPr sz="12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173" y="0"/>
            <a:ext cx="9141654" cy="6858000"/>
          </a:xfrm>
          <a:prstGeom prst="rect">
            <a:avLst/>
          </a:prstGeom>
        </p:spPr>
      </p:pic>
      <p:sp>
        <p:nvSpPr>
          <p:cNvPr id="7" name="Tekstvak 6"/>
          <p:cNvSpPr txBox="1"/>
          <p:nvPr/>
        </p:nvSpPr>
        <p:spPr>
          <a:xfrm>
            <a:off x="942970" y="5805264"/>
            <a:ext cx="13644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srgbClr val="0071B9"/>
                </a:solidFill>
                <a:latin typeface="Arial"/>
              </a:rPr>
              <a:t>Plastic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srgbClr val="0071B9"/>
                </a:solidFill>
                <a:latin typeface="Arial"/>
              </a:rPr>
              <a:t>Horticulture</a:t>
            </a:r>
            <a:endParaRPr kumimoji="0" lang="nl-NL" sz="1800" b="0" i="0" u="none" strike="noStrike" kern="1200" cap="none" spc="0" normalizeH="0" baseline="0" noProof="0" dirty="0">
              <a:ln>
                <a:noFill/>
              </a:ln>
              <a:solidFill>
                <a:srgbClr val="0071B9"/>
              </a:solidFill>
              <a:effectLst/>
              <a:uLnTx/>
              <a:uFillTx/>
              <a:latin typeface="Arial"/>
              <a:ea typeface="+mn-ea"/>
              <a:cs typeface="+mn-cs"/>
            </a:endParaRPr>
          </a:p>
        </p:txBody>
      </p:sp>
    </p:spTree>
    <p:extLst>
      <p:ext uri="{BB962C8B-B14F-4D97-AF65-F5344CB8AC3E}">
        <p14:creationId xmlns:p14="http://schemas.microsoft.com/office/powerpoint/2010/main" val="1526441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PLASTICS IN THE ENVIRONMENT</a:t>
            </a:r>
          </a:p>
        </p:txBody>
      </p:sp>
      <p:pic>
        <p:nvPicPr>
          <p:cNvPr id="6" name="Content Placeholder 5">
            <a:extLst>
              <a:ext uri="{FF2B5EF4-FFF2-40B4-BE49-F238E27FC236}">
                <a16:creationId xmlns:a16="http://schemas.microsoft.com/office/drawing/2014/main" id="{762FCBAE-DE47-454D-B914-EBE83C29FF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39" y="928670"/>
            <a:ext cx="8003561" cy="5334019"/>
          </a:xfrm>
        </p:spPr>
      </p:pic>
    </p:spTree>
    <p:extLst>
      <p:ext uri="{BB962C8B-B14F-4D97-AF65-F5344CB8AC3E}">
        <p14:creationId xmlns:p14="http://schemas.microsoft.com/office/powerpoint/2010/main" val="95299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PLASTICS IN THE ENVIRONMENT</a:t>
            </a:r>
          </a:p>
        </p:txBody>
      </p:sp>
      <p:pic>
        <p:nvPicPr>
          <p:cNvPr id="7" name="Content Placeholder 6">
            <a:extLst>
              <a:ext uri="{FF2B5EF4-FFF2-40B4-BE49-F238E27FC236}">
                <a16:creationId xmlns:a16="http://schemas.microsoft.com/office/drawing/2014/main" id="{2FE661FF-C1CD-461B-AC39-00598F90E58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980729"/>
            <a:ext cx="8507288" cy="4940610"/>
          </a:xfrm>
        </p:spPr>
      </p:pic>
    </p:spTree>
    <p:extLst>
      <p:ext uri="{BB962C8B-B14F-4D97-AF65-F5344CB8AC3E}">
        <p14:creationId xmlns:p14="http://schemas.microsoft.com/office/powerpoint/2010/main" val="393420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 FACTS</a:t>
            </a:r>
          </a:p>
        </p:txBody>
      </p:sp>
      <p:pic>
        <p:nvPicPr>
          <p:cNvPr id="5" name="Content Placeholder 4">
            <a:extLst>
              <a:ext uri="{FF2B5EF4-FFF2-40B4-BE49-F238E27FC236}">
                <a16:creationId xmlns:a16="http://schemas.microsoft.com/office/drawing/2014/main" id="{E6F6AF7A-F584-40C8-B182-BF6807D9D6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6632"/>
            <a:ext cx="7848872" cy="6140108"/>
          </a:xfrm>
        </p:spPr>
      </p:pic>
    </p:spTree>
    <p:extLst>
      <p:ext uri="{BB962C8B-B14F-4D97-AF65-F5344CB8AC3E}">
        <p14:creationId xmlns:p14="http://schemas.microsoft.com/office/powerpoint/2010/main" val="2656206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BA5235-6C1D-4BD6-9FEC-4E8C8A3358E0}"/>
              </a:ext>
            </a:extLst>
          </p:cNvPr>
          <p:cNvSpPr>
            <a:spLocks noGrp="1"/>
          </p:cNvSpPr>
          <p:nvPr>
            <p:ph type="title"/>
          </p:nvPr>
        </p:nvSpPr>
        <p:spPr/>
        <p:txBody>
          <a:bodyPr>
            <a:normAutofit fontScale="90000"/>
          </a:bodyPr>
          <a:lstStyle/>
          <a:p>
            <a:r>
              <a:rPr lang="nl-NL" dirty="0"/>
              <a:t>PLASTICS CURRENTLY USED IN HORTICULTURE</a:t>
            </a:r>
          </a:p>
        </p:txBody>
      </p:sp>
      <p:pic>
        <p:nvPicPr>
          <p:cNvPr id="8" name="Picture 7">
            <a:extLst>
              <a:ext uri="{FF2B5EF4-FFF2-40B4-BE49-F238E27FC236}">
                <a16:creationId xmlns:a16="http://schemas.microsoft.com/office/drawing/2014/main" id="{5BCFB9AE-CAEB-4E91-B047-CCE43D11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692696"/>
            <a:ext cx="6107121" cy="3494707"/>
          </a:xfrm>
          <a:prstGeom prst="rect">
            <a:avLst/>
          </a:prstGeom>
        </p:spPr>
      </p:pic>
      <p:pic>
        <p:nvPicPr>
          <p:cNvPr id="10" name="Picture 9">
            <a:extLst>
              <a:ext uri="{FF2B5EF4-FFF2-40B4-BE49-F238E27FC236}">
                <a16:creationId xmlns:a16="http://schemas.microsoft.com/office/drawing/2014/main" id="{F92EB877-BA24-42E5-A8A0-EFF4DF907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692696"/>
            <a:ext cx="4656066" cy="6015600"/>
          </a:xfrm>
          <a:prstGeom prst="rect">
            <a:avLst/>
          </a:prstGeom>
        </p:spPr>
      </p:pic>
      <p:pic>
        <p:nvPicPr>
          <p:cNvPr id="12" name="Picture 11">
            <a:extLst>
              <a:ext uri="{FF2B5EF4-FFF2-40B4-BE49-F238E27FC236}">
                <a16:creationId xmlns:a16="http://schemas.microsoft.com/office/drawing/2014/main" id="{CFCE9A77-077A-40F7-9E29-4A0DB471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3009937"/>
            <a:ext cx="5508104" cy="3876328"/>
          </a:xfrm>
          <a:prstGeom prst="rect">
            <a:avLst/>
          </a:prstGeom>
        </p:spPr>
      </p:pic>
      <p:pic>
        <p:nvPicPr>
          <p:cNvPr id="14" name="Picture 13">
            <a:extLst>
              <a:ext uri="{FF2B5EF4-FFF2-40B4-BE49-F238E27FC236}">
                <a16:creationId xmlns:a16="http://schemas.microsoft.com/office/drawing/2014/main" id="{0134C753-583B-4721-BED1-4A221DB58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2" y="2747826"/>
            <a:ext cx="3048000" cy="2200275"/>
          </a:xfrm>
          <a:prstGeom prst="rect">
            <a:avLst/>
          </a:prstGeom>
        </p:spPr>
      </p:pic>
      <p:pic>
        <p:nvPicPr>
          <p:cNvPr id="16" name="Picture 15">
            <a:extLst>
              <a:ext uri="{FF2B5EF4-FFF2-40B4-BE49-F238E27FC236}">
                <a16:creationId xmlns:a16="http://schemas.microsoft.com/office/drawing/2014/main" id="{605C02AD-7B12-488A-B274-A8FB78D35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4449514"/>
            <a:ext cx="3048000" cy="2200275"/>
          </a:xfrm>
          <a:prstGeom prst="rect">
            <a:avLst/>
          </a:prstGeom>
        </p:spPr>
      </p:pic>
      <p:pic>
        <p:nvPicPr>
          <p:cNvPr id="17" name="Picture 16">
            <a:extLst>
              <a:ext uri="{FF2B5EF4-FFF2-40B4-BE49-F238E27FC236}">
                <a16:creationId xmlns:a16="http://schemas.microsoft.com/office/drawing/2014/main" id="{7466E3AC-5D49-44B4-B3F6-CCDA48B78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7" y="1531745"/>
            <a:ext cx="9144000" cy="4133850"/>
          </a:xfrm>
          <a:prstGeom prst="rect">
            <a:avLst/>
          </a:prstGeom>
        </p:spPr>
      </p:pic>
    </p:spTree>
    <p:extLst>
      <p:ext uri="{BB962C8B-B14F-4D97-AF65-F5344CB8AC3E}">
        <p14:creationId xmlns:p14="http://schemas.microsoft.com/office/powerpoint/2010/main" val="164753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0913BA-B945-4401-9CC3-4D4797F1C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869594"/>
            <a:ext cx="3140596" cy="3372619"/>
          </a:xfrm>
          <a:prstGeom prst="rect">
            <a:avLst/>
          </a:prstGeom>
        </p:spPr>
      </p:pic>
      <p:sp>
        <p:nvSpPr>
          <p:cNvPr id="2" name="Titel 1"/>
          <p:cNvSpPr>
            <a:spLocks noGrp="1"/>
          </p:cNvSpPr>
          <p:nvPr>
            <p:ph type="title"/>
          </p:nvPr>
        </p:nvSpPr>
        <p:spPr>
          <a:xfrm>
            <a:off x="179512" y="260648"/>
            <a:ext cx="8435280" cy="654032"/>
          </a:xfrm>
        </p:spPr>
        <p:txBody>
          <a:bodyPr>
            <a:normAutofit/>
          </a:bodyPr>
          <a:lstStyle/>
          <a:p>
            <a:r>
              <a:rPr lang="nl-NL" dirty="0"/>
              <a:t>PLASTICS CURRENTLY USED IN HORTICULTURE</a:t>
            </a:r>
          </a:p>
        </p:txBody>
      </p:sp>
      <p:pic>
        <p:nvPicPr>
          <p:cNvPr id="5" name="Picture 4">
            <a:extLst>
              <a:ext uri="{FF2B5EF4-FFF2-40B4-BE49-F238E27FC236}">
                <a16:creationId xmlns:a16="http://schemas.microsoft.com/office/drawing/2014/main" id="{3BA93932-1846-47C0-AB9E-12B27BE6C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002781"/>
            <a:ext cx="2381250" cy="2381250"/>
          </a:xfrm>
          <a:prstGeom prst="rect">
            <a:avLst/>
          </a:prstGeom>
        </p:spPr>
      </p:pic>
      <p:pic>
        <p:nvPicPr>
          <p:cNvPr id="9" name="Picture 8">
            <a:extLst>
              <a:ext uri="{FF2B5EF4-FFF2-40B4-BE49-F238E27FC236}">
                <a16:creationId xmlns:a16="http://schemas.microsoft.com/office/drawing/2014/main" id="{96CD2DDC-3A26-4A16-B740-1A59C8392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124744"/>
            <a:ext cx="3459205" cy="2685281"/>
          </a:xfrm>
          <a:prstGeom prst="rect">
            <a:avLst/>
          </a:prstGeom>
        </p:spPr>
      </p:pic>
      <p:pic>
        <p:nvPicPr>
          <p:cNvPr id="11" name="Picture 10">
            <a:extLst>
              <a:ext uri="{FF2B5EF4-FFF2-40B4-BE49-F238E27FC236}">
                <a16:creationId xmlns:a16="http://schemas.microsoft.com/office/drawing/2014/main" id="{D89FC4B9-8066-4B0D-B74E-69FE5D2E9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2" y="1484784"/>
            <a:ext cx="4736976" cy="3261226"/>
          </a:xfrm>
          <a:prstGeom prst="rect">
            <a:avLst/>
          </a:prstGeom>
        </p:spPr>
      </p:pic>
      <p:sp>
        <p:nvSpPr>
          <p:cNvPr id="12" name="Titel 1">
            <a:extLst>
              <a:ext uri="{FF2B5EF4-FFF2-40B4-BE49-F238E27FC236}">
                <a16:creationId xmlns:a16="http://schemas.microsoft.com/office/drawing/2014/main" id="{9BE79626-C3DE-4C54-BEE3-98EBA4E7F8CE}"/>
              </a:ext>
            </a:extLst>
          </p:cNvPr>
          <p:cNvSpPr txBox="1">
            <a:spLocks/>
          </p:cNvSpPr>
          <p:nvPr/>
        </p:nvSpPr>
        <p:spPr>
          <a:xfrm>
            <a:off x="2998168" y="5210999"/>
            <a:ext cx="5616624" cy="6540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nl-NL" dirty="0"/>
              <a:t>WHAT ARE THESE MADE FROM?</a:t>
            </a:r>
          </a:p>
        </p:txBody>
      </p:sp>
    </p:spTree>
    <p:extLst>
      <p:ext uri="{BB962C8B-B14F-4D97-AF65-F5344CB8AC3E}">
        <p14:creationId xmlns:p14="http://schemas.microsoft.com/office/powerpoint/2010/main" val="414856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EPS – Expanded Polystyrene - Styrofoam</a:t>
            </a:r>
          </a:p>
        </p:txBody>
      </p:sp>
      <p:pic>
        <p:nvPicPr>
          <p:cNvPr id="6" name="Content Placeholder 5">
            <a:extLst>
              <a:ext uri="{FF2B5EF4-FFF2-40B4-BE49-F238E27FC236}">
                <a16:creationId xmlns:a16="http://schemas.microsoft.com/office/drawing/2014/main" id="{F5FAB235-FD9C-46B4-B26C-E36C15460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4048" y="1796988"/>
            <a:ext cx="3840088" cy="3840088"/>
          </a:xfrm>
        </p:spPr>
      </p:pic>
      <p:pic>
        <p:nvPicPr>
          <p:cNvPr id="4" name="Picture 3">
            <a:extLst>
              <a:ext uri="{FF2B5EF4-FFF2-40B4-BE49-F238E27FC236}">
                <a16:creationId xmlns:a16="http://schemas.microsoft.com/office/drawing/2014/main" id="{F5340087-B465-49B6-9A08-CF7AB7B60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608512" cy="4608512"/>
          </a:xfrm>
          <a:prstGeom prst="rect">
            <a:avLst/>
          </a:prstGeom>
        </p:spPr>
      </p:pic>
    </p:spTree>
    <p:extLst>
      <p:ext uri="{BB962C8B-B14F-4D97-AF65-F5344CB8AC3E}">
        <p14:creationId xmlns:p14="http://schemas.microsoft.com/office/powerpoint/2010/main" val="3392561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032AF-926F-4C82-8EE5-93DF55A6621F}"/>
              </a:ext>
            </a:extLst>
          </p:cNvPr>
          <p:cNvSpPr/>
          <p:nvPr/>
        </p:nvSpPr>
        <p:spPr>
          <a:xfrm>
            <a:off x="380020" y="1196752"/>
            <a:ext cx="5958408" cy="1200329"/>
          </a:xfrm>
          <a:prstGeom prst="rect">
            <a:avLst/>
          </a:prstGeom>
        </p:spPr>
        <p:txBody>
          <a:bodyPr wrap="square">
            <a:spAutoFit/>
          </a:bodyPr>
          <a:lstStyle/>
          <a:p>
            <a:r>
              <a:rPr lang="en-GB" b="1" dirty="0">
                <a:solidFill>
                  <a:srgbClr val="222222"/>
                </a:solidFill>
                <a:latin typeface="Trocchi"/>
              </a:rPr>
              <a:t>EPS does not biodegrade. </a:t>
            </a:r>
            <a:r>
              <a:rPr lang="en-GB" dirty="0">
                <a:solidFill>
                  <a:srgbClr val="222222"/>
                </a:solidFill>
                <a:latin typeface="Trocchi"/>
              </a:rPr>
              <a:t>It may break into small pieces, even minuscule pieces. But the smaller EPS gets, the harder it is to clean up.</a:t>
            </a:r>
            <a:br>
              <a:rPr lang="en-GB" dirty="0"/>
            </a:br>
            <a:endParaRPr lang="en-GB" dirty="0"/>
          </a:p>
        </p:txBody>
      </p:sp>
      <p:sp>
        <p:nvSpPr>
          <p:cNvPr id="5" name="Rectangle 4">
            <a:extLst>
              <a:ext uri="{FF2B5EF4-FFF2-40B4-BE49-F238E27FC236}">
                <a16:creationId xmlns:a16="http://schemas.microsoft.com/office/drawing/2014/main" id="{B467F2BF-331B-480E-B2C0-7EFF04F58F89}"/>
              </a:ext>
            </a:extLst>
          </p:cNvPr>
          <p:cNvSpPr/>
          <p:nvPr/>
        </p:nvSpPr>
        <p:spPr>
          <a:xfrm>
            <a:off x="380020" y="2481840"/>
            <a:ext cx="8075240" cy="1200329"/>
          </a:xfrm>
          <a:prstGeom prst="rect">
            <a:avLst/>
          </a:prstGeom>
        </p:spPr>
        <p:txBody>
          <a:bodyPr wrap="square">
            <a:spAutoFit/>
          </a:bodyPr>
          <a:lstStyle/>
          <a:p>
            <a:r>
              <a:rPr lang="en-GB" b="1" dirty="0">
                <a:solidFill>
                  <a:srgbClr val="222222"/>
                </a:solidFill>
                <a:latin typeface="Trocchi"/>
              </a:rPr>
              <a:t>It is made of fossil fuels and synthetic chemicals. </a:t>
            </a:r>
            <a:r>
              <a:rPr lang="en-GB" dirty="0">
                <a:solidFill>
                  <a:srgbClr val="222222"/>
                </a:solidFill>
                <a:latin typeface="Trocchi"/>
              </a:rPr>
              <a:t>Those chemicals may leach if they come in contact with hot, greasy or acidic food. Yes, they keep your coffee hot – but they may also add an unwanted dose of toxins to your drink.</a:t>
            </a:r>
            <a:br>
              <a:rPr lang="en-GB" dirty="0"/>
            </a:br>
            <a:endParaRPr lang="en-GB" dirty="0"/>
          </a:p>
        </p:txBody>
      </p:sp>
      <p:sp>
        <p:nvSpPr>
          <p:cNvPr id="6" name="Rectangle 5">
            <a:extLst>
              <a:ext uri="{FF2B5EF4-FFF2-40B4-BE49-F238E27FC236}">
                <a16:creationId xmlns:a16="http://schemas.microsoft.com/office/drawing/2014/main" id="{762DC065-7081-40EC-8E41-C0E8BC402985}"/>
              </a:ext>
            </a:extLst>
          </p:cNvPr>
          <p:cNvSpPr/>
          <p:nvPr/>
        </p:nvSpPr>
        <p:spPr>
          <a:xfrm>
            <a:off x="380020" y="3793484"/>
            <a:ext cx="8229600" cy="1200329"/>
          </a:xfrm>
          <a:prstGeom prst="rect">
            <a:avLst/>
          </a:prstGeom>
        </p:spPr>
        <p:txBody>
          <a:bodyPr wrap="square">
            <a:spAutoFit/>
          </a:bodyPr>
          <a:lstStyle/>
          <a:p>
            <a:r>
              <a:rPr lang="en-GB" b="1" dirty="0">
                <a:solidFill>
                  <a:srgbClr val="222222"/>
                </a:solidFill>
                <a:latin typeface="Trocchi"/>
              </a:rPr>
              <a:t>Animals can eat it. </a:t>
            </a:r>
            <a:r>
              <a:rPr lang="en-GB" dirty="0">
                <a:solidFill>
                  <a:srgbClr val="222222"/>
                </a:solidFill>
                <a:latin typeface="Trocchi"/>
              </a:rPr>
              <a:t>Turtles and fish seem to mistake EPS for food, and that can kill them. Not only can they not digest it, but the foam could be full of poisons that it has absorbed from contaminants floating in the water.</a:t>
            </a:r>
            <a:br>
              <a:rPr lang="en-GB" dirty="0"/>
            </a:br>
            <a:endParaRPr lang="en-GB" dirty="0"/>
          </a:p>
        </p:txBody>
      </p:sp>
      <p:sp>
        <p:nvSpPr>
          <p:cNvPr id="7" name="Rectangle 6">
            <a:extLst>
              <a:ext uri="{FF2B5EF4-FFF2-40B4-BE49-F238E27FC236}">
                <a16:creationId xmlns:a16="http://schemas.microsoft.com/office/drawing/2014/main" id="{C391FB3B-D64C-4709-95EC-50270A539852}"/>
              </a:ext>
            </a:extLst>
          </p:cNvPr>
          <p:cNvSpPr/>
          <p:nvPr/>
        </p:nvSpPr>
        <p:spPr>
          <a:xfrm>
            <a:off x="380020" y="5059673"/>
            <a:ext cx="7906815" cy="923330"/>
          </a:xfrm>
          <a:prstGeom prst="rect">
            <a:avLst/>
          </a:prstGeom>
        </p:spPr>
        <p:txBody>
          <a:bodyPr wrap="square">
            <a:spAutoFit/>
          </a:bodyPr>
          <a:lstStyle/>
          <a:p>
            <a:r>
              <a:rPr lang="en-GB" b="1" dirty="0">
                <a:solidFill>
                  <a:srgbClr val="222222"/>
                </a:solidFill>
                <a:latin typeface="Trocchi"/>
              </a:rPr>
              <a:t>It can’t be recycled. </a:t>
            </a:r>
            <a:r>
              <a:rPr lang="en-GB" dirty="0">
                <a:solidFill>
                  <a:srgbClr val="222222"/>
                </a:solidFill>
                <a:latin typeface="Trocchi"/>
              </a:rPr>
              <a:t>Some commercial recycling centres may accept waste EPS, but for the most part kerbside recycling centres do not accept throwaway foam food containers.</a:t>
            </a:r>
            <a:endParaRPr lang="en-GB" dirty="0"/>
          </a:p>
        </p:txBody>
      </p:sp>
      <p:sp>
        <p:nvSpPr>
          <p:cNvPr id="9" name="Titel 1">
            <a:extLst>
              <a:ext uri="{FF2B5EF4-FFF2-40B4-BE49-F238E27FC236}">
                <a16:creationId xmlns:a16="http://schemas.microsoft.com/office/drawing/2014/main" id="{5FAB8755-711D-43EA-A71C-6B28D37EB8BE}"/>
              </a:ext>
            </a:extLst>
          </p:cNvPr>
          <p:cNvSpPr>
            <a:spLocks noGrp="1"/>
          </p:cNvSpPr>
          <p:nvPr>
            <p:ph type="title"/>
          </p:nvPr>
        </p:nvSpPr>
        <p:spPr/>
        <p:txBody>
          <a:bodyPr/>
          <a:lstStyle/>
          <a:p>
            <a:r>
              <a:rPr lang="nl-NL" dirty="0"/>
              <a:t>EPS – Expanded Polystyrene - Styrofoam</a:t>
            </a:r>
          </a:p>
        </p:txBody>
      </p:sp>
    </p:spTree>
    <p:extLst>
      <p:ext uri="{BB962C8B-B14F-4D97-AF65-F5344CB8AC3E}">
        <p14:creationId xmlns:p14="http://schemas.microsoft.com/office/powerpoint/2010/main" val="1920834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ADVICE FROM WRAP: EPS &amp; BIO-POLYMERS</a:t>
            </a:r>
          </a:p>
        </p:txBody>
      </p:sp>
      <p:sp>
        <p:nvSpPr>
          <p:cNvPr id="4" name="Content Placeholder 3">
            <a:extLst>
              <a:ext uri="{FF2B5EF4-FFF2-40B4-BE49-F238E27FC236}">
                <a16:creationId xmlns:a16="http://schemas.microsoft.com/office/drawing/2014/main" id="{7A8B46E1-4E01-4D91-8666-119EFB6F9CDC}"/>
              </a:ext>
            </a:extLst>
          </p:cNvPr>
          <p:cNvSpPr>
            <a:spLocks noGrp="1"/>
          </p:cNvSpPr>
          <p:nvPr>
            <p:ph idx="1"/>
          </p:nvPr>
        </p:nvSpPr>
        <p:spPr>
          <a:xfrm>
            <a:off x="457200" y="1772816"/>
            <a:ext cx="8229600" cy="3416320"/>
          </a:xfrm>
          <a:prstGeom prst="rect">
            <a:avLst/>
          </a:prstGeom>
        </p:spPr>
        <p:txBody>
          <a:bodyPr>
            <a:spAutoFit/>
          </a:bodyPr>
          <a:lstStyle/>
          <a:p>
            <a:r>
              <a:rPr lang="en-GB" sz="3600" dirty="0">
                <a:solidFill>
                  <a:schemeClr val="tx2">
                    <a:lumMod val="50000"/>
                  </a:schemeClr>
                </a:solidFill>
              </a:rPr>
              <a:t>Avoid the use of expanded polystyrene (EPS), oxo-degradable or bio-degradable polymers as they are not currently compatible within existing household plastic sorting or reprocessing systems.</a:t>
            </a:r>
          </a:p>
        </p:txBody>
      </p:sp>
    </p:spTree>
    <p:extLst>
      <p:ext uri="{BB962C8B-B14F-4D97-AF65-F5344CB8AC3E}">
        <p14:creationId xmlns:p14="http://schemas.microsoft.com/office/powerpoint/2010/main" val="317230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POTS – PP - Polypropylene</a:t>
            </a:r>
          </a:p>
        </p:txBody>
      </p:sp>
      <p:pic>
        <p:nvPicPr>
          <p:cNvPr id="5" name="Content Placeholder 4">
            <a:extLst>
              <a:ext uri="{FF2B5EF4-FFF2-40B4-BE49-F238E27FC236}">
                <a16:creationId xmlns:a16="http://schemas.microsoft.com/office/drawing/2014/main" id="{45CBB7C1-9DCF-49CF-BBCA-26767FA109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052736"/>
            <a:ext cx="3218598" cy="3456384"/>
          </a:xfrm>
        </p:spPr>
      </p:pic>
      <p:pic>
        <p:nvPicPr>
          <p:cNvPr id="7" name="Picture 6">
            <a:extLst>
              <a:ext uri="{FF2B5EF4-FFF2-40B4-BE49-F238E27FC236}">
                <a16:creationId xmlns:a16="http://schemas.microsoft.com/office/drawing/2014/main" id="{EC1596DA-ED29-4E13-A5DD-162D94C91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764" y="2306618"/>
            <a:ext cx="4653136" cy="4653136"/>
          </a:xfrm>
          <a:prstGeom prst="rect">
            <a:avLst/>
          </a:prstGeom>
        </p:spPr>
      </p:pic>
      <p:pic>
        <p:nvPicPr>
          <p:cNvPr id="9" name="Picture 8">
            <a:extLst>
              <a:ext uri="{FF2B5EF4-FFF2-40B4-BE49-F238E27FC236}">
                <a16:creationId xmlns:a16="http://schemas.microsoft.com/office/drawing/2014/main" id="{5205E7F9-9603-4223-9108-71B7DED08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8193">
            <a:off x="5401313" y="815917"/>
            <a:ext cx="3412570" cy="3412570"/>
          </a:xfrm>
          <a:prstGeom prst="rect">
            <a:avLst/>
          </a:prstGeom>
        </p:spPr>
      </p:pic>
      <p:pic>
        <p:nvPicPr>
          <p:cNvPr id="13" name="Graphic 12" descr="Close">
            <a:extLst>
              <a:ext uri="{FF2B5EF4-FFF2-40B4-BE49-F238E27FC236}">
                <a16:creationId xmlns:a16="http://schemas.microsoft.com/office/drawing/2014/main" id="{62A81229-973A-489B-A66B-FF7B658EBC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608" y="4437112"/>
            <a:ext cx="914400" cy="914400"/>
          </a:xfrm>
          <a:prstGeom prst="rect">
            <a:avLst/>
          </a:prstGeom>
        </p:spPr>
      </p:pic>
      <p:sp>
        <p:nvSpPr>
          <p:cNvPr id="14" name="Rectangle 13">
            <a:extLst>
              <a:ext uri="{FF2B5EF4-FFF2-40B4-BE49-F238E27FC236}">
                <a16:creationId xmlns:a16="http://schemas.microsoft.com/office/drawing/2014/main" id="{600DF02A-EFE5-401E-9FDD-67C120328DDA}"/>
              </a:ext>
            </a:extLst>
          </p:cNvPr>
          <p:cNvSpPr/>
          <p:nvPr/>
        </p:nvSpPr>
        <p:spPr>
          <a:xfrm>
            <a:off x="6461195" y="3984936"/>
            <a:ext cx="1292806" cy="1569660"/>
          </a:xfrm>
          <a:prstGeom prst="rect">
            <a:avLst/>
          </a:prstGeom>
          <a:noFill/>
        </p:spPr>
        <p:txBody>
          <a:bodyPr wrap="square" lIns="91440" tIns="45720" rIns="91440" bIns="45720">
            <a:spAutoFit/>
          </a:bodyPr>
          <a:lstStyle/>
          <a:p>
            <a:pPr algn="ctr"/>
            <a:r>
              <a:rPr lang="en-US" sz="9600" b="0" cap="none" spc="0" dirty="0">
                <a:ln w="0"/>
                <a:solidFill>
                  <a:schemeClr val="accent1">
                    <a:lumMod val="50000"/>
                  </a:schemeClr>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7630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TRAYS – PS - Polystyrene</a:t>
            </a:r>
          </a:p>
        </p:txBody>
      </p:sp>
      <p:pic>
        <p:nvPicPr>
          <p:cNvPr id="7" name="Picture 6">
            <a:extLst>
              <a:ext uri="{FF2B5EF4-FFF2-40B4-BE49-F238E27FC236}">
                <a16:creationId xmlns:a16="http://schemas.microsoft.com/office/drawing/2014/main" id="{54AA55F6-EA22-408F-852D-C8F83F7EDDF8}"/>
              </a:ext>
            </a:extLst>
          </p:cNvPr>
          <p:cNvPicPr>
            <a:picLocks noChangeAspect="1"/>
          </p:cNvPicPr>
          <p:nvPr/>
        </p:nvPicPr>
        <p:blipFill rotWithShape="1">
          <a:blip r:embed="rId3">
            <a:extLst>
              <a:ext uri="{28A0092B-C50C-407E-A947-70E740481C1C}">
                <a14:useLocalDpi xmlns:a14="http://schemas.microsoft.com/office/drawing/2010/main" val="0"/>
              </a:ext>
            </a:extLst>
          </a:blip>
          <a:srcRect t="22514" b="25826"/>
          <a:stretch/>
        </p:blipFill>
        <p:spPr>
          <a:xfrm rot="21223527">
            <a:off x="31167" y="1052736"/>
            <a:ext cx="5715000" cy="2952328"/>
          </a:xfrm>
          <a:prstGeom prst="rect">
            <a:avLst/>
          </a:prstGeom>
        </p:spPr>
      </p:pic>
      <p:pic>
        <p:nvPicPr>
          <p:cNvPr id="5" name="Picture 4">
            <a:extLst>
              <a:ext uri="{FF2B5EF4-FFF2-40B4-BE49-F238E27FC236}">
                <a16:creationId xmlns:a16="http://schemas.microsoft.com/office/drawing/2014/main" id="{A09B365C-051F-437D-B218-F2B42DA9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738141"/>
            <a:ext cx="6372200" cy="4387015"/>
          </a:xfrm>
          <a:prstGeom prst="rect">
            <a:avLst/>
          </a:prstGeom>
        </p:spPr>
      </p:pic>
      <p:pic>
        <p:nvPicPr>
          <p:cNvPr id="9" name="Picture 8">
            <a:extLst>
              <a:ext uri="{FF2B5EF4-FFF2-40B4-BE49-F238E27FC236}">
                <a16:creationId xmlns:a16="http://schemas.microsoft.com/office/drawing/2014/main" id="{7E49209F-34B6-46E6-B87E-7EFB76836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3495227"/>
            <a:ext cx="2551856" cy="3259857"/>
          </a:xfrm>
          <a:prstGeom prst="rect">
            <a:avLst/>
          </a:prstGeom>
        </p:spPr>
      </p:pic>
      <p:pic>
        <p:nvPicPr>
          <p:cNvPr id="11" name="Picture 10">
            <a:extLst>
              <a:ext uri="{FF2B5EF4-FFF2-40B4-BE49-F238E27FC236}">
                <a16:creationId xmlns:a16="http://schemas.microsoft.com/office/drawing/2014/main" id="{9F7F06DB-8F2D-41D2-A8E0-44FF480B8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888" y="4319659"/>
            <a:ext cx="4236889" cy="2578645"/>
          </a:xfrm>
          <a:prstGeom prst="rect">
            <a:avLst/>
          </a:prstGeom>
        </p:spPr>
      </p:pic>
    </p:spTree>
    <p:extLst>
      <p:ext uri="{BB962C8B-B14F-4D97-AF65-F5344CB8AC3E}">
        <p14:creationId xmlns:p14="http://schemas.microsoft.com/office/powerpoint/2010/main" val="82857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9DB63F-B5A7-40B8-AB8B-6366D43FAC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070" y="548680"/>
            <a:ext cx="9042930" cy="6782198"/>
          </a:xfrm>
        </p:spPr>
      </p:pic>
      <p:sp>
        <p:nvSpPr>
          <p:cNvPr id="6" name="Titel 1">
            <a:extLst>
              <a:ext uri="{FF2B5EF4-FFF2-40B4-BE49-F238E27FC236}">
                <a16:creationId xmlns:a16="http://schemas.microsoft.com/office/drawing/2014/main" id="{90860D70-7C15-467A-AA6B-2190B6FF7AAE}"/>
              </a:ext>
            </a:extLst>
          </p:cNvPr>
          <p:cNvSpPr>
            <a:spLocks noGrp="1"/>
          </p:cNvSpPr>
          <p:nvPr>
            <p:ph type="title"/>
          </p:nvPr>
        </p:nvSpPr>
        <p:spPr>
          <a:xfrm>
            <a:off x="1737043" y="221664"/>
            <a:ext cx="5770984" cy="654032"/>
          </a:xfrm>
        </p:spPr>
        <p:txBody>
          <a:bodyPr/>
          <a:lstStyle/>
          <a:p>
            <a:r>
              <a:rPr lang="nl-NL" dirty="0"/>
              <a:t>B&amp;Q’s Easy Grow – By Modiform</a:t>
            </a:r>
          </a:p>
        </p:txBody>
      </p:sp>
    </p:spTree>
    <p:extLst>
      <p:ext uri="{BB962C8B-B14F-4D97-AF65-F5344CB8AC3E}">
        <p14:creationId xmlns:p14="http://schemas.microsoft.com/office/powerpoint/2010/main" val="193561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Content Placeholder 4">
            <a:extLst>
              <a:ext uri="{FF2B5EF4-FFF2-40B4-BE49-F238E27FC236}">
                <a16:creationId xmlns:a16="http://schemas.microsoft.com/office/drawing/2014/main" id="{2D3DAACA-A157-4281-931F-24659F0F28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40768"/>
            <a:ext cx="6372200" cy="4421066"/>
          </a:xfrm>
        </p:spPr>
      </p:pic>
      <p:pic>
        <p:nvPicPr>
          <p:cNvPr id="7" name="Picture 6">
            <a:extLst>
              <a:ext uri="{FF2B5EF4-FFF2-40B4-BE49-F238E27FC236}">
                <a16:creationId xmlns:a16="http://schemas.microsoft.com/office/drawing/2014/main" id="{E716C5C4-A106-4C25-BAF1-282E0B797D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580" y="3140968"/>
            <a:ext cx="3261240" cy="3933056"/>
          </a:xfrm>
          <a:prstGeom prst="rect">
            <a:avLst/>
          </a:prstGeom>
        </p:spPr>
      </p:pic>
      <p:pic>
        <p:nvPicPr>
          <p:cNvPr id="9" name="Picture 8">
            <a:extLst>
              <a:ext uri="{FF2B5EF4-FFF2-40B4-BE49-F238E27FC236}">
                <a16:creationId xmlns:a16="http://schemas.microsoft.com/office/drawing/2014/main" id="{EB744FCA-EF6A-4060-9B48-6D3BBFFDE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539" y="145940"/>
            <a:ext cx="4386819" cy="3405361"/>
          </a:xfrm>
          <a:prstGeom prst="rect">
            <a:avLst/>
          </a:prstGeom>
        </p:spPr>
      </p:pic>
    </p:spTree>
    <p:extLst>
      <p:ext uri="{BB962C8B-B14F-4D97-AF65-F5344CB8AC3E}">
        <p14:creationId xmlns:p14="http://schemas.microsoft.com/office/powerpoint/2010/main" val="68948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DCF0602-DD02-4174-84E6-801D8F6E49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35765"/>
            <a:ext cx="8194857" cy="6146143"/>
          </a:xfrm>
        </p:spPr>
      </p:pic>
      <p:sp>
        <p:nvSpPr>
          <p:cNvPr id="2" name="Titel 1"/>
          <p:cNvSpPr>
            <a:spLocks noGrp="1"/>
          </p:cNvSpPr>
          <p:nvPr>
            <p:ph type="title"/>
          </p:nvPr>
        </p:nvSpPr>
        <p:spPr/>
        <p:txBody>
          <a:bodyPr/>
          <a:lstStyle/>
          <a:p>
            <a:r>
              <a:rPr lang="nl-NL" dirty="0"/>
              <a:t>HORTICULTURAL PLASTIC</a:t>
            </a:r>
          </a:p>
        </p:txBody>
      </p:sp>
    </p:spTree>
    <p:extLst>
      <p:ext uri="{BB962C8B-B14F-4D97-AF65-F5344CB8AC3E}">
        <p14:creationId xmlns:p14="http://schemas.microsoft.com/office/powerpoint/2010/main" val="160300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ADVICE FROM WRAP: BLACK PLASTIC</a:t>
            </a:r>
          </a:p>
        </p:txBody>
      </p:sp>
      <p:sp>
        <p:nvSpPr>
          <p:cNvPr id="4" name="Content Placeholder 3">
            <a:extLst>
              <a:ext uri="{FF2B5EF4-FFF2-40B4-BE49-F238E27FC236}">
                <a16:creationId xmlns:a16="http://schemas.microsoft.com/office/drawing/2014/main" id="{7A8B46E1-4E01-4D91-8666-119EFB6F9CDC}"/>
              </a:ext>
            </a:extLst>
          </p:cNvPr>
          <p:cNvSpPr>
            <a:spLocks noGrp="1"/>
          </p:cNvSpPr>
          <p:nvPr>
            <p:ph idx="1"/>
          </p:nvPr>
        </p:nvSpPr>
        <p:spPr>
          <a:xfrm>
            <a:off x="457943" y="1412776"/>
            <a:ext cx="8229600" cy="3502497"/>
          </a:xfrm>
          <a:prstGeom prst="rect">
            <a:avLst/>
          </a:prstGeom>
        </p:spPr>
        <p:txBody>
          <a:bodyPr>
            <a:spAutoFit/>
          </a:bodyPr>
          <a:lstStyle/>
          <a:p>
            <a:pPr marL="0" indent="0">
              <a:buNone/>
            </a:pPr>
            <a:endParaRPr lang="en-GB" dirty="0"/>
          </a:p>
          <a:p>
            <a:pPr marL="0" indent="0">
              <a:buNone/>
            </a:pPr>
            <a:r>
              <a:rPr lang="en-GB" sz="2800" dirty="0">
                <a:solidFill>
                  <a:schemeClr val="accent1">
                    <a:lumMod val="50000"/>
                  </a:schemeClr>
                </a:solidFill>
              </a:rPr>
              <a:t>Where plastic packaging is required to be black</a:t>
            </a:r>
          </a:p>
          <a:p>
            <a:pPr marL="0" indent="0">
              <a:buNone/>
            </a:pPr>
            <a:r>
              <a:rPr lang="en-GB" sz="2800" dirty="0">
                <a:solidFill>
                  <a:schemeClr val="accent1">
                    <a:lumMod val="50000"/>
                  </a:schemeClr>
                </a:solidFill>
              </a:rPr>
              <a:t>in colour, WRAP encourages retailers, brand</a:t>
            </a:r>
          </a:p>
          <a:p>
            <a:pPr marL="0" indent="0">
              <a:buNone/>
            </a:pPr>
            <a:r>
              <a:rPr lang="en-GB" sz="2800" dirty="0">
                <a:solidFill>
                  <a:schemeClr val="accent1">
                    <a:lumMod val="50000"/>
                  </a:schemeClr>
                </a:solidFill>
              </a:rPr>
              <a:t>owners and packaging manufacturers to use</a:t>
            </a:r>
          </a:p>
          <a:p>
            <a:pPr marL="0" indent="0">
              <a:buNone/>
            </a:pPr>
            <a:r>
              <a:rPr lang="en-GB" sz="2800" dirty="0">
                <a:solidFill>
                  <a:schemeClr val="accent1">
                    <a:lumMod val="50000"/>
                  </a:schemeClr>
                </a:solidFill>
              </a:rPr>
              <a:t>detectable black colourants to enable the</a:t>
            </a:r>
          </a:p>
          <a:p>
            <a:pPr marL="0" indent="0">
              <a:buNone/>
            </a:pPr>
            <a:r>
              <a:rPr lang="en-GB" sz="2800" dirty="0">
                <a:solidFill>
                  <a:schemeClr val="accent1">
                    <a:lumMod val="50000"/>
                  </a:schemeClr>
                </a:solidFill>
              </a:rPr>
              <a:t>environmental benefits of recycling black plastics</a:t>
            </a:r>
          </a:p>
          <a:p>
            <a:pPr marL="0" indent="0">
              <a:buNone/>
            </a:pPr>
            <a:r>
              <a:rPr lang="en-GB" sz="2800" dirty="0">
                <a:solidFill>
                  <a:schemeClr val="accent1">
                    <a:lumMod val="50000"/>
                  </a:schemeClr>
                </a:solidFill>
              </a:rPr>
              <a:t>to be fully realised.</a:t>
            </a:r>
          </a:p>
        </p:txBody>
      </p:sp>
    </p:spTree>
    <p:extLst>
      <p:ext uri="{BB962C8B-B14F-4D97-AF65-F5344CB8AC3E}">
        <p14:creationId xmlns:p14="http://schemas.microsoft.com/office/powerpoint/2010/main" val="159258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21396"/>
            <a:ext cx="8229600" cy="654032"/>
          </a:xfrm>
        </p:spPr>
        <p:txBody>
          <a:bodyPr/>
          <a:lstStyle/>
          <a:p>
            <a:r>
              <a:rPr lang="nl-NL" dirty="0"/>
              <a:t>WRAP: POTS, TRAYS AND PACKS</a:t>
            </a:r>
          </a:p>
        </p:txBody>
      </p:sp>
      <p:pic>
        <p:nvPicPr>
          <p:cNvPr id="4" name="Picture 3">
            <a:extLst>
              <a:ext uri="{FF2B5EF4-FFF2-40B4-BE49-F238E27FC236}">
                <a16:creationId xmlns:a16="http://schemas.microsoft.com/office/drawing/2014/main" id="{215E0217-CF69-4FD7-B7C7-1C7CDF82E868}"/>
              </a:ext>
            </a:extLst>
          </p:cNvPr>
          <p:cNvPicPr>
            <a:picLocks noChangeAspect="1"/>
          </p:cNvPicPr>
          <p:nvPr/>
        </p:nvPicPr>
        <p:blipFill>
          <a:blip r:embed="rId2"/>
          <a:stretch>
            <a:fillRect/>
          </a:stretch>
        </p:blipFill>
        <p:spPr>
          <a:xfrm>
            <a:off x="145963" y="1556792"/>
            <a:ext cx="8878777" cy="252524"/>
          </a:xfrm>
          <a:prstGeom prst="rect">
            <a:avLst/>
          </a:prstGeom>
        </p:spPr>
      </p:pic>
      <p:pic>
        <p:nvPicPr>
          <p:cNvPr id="5" name="Picture 4">
            <a:extLst>
              <a:ext uri="{FF2B5EF4-FFF2-40B4-BE49-F238E27FC236}">
                <a16:creationId xmlns:a16="http://schemas.microsoft.com/office/drawing/2014/main" id="{7B4FE7DC-E1A2-4AFE-96CD-35D68C0DA50C}"/>
              </a:ext>
            </a:extLst>
          </p:cNvPr>
          <p:cNvPicPr>
            <a:picLocks noChangeAspect="1"/>
          </p:cNvPicPr>
          <p:nvPr/>
        </p:nvPicPr>
        <p:blipFill>
          <a:blip r:embed="rId3"/>
          <a:stretch>
            <a:fillRect/>
          </a:stretch>
        </p:blipFill>
        <p:spPr>
          <a:xfrm>
            <a:off x="145963" y="1916832"/>
            <a:ext cx="8523143" cy="4032448"/>
          </a:xfrm>
          <a:prstGeom prst="rect">
            <a:avLst/>
          </a:prstGeom>
        </p:spPr>
      </p:pic>
    </p:spTree>
    <p:extLst>
      <p:ext uri="{BB962C8B-B14F-4D97-AF65-F5344CB8AC3E}">
        <p14:creationId xmlns:p14="http://schemas.microsoft.com/office/powerpoint/2010/main" val="218738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9DB63F-B5A7-40B8-AB8B-6366D43FAC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70" y="548680"/>
            <a:ext cx="9042930" cy="6782198"/>
          </a:xfrm>
        </p:spPr>
      </p:pic>
      <p:sp>
        <p:nvSpPr>
          <p:cNvPr id="6" name="Titel 1">
            <a:extLst>
              <a:ext uri="{FF2B5EF4-FFF2-40B4-BE49-F238E27FC236}">
                <a16:creationId xmlns:a16="http://schemas.microsoft.com/office/drawing/2014/main" id="{90860D70-7C15-467A-AA6B-2190B6FF7AAE}"/>
              </a:ext>
            </a:extLst>
          </p:cNvPr>
          <p:cNvSpPr>
            <a:spLocks noGrp="1"/>
          </p:cNvSpPr>
          <p:nvPr>
            <p:ph type="title"/>
          </p:nvPr>
        </p:nvSpPr>
        <p:spPr>
          <a:xfrm>
            <a:off x="1737043" y="221664"/>
            <a:ext cx="5770984" cy="654032"/>
          </a:xfrm>
        </p:spPr>
        <p:txBody>
          <a:bodyPr/>
          <a:lstStyle/>
          <a:p>
            <a:r>
              <a:rPr lang="nl-NL" dirty="0"/>
              <a:t>B&amp;Q’s Easy Grow – By Modiform</a:t>
            </a:r>
          </a:p>
        </p:txBody>
      </p:sp>
    </p:spTree>
    <p:extLst>
      <p:ext uri="{BB962C8B-B14F-4D97-AF65-F5344CB8AC3E}">
        <p14:creationId xmlns:p14="http://schemas.microsoft.com/office/powerpoint/2010/main" val="158467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KERBSIDE RECYCLING IN UK</a:t>
            </a:r>
          </a:p>
        </p:txBody>
      </p:sp>
      <p:pic>
        <p:nvPicPr>
          <p:cNvPr id="7" name="Picture 6">
            <a:extLst>
              <a:ext uri="{FF2B5EF4-FFF2-40B4-BE49-F238E27FC236}">
                <a16:creationId xmlns:a16="http://schemas.microsoft.com/office/drawing/2014/main" id="{93B2D677-AAAB-47A1-959D-BD32C2792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90"/>
            <a:ext cx="9252520" cy="6939390"/>
          </a:xfrm>
          <a:prstGeom prst="rect">
            <a:avLst/>
          </a:prstGeom>
        </p:spPr>
      </p:pic>
      <p:sp>
        <p:nvSpPr>
          <p:cNvPr id="8" name="Rectangle 7">
            <a:extLst>
              <a:ext uri="{FF2B5EF4-FFF2-40B4-BE49-F238E27FC236}">
                <a16:creationId xmlns:a16="http://schemas.microsoft.com/office/drawing/2014/main" id="{78A85171-5456-4521-868F-2D194C10FC42}"/>
              </a:ext>
            </a:extLst>
          </p:cNvPr>
          <p:cNvSpPr/>
          <p:nvPr/>
        </p:nvSpPr>
        <p:spPr>
          <a:xfrm>
            <a:off x="32695" y="4581128"/>
            <a:ext cx="9187130" cy="1754326"/>
          </a:xfrm>
          <a:prstGeom prst="rect">
            <a:avLst/>
          </a:prstGeom>
          <a:solidFill>
            <a:schemeClr val="tx1">
              <a:lumMod val="20000"/>
              <a:lumOff val="80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happens to horticultural</a:t>
            </a:r>
          </a:p>
          <a:p>
            <a:pPr algn="ctr"/>
            <a:r>
              <a:rPr lang="en-US" sz="5400" dirty="0">
                <a:ln w="0"/>
                <a:effectLst>
                  <a:outerShdw blurRad="38100" dist="19050" dir="2700000" algn="tl" rotWithShape="0">
                    <a:schemeClr val="dk1">
                      <a:alpha val="40000"/>
                    </a:schemeClr>
                  </a:outerShdw>
                </a:effectLst>
              </a:rPr>
              <a:t>Plastic once it is used?</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0916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PLANT POTS – OTHER THAN BLACK</a:t>
            </a:r>
          </a:p>
        </p:txBody>
      </p:sp>
      <p:pic>
        <p:nvPicPr>
          <p:cNvPr id="4" name="Picture 3">
            <a:extLst>
              <a:ext uri="{FF2B5EF4-FFF2-40B4-BE49-F238E27FC236}">
                <a16:creationId xmlns:a16="http://schemas.microsoft.com/office/drawing/2014/main" id="{2822C4AB-8904-4BA8-B93F-5F2D62E53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8193">
            <a:off x="5832976" y="3105801"/>
            <a:ext cx="3014534" cy="3014534"/>
          </a:xfrm>
          <a:prstGeom prst="rect">
            <a:avLst/>
          </a:prstGeom>
        </p:spPr>
      </p:pic>
      <p:pic>
        <p:nvPicPr>
          <p:cNvPr id="6" name="Picture 5">
            <a:extLst>
              <a:ext uri="{FF2B5EF4-FFF2-40B4-BE49-F238E27FC236}">
                <a16:creationId xmlns:a16="http://schemas.microsoft.com/office/drawing/2014/main" id="{5F1E96A8-5D9A-4B68-9BE6-9245CCDE2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2976"/>
            <a:ext cx="3312368" cy="3186423"/>
          </a:xfrm>
          <a:prstGeom prst="rect">
            <a:avLst/>
          </a:prstGeom>
        </p:spPr>
      </p:pic>
      <p:pic>
        <p:nvPicPr>
          <p:cNvPr id="8" name="Picture 7">
            <a:extLst>
              <a:ext uri="{FF2B5EF4-FFF2-40B4-BE49-F238E27FC236}">
                <a16:creationId xmlns:a16="http://schemas.microsoft.com/office/drawing/2014/main" id="{B3D26414-738B-42A4-9847-DE7BB3F2A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3292" y="1052736"/>
            <a:ext cx="3677415" cy="4482199"/>
          </a:xfrm>
          <a:prstGeom prst="rect">
            <a:avLst/>
          </a:prstGeom>
        </p:spPr>
      </p:pic>
    </p:spTree>
    <p:extLst>
      <p:ext uri="{BB962C8B-B14F-4D97-AF65-F5344CB8AC3E}">
        <p14:creationId xmlns:p14="http://schemas.microsoft.com/office/powerpoint/2010/main" val="26948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MRF – MATERIALS RECOVERY FACILITY</a:t>
            </a:r>
          </a:p>
        </p:txBody>
      </p:sp>
      <p:pic>
        <p:nvPicPr>
          <p:cNvPr id="5" name="Content Placeholder 4">
            <a:extLst>
              <a:ext uri="{FF2B5EF4-FFF2-40B4-BE49-F238E27FC236}">
                <a16:creationId xmlns:a16="http://schemas.microsoft.com/office/drawing/2014/main" id="{9CBFF1E1-5E51-4ED4-A7E2-958018C8BD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80728"/>
            <a:ext cx="7820028" cy="5226068"/>
          </a:xfrm>
        </p:spPr>
      </p:pic>
    </p:spTree>
    <p:extLst>
      <p:ext uri="{BB962C8B-B14F-4D97-AF65-F5344CB8AC3E}">
        <p14:creationId xmlns:p14="http://schemas.microsoft.com/office/powerpoint/2010/main" val="70421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AF97035-ABDA-4C99-A82A-A2EA3FA72B24}"/>
              </a:ext>
            </a:extLst>
          </p:cNvPr>
          <p:cNvSpPr>
            <a:spLocks noGrp="1"/>
          </p:cNvSpPr>
          <p:nvPr>
            <p:ph type="title"/>
          </p:nvPr>
        </p:nvSpPr>
        <p:spPr/>
        <p:txBody>
          <a:bodyPr/>
          <a:lstStyle/>
          <a:p>
            <a:r>
              <a:rPr lang="nl-NL" dirty="0"/>
              <a:t>MRF – MATERIALS RECOVERY FACILITY</a:t>
            </a:r>
          </a:p>
        </p:txBody>
      </p:sp>
      <p:pic>
        <p:nvPicPr>
          <p:cNvPr id="6" name="Picture 5">
            <a:extLst>
              <a:ext uri="{FF2B5EF4-FFF2-40B4-BE49-F238E27FC236}">
                <a16:creationId xmlns:a16="http://schemas.microsoft.com/office/drawing/2014/main" id="{D5C3DA9E-D332-4E95-B382-33BE8CF41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64704"/>
            <a:ext cx="8964488" cy="5450409"/>
          </a:xfrm>
          <a:prstGeom prst="rect">
            <a:avLst/>
          </a:prstGeom>
        </p:spPr>
      </p:pic>
    </p:spTree>
    <p:extLst>
      <p:ext uri="{BB962C8B-B14F-4D97-AF65-F5344CB8AC3E}">
        <p14:creationId xmlns:p14="http://schemas.microsoft.com/office/powerpoint/2010/main" val="3134183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054789-0BD6-4B61-97FC-EE9C26D54B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37" y="601654"/>
            <a:ext cx="9065725" cy="5675932"/>
          </a:xfrm>
        </p:spPr>
      </p:pic>
      <p:sp>
        <p:nvSpPr>
          <p:cNvPr id="3" name="Titel 1">
            <a:extLst>
              <a:ext uri="{FF2B5EF4-FFF2-40B4-BE49-F238E27FC236}">
                <a16:creationId xmlns:a16="http://schemas.microsoft.com/office/drawing/2014/main" id="{8D966F7B-C483-4480-BB65-494DB1A4A58B}"/>
              </a:ext>
            </a:extLst>
          </p:cNvPr>
          <p:cNvSpPr>
            <a:spLocks noGrp="1"/>
          </p:cNvSpPr>
          <p:nvPr>
            <p:ph type="title"/>
          </p:nvPr>
        </p:nvSpPr>
        <p:spPr>
          <a:xfrm>
            <a:off x="179512" y="116632"/>
            <a:ext cx="8229600" cy="654032"/>
          </a:xfrm>
        </p:spPr>
        <p:txBody>
          <a:bodyPr/>
          <a:lstStyle/>
          <a:p>
            <a:r>
              <a:rPr lang="nl-NL" dirty="0"/>
              <a:t>PRF – PLASTICS RECOVERY FACILITY</a:t>
            </a:r>
          </a:p>
        </p:txBody>
      </p:sp>
    </p:spTree>
    <p:extLst>
      <p:ext uri="{BB962C8B-B14F-4D97-AF65-F5344CB8AC3E}">
        <p14:creationId xmlns:p14="http://schemas.microsoft.com/office/powerpoint/2010/main" val="226459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PLASTICS IN HORTICULTURE</a:t>
            </a:r>
          </a:p>
        </p:txBody>
      </p:sp>
      <p:sp>
        <p:nvSpPr>
          <p:cNvPr id="3" name="Tijdelijke aanduiding voor inhoud 2"/>
          <p:cNvSpPr>
            <a:spLocks noGrp="1"/>
          </p:cNvSpPr>
          <p:nvPr>
            <p:ph idx="1"/>
          </p:nvPr>
        </p:nvSpPr>
        <p:spPr>
          <a:xfrm>
            <a:off x="323528" y="1268760"/>
            <a:ext cx="8229600" cy="4525963"/>
          </a:xfrm>
        </p:spPr>
        <p:txBody>
          <a:bodyPr>
            <a:noAutofit/>
          </a:bodyPr>
          <a:lstStyle/>
          <a:p>
            <a:r>
              <a:rPr lang="nl-NL" sz="2400" b="1" dirty="0">
                <a:solidFill>
                  <a:schemeClr val="accent1">
                    <a:lumMod val="50000"/>
                  </a:schemeClr>
                </a:solidFill>
              </a:rPr>
              <a:t>FACTS ABOUT PLASTIC</a:t>
            </a:r>
          </a:p>
          <a:p>
            <a:endParaRPr lang="nl-NL" sz="2400" b="1" dirty="0">
              <a:solidFill>
                <a:schemeClr val="accent1">
                  <a:lumMod val="50000"/>
                </a:schemeClr>
              </a:solidFill>
            </a:endParaRPr>
          </a:p>
          <a:p>
            <a:r>
              <a:rPr lang="nl-NL" sz="2400" b="1" dirty="0">
                <a:solidFill>
                  <a:schemeClr val="accent1">
                    <a:lumMod val="50000"/>
                  </a:schemeClr>
                </a:solidFill>
              </a:rPr>
              <a:t>PLASTICS IN THE ENVIRONMENT</a:t>
            </a:r>
          </a:p>
          <a:p>
            <a:endParaRPr lang="nl-NL" sz="2400" b="1" dirty="0">
              <a:solidFill>
                <a:schemeClr val="accent1">
                  <a:lumMod val="50000"/>
                </a:schemeClr>
              </a:solidFill>
            </a:endParaRPr>
          </a:p>
          <a:p>
            <a:r>
              <a:rPr lang="nl-NL" sz="2400" b="1" dirty="0">
                <a:solidFill>
                  <a:schemeClr val="accent1">
                    <a:lumMod val="50000"/>
                  </a:schemeClr>
                </a:solidFill>
              </a:rPr>
              <a:t>PLASTICS CURRENTLY USED IN HORTICULTURE</a:t>
            </a:r>
          </a:p>
          <a:p>
            <a:endParaRPr lang="nl-NL" sz="2400" b="1" dirty="0">
              <a:solidFill>
                <a:schemeClr val="accent1">
                  <a:lumMod val="50000"/>
                </a:schemeClr>
              </a:solidFill>
            </a:endParaRPr>
          </a:p>
          <a:p>
            <a:r>
              <a:rPr lang="nl-NL" sz="2400" b="1" dirty="0">
                <a:solidFill>
                  <a:schemeClr val="accent1">
                    <a:lumMod val="50000"/>
                  </a:schemeClr>
                </a:solidFill>
              </a:rPr>
              <a:t>WHAT HAPPENS TO HORTICULTURAL PLASTICS?</a:t>
            </a:r>
          </a:p>
          <a:p>
            <a:endParaRPr lang="nl-NL" sz="2400" b="1" dirty="0">
              <a:solidFill>
                <a:schemeClr val="accent1">
                  <a:lumMod val="50000"/>
                </a:schemeClr>
              </a:solidFill>
            </a:endParaRPr>
          </a:p>
          <a:p>
            <a:r>
              <a:rPr lang="nl-NL" sz="2400" b="1" dirty="0">
                <a:solidFill>
                  <a:schemeClr val="accent1">
                    <a:lumMod val="50000"/>
                  </a:schemeClr>
                </a:solidFill>
              </a:rPr>
              <a:t>UK RECYCLING SYSTEMS</a:t>
            </a:r>
          </a:p>
          <a:p>
            <a:endParaRPr lang="nl-NL" sz="2400" b="1" dirty="0">
              <a:solidFill>
                <a:schemeClr val="accent1">
                  <a:lumMod val="50000"/>
                </a:schemeClr>
              </a:solidFill>
            </a:endParaRPr>
          </a:p>
          <a:p>
            <a:r>
              <a:rPr lang="nl-NL" sz="2400" b="1" dirty="0">
                <a:solidFill>
                  <a:schemeClr val="accent1">
                    <a:lumMod val="50000"/>
                  </a:schemeClr>
                </a:solidFill>
              </a:rPr>
              <a:t>THE FUTURE OF HORTICULTURAL PACKAGING</a:t>
            </a:r>
          </a:p>
        </p:txBody>
      </p:sp>
    </p:spTree>
    <p:extLst>
      <p:ext uri="{BB962C8B-B14F-4D97-AF65-F5344CB8AC3E}">
        <p14:creationId xmlns:p14="http://schemas.microsoft.com/office/powerpoint/2010/main" val="264325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 FUTURE OF HORTICULTURAL PACKAGING</a:t>
            </a:r>
          </a:p>
        </p:txBody>
      </p:sp>
      <p:sp>
        <p:nvSpPr>
          <p:cNvPr id="4" name="Titel 1">
            <a:extLst>
              <a:ext uri="{FF2B5EF4-FFF2-40B4-BE49-F238E27FC236}">
                <a16:creationId xmlns:a16="http://schemas.microsoft.com/office/drawing/2014/main" id="{1E97CD08-77CF-42AD-BF69-FA22F932BD35}"/>
              </a:ext>
            </a:extLst>
          </p:cNvPr>
          <p:cNvSpPr txBox="1">
            <a:spLocks/>
          </p:cNvSpPr>
          <p:nvPr/>
        </p:nvSpPr>
        <p:spPr>
          <a:xfrm>
            <a:off x="478056" y="2276872"/>
            <a:ext cx="8229600" cy="25202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nl-NL" sz="3200" i="1" dirty="0">
                <a:solidFill>
                  <a:srgbClr val="00B050"/>
                </a:solidFill>
                <a:latin typeface="Comic Sans MS" panose="030F0702030302020204" pitchFamily="66" charset="0"/>
              </a:rPr>
              <a:t>“Modiform aims to supply the right material, using the right manufacturing technique for the right situation. This way we can have the least impact on the environment.”</a:t>
            </a:r>
          </a:p>
        </p:txBody>
      </p:sp>
    </p:spTree>
    <p:extLst>
      <p:ext uri="{BB962C8B-B14F-4D97-AF65-F5344CB8AC3E}">
        <p14:creationId xmlns:p14="http://schemas.microsoft.com/office/powerpoint/2010/main" val="1554593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WRAP: PAPER FIBRE PULP</a:t>
            </a:r>
          </a:p>
        </p:txBody>
      </p:sp>
      <p:pic>
        <p:nvPicPr>
          <p:cNvPr id="4" name="Picture 3">
            <a:extLst>
              <a:ext uri="{FF2B5EF4-FFF2-40B4-BE49-F238E27FC236}">
                <a16:creationId xmlns:a16="http://schemas.microsoft.com/office/drawing/2014/main" id="{41EF7F7C-D378-4D47-8829-A5DE2287E033}"/>
              </a:ext>
            </a:extLst>
          </p:cNvPr>
          <p:cNvPicPr>
            <a:picLocks noChangeAspect="1"/>
          </p:cNvPicPr>
          <p:nvPr/>
        </p:nvPicPr>
        <p:blipFill>
          <a:blip r:embed="rId2"/>
          <a:stretch>
            <a:fillRect/>
          </a:stretch>
        </p:blipFill>
        <p:spPr>
          <a:xfrm>
            <a:off x="168997" y="2204864"/>
            <a:ext cx="8806005" cy="2232248"/>
          </a:xfrm>
          <a:prstGeom prst="rect">
            <a:avLst/>
          </a:prstGeom>
        </p:spPr>
      </p:pic>
    </p:spTree>
    <p:extLst>
      <p:ext uri="{BB962C8B-B14F-4D97-AF65-F5344CB8AC3E}">
        <p14:creationId xmlns:p14="http://schemas.microsoft.com/office/powerpoint/2010/main" val="456272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Modiform’s EcoExpert</a:t>
            </a:r>
          </a:p>
        </p:txBody>
      </p:sp>
      <p:pic>
        <p:nvPicPr>
          <p:cNvPr id="5" name="Content Placeholder 4">
            <a:extLst>
              <a:ext uri="{FF2B5EF4-FFF2-40B4-BE49-F238E27FC236}">
                <a16:creationId xmlns:a16="http://schemas.microsoft.com/office/drawing/2014/main" id="{975595D2-1525-41D0-92EF-BCBF5D05EB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060177"/>
            <a:ext cx="7662793" cy="5094561"/>
          </a:xfrm>
        </p:spPr>
      </p:pic>
    </p:spTree>
    <p:extLst>
      <p:ext uri="{BB962C8B-B14F-4D97-AF65-F5344CB8AC3E}">
        <p14:creationId xmlns:p14="http://schemas.microsoft.com/office/powerpoint/2010/main" val="189990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Modiform’s EcoExpert</a:t>
            </a:r>
          </a:p>
        </p:txBody>
      </p:sp>
      <p:pic>
        <p:nvPicPr>
          <p:cNvPr id="5" name="Content Placeholder 4">
            <a:extLst>
              <a:ext uri="{FF2B5EF4-FFF2-40B4-BE49-F238E27FC236}">
                <a16:creationId xmlns:a16="http://schemas.microsoft.com/office/drawing/2014/main" id="{5CB99CB8-23D0-41C3-825B-85048734AA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7824" y="-1179512"/>
            <a:ext cx="6336704" cy="8448939"/>
          </a:xfrm>
        </p:spPr>
      </p:pic>
      <p:pic>
        <p:nvPicPr>
          <p:cNvPr id="7" name="Picture 6">
            <a:extLst>
              <a:ext uri="{FF2B5EF4-FFF2-40B4-BE49-F238E27FC236}">
                <a16:creationId xmlns:a16="http://schemas.microsoft.com/office/drawing/2014/main" id="{6A5EE9D4-6826-4D6E-A7E5-2E64D3016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08" y="584346"/>
            <a:ext cx="5143500" cy="6858000"/>
          </a:xfrm>
          <a:prstGeom prst="rect">
            <a:avLst/>
          </a:prstGeom>
        </p:spPr>
      </p:pic>
    </p:spTree>
    <p:extLst>
      <p:ext uri="{BB962C8B-B14F-4D97-AF65-F5344CB8AC3E}">
        <p14:creationId xmlns:p14="http://schemas.microsoft.com/office/powerpoint/2010/main" val="2122935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260648"/>
            <a:ext cx="4824536" cy="654032"/>
          </a:xfrm>
          <a:ln>
            <a:solidFill>
              <a:schemeClr val="tx1"/>
            </a:solidFill>
          </a:ln>
        </p:spPr>
        <p:txBody>
          <a:bodyPr>
            <a:normAutofit fontScale="90000"/>
          </a:bodyPr>
          <a:lstStyle/>
          <a:p>
            <a:pPr algn="ctr"/>
            <a:r>
              <a:rPr lang="nl-NL" dirty="0"/>
              <a:t>Is the product re-used on the </a:t>
            </a:r>
            <a:br>
              <a:rPr lang="nl-NL" dirty="0"/>
            </a:br>
            <a:r>
              <a:rPr lang="nl-NL" dirty="0"/>
              <a:t>nursery or somewhere else?</a:t>
            </a:r>
          </a:p>
        </p:txBody>
      </p:sp>
      <p:sp>
        <p:nvSpPr>
          <p:cNvPr id="4" name="Titel 1">
            <a:extLst>
              <a:ext uri="{FF2B5EF4-FFF2-40B4-BE49-F238E27FC236}">
                <a16:creationId xmlns:a16="http://schemas.microsoft.com/office/drawing/2014/main" id="{659BD014-C39F-4AE1-BC95-1B98E47FAD9B}"/>
              </a:ext>
            </a:extLst>
          </p:cNvPr>
          <p:cNvSpPr txBox="1">
            <a:spLocks/>
          </p:cNvSpPr>
          <p:nvPr/>
        </p:nvSpPr>
        <p:spPr>
          <a:xfrm>
            <a:off x="2339752" y="1280589"/>
            <a:ext cx="720080" cy="654032"/>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NO</a:t>
            </a:r>
          </a:p>
        </p:txBody>
      </p:sp>
      <p:sp>
        <p:nvSpPr>
          <p:cNvPr id="5" name="Titel 1">
            <a:extLst>
              <a:ext uri="{FF2B5EF4-FFF2-40B4-BE49-F238E27FC236}">
                <a16:creationId xmlns:a16="http://schemas.microsoft.com/office/drawing/2014/main" id="{483319CF-B010-42F2-9B7E-B09563E6690B}"/>
              </a:ext>
            </a:extLst>
          </p:cNvPr>
          <p:cNvSpPr txBox="1">
            <a:spLocks/>
          </p:cNvSpPr>
          <p:nvPr/>
        </p:nvSpPr>
        <p:spPr>
          <a:xfrm>
            <a:off x="5359356" y="1240077"/>
            <a:ext cx="828092" cy="654032"/>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YES</a:t>
            </a:r>
          </a:p>
        </p:txBody>
      </p:sp>
      <p:sp>
        <p:nvSpPr>
          <p:cNvPr id="6" name="Titel 1">
            <a:extLst>
              <a:ext uri="{FF2B5EF4-FFF2-40B4-BE49-F238E27FC236}">
                <a16:creationId xmlns:a16="http://schemas.microsoft.com/office/drawing/2014/main" id="{74E52389-6339-4048-A916-9380A0D7907B}"/>
              </a:ext>
            </a:extLst>
          </p:cNvPr>
          <p:cNvSpPr txBox="1">
            <a:spLocks/>
          </p:cNvSpPr>
          <p:nvPr/>
        </p:nvSpPr>
        <p:spPr>
          <a:xfrm>
            <a:off x="5364088" y="2420888"/>
            <a:ext cx="2808312" cy="792088"/>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Use injection moulded, hard plastic</a:t>
            </a:r>
          </a:p>
        </p:txBody>
      </p:sp>
      <p:sp>
        <p:nvSpPr>
          <p:cNvPr id="7" name="Titel 1">
            <a:extLst>
              <a:ext uri="{FF2B5EF4-FFF2-40B4-BE49-F238E27FC236}">
                <a16:creationId xmlns:a16="http://schemas.microsoft.com/office/drawing/2014/main" id="{ABF20177-8569-426C-A265-DF52ED3A7A95}"/>
              </a:ext>
            </a:extLst>
          </p:cNvPr>
          <p:cNvSpPr txBox="1">
            <a:spLocks/>
          </p:cNvSpPr>
          <p:nvPr/>
        </p:nvSpPr>
        <p:spPr>
          <a:xfrm>
            <a:off x="1295636" y="2330812"/>
            <a:ext cx="2808312" cy="792088"/>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Can the product be returned to Modiform after use?</a:t>
            </a:r>
          </a:p>
        </p:txBody>
      </p:sp>
      <p:sp>
        <p:nvSpPr>
          <p:cNvPr id="8" name="Titel 1">
            <a:extLst>
              <a:ext uri="{FF2B5EF4-FFF2-40B4-BE49-F238E27FC236}">
                <a16:creationId xmlns:a16="http://schemas.microsoft.com/office/drawing/2014/main" id="{3B3020AA-3A79-42F5-8DA3-9FC97795F4C9}"/>
              </a:ext>
            </a:extLst>
          </p:cNvPr>
          <p:cNvSpPr txBox="1">
            <a:spLocks/>
          </p:cNvSpPr>
          <p:nvPr/>
        </p:nvSpPr>
        <p:spPr>
          <a:xfrm>
            <a:off x="3275856" y="3525879"/>
            <a:ext cx="720080" cy="654032"/>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NO</a:t>
            </a:r>
          </a:p>
        </p:txBody>
      </p:sp>
      <p:sp>
        <p:nvSpPr>
          <p:cNvPr id="9" name="Titel 1">
            <a:extLst>
              <a:ext uri="{FF2B5EF4-FFF2-40B4-BE49-F238E27FC236}">
                <a16:creationId xmlns:a16="http://schemas.microsoft.com/office/drawing/2014/main" id="{5C21AB20-C66E-4BAF-8CD9-2CA833213972}"/>
              </a:ext>
            </a:extLst>
          </p:cNvPr>
          <p:cNvSpPr txBox="1">
            <a:spLocks/>
          </p:cNvSpPr>
          <p:nvPr/>
        </p:nvSpPr>
        <p:spPr>
          <a:xfrm>
            <a:off x="413538" y="3521026"/>
            <a:ext cx="828092" cy="654032"/>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YES</a:t>
            </a:r>
          </a:p>
        </p:txBody>
      </p:sp>
      <p:sp>
        <p:nvSpPr>
          <p:cNvPr id="10" name="Titel 1">
            <a:extLst>
              <a:ext uri="{FF2B5EF4-FFF2-40B4-BE49-F238E27FC236}">
                <a16:creationId xmlns:a16="http://schemas.microsoft.com/office/drawing/2014/main" id="{EEDDE3A9-8399-427F-BCBC-19563B3EBDEB}"/>
              </a:ext>
            </a:extLst>
          </p:cNvPr>
          <p:cNvSpPr txBox="1">
            <a:spLocks/>
          </p:cNvSpPr>
          <p:nvPr/>
        </p:nvSpPr>
        <p:spPr>
          <a:xfrm>
            <a:off x="291461" y="4545820"/>
            <a:ext cx="2430270" cy="792088"/>
          </a:xfrm>
          <a:prstGeom prst="rect">
            <a:avLst/>
          </a:prstGeom>
          <a:ln>
            <a:solidFill>
              <a:schemeClr val="tx1"/>
            </a:solidFill>
          </a:ln>
        </p:spPr>
        <p:txBody>
          <a:bodyPr vert="horz" lIns="91440" tIns="45720" rIns="91440" bIns="45720" rtlCol="0" anchor="ctr">
            <a:normAutofit fontScale="97500" lnSpcReduction="1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Use BLACK PS</a:t>
            </a:r>
          </a:p>
        </p:txBody>
      </p:sp>
      <p:sp>
        <p:nvSpPr>
          <p:cNvPr id="11" name="Titel 1">
            <a:extLst>
              <a:ext uri="{FF2B5EF4-FFF2-40B4-BE49-F238E27FC236}">
                <a16:creationId xmlns:a16="http://schemas.microsoft.com/office/drawing/2014/main" id="{3344AFEB-717E-4EDB-9066-0ABDC6BA528F}"/>
              </a:ext>
            </a:extLst>
          </p:cNvPr>
          <p:cNvSpPr txBox="1">
            <a:spLocks/>
          </p:cNvSpPr>
          <p:nvPr/>
        </p:nvSpPr>
        <p:spPr>
          <a:xfrm>
            <a:off x="3016795" y="4550824"/>
            <a:ext cx="2430270" cy="792088"/>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Use COLOURED PET or COLOURED PP</a:t>
            </a:r>
          </a:p>
        </p:txBody>
      </p:sp>
      <p:sp>
        <p:nvSpPr>
          <p:cNvPr id="12" name="Titel 1">
            <a:extLst>
              <a:ext uri="{FF2B5EF4-FFF2-40B4-BE49-F238E27FC236}">
                <a16:creationId xmlns:a16="http://schemas.microsoft.com/office/drawing/2014/main" id="{C17F7830-FEE2-4A72-8E34-18417717C07F}"/>
              </a:ext>
            </a:extLst>
          </p:cNvPr>
          <p:cNvSpPr txBox="1">
            <a:spLocks/>
          </p:cNvSpPr>
          <p:nvPr/>
        </p:nvSpPr>
        <p:spPr>
          <a:xfrm>
            <a:off x="5711683" y="4544545"/>
            <a:ext cx="2430270" cy="792088"/>
          </a:xfrm>
          <a:prstGeom prst="rect">
            <a:avLst/>
          </a:prstGeom>
          <a:ln>
            <a:solidFill>
              <a:schemeClr val="tx1"/>
            </a:solidFill>
          </a:ln>
        </p:spPr>
        <p:txBody>
          <a:bodyPr vert="horz" lIns="91440" tIns="45720" rIns="91440" bIns="45720" rtlCol="0" anchor="ctr">
            <a:normAutofit fontScale="97500" lnSpcReduction="1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Use EcoExpert</a:t>
            </a:r>
          </a:p>
        </p:txBody>
      </p:sp>
      <p:sp>
        <p:nvSpPr>
          <p:cNvPr id="13" name="Titel 1">
            <a:extLst>
              <a:ext uri="{FF2B5EF4-FFF2-40B4-BE49-F238E27FC236}">
                <a16:creationId xmlns:a16="http://schemas.microsoft.com/office/drawing/2014/main" id="{21C81A4F-3B74-43CF-A552-74860355FD2F}"/>
              </a:ext>
            </a:extLst>
          </p:cNvPr>
          <p:cNvSpPr txBox="1">
            <a:spLocks/>
          </p:cNvSpPr>
          <p:nvPr/>
        </p:nvSpPr>
        <p:spPr>
          <a:xfrm>
            <a:off x="5918706" y="5682617"/>
            <a:ext cx="2016224" cy="654032"/>
          </a:xfrm>
          <a:prstGeom prst="rect">
            <a:avLst/>
          </a:prstGeom>
          <a:ln>
            <a:solidFill>
              <a:schemeClr val="tx1"/>
            </a:solidFill>
          </a:ln>
        </p:spPr>
        <p:txBody>
          <a:bodyPr vert="horz" lIns="91440" tIns="45720" rIns="91440" bIns="45720" rtlCol="0" anchor="ctr">
            <a:normAutofit fontScale="60000" lnSpcReduction="2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100% Recyclable or compostable</a:t>
            </a:r>
          </a:p>
        </p:txBody>
      </p:sp>
      <p:sp>
        <p:nvSpPr>
          <p:cNvPr id="14" name="Titel 1">
            <a:extLst>
              <a:ext uri="{FF2B5EF4-FFF2-40B4-BE49-F238E27FC236}">
                <a16:creationId xmlns:a16="http://schemas.microsoft.com/office/drawing/2014/main" id="{885BB528-9DE1-4B2F-A6F4-48086E947954}"/>
              </a:ext>
            </a:extLst>
          </p:cNvPr>
          <p:cNvSpPr txBox="1">
            <a:spLocks/>
          </p:cNvSpPr>
          <p:nvPr/>
        </p:nvSpPr>
        <p:spPr>
          <a:xfrm>
            <a:off x="3223818" y="5772339"/>
            <a:ext cx="2016224" cy="654032"/>
          </a:xfrm>
          <a:prstGeom prst="rect">
            <a:avLst/>
          </a:prstGeom>
          <a:ln>
            <a:solidFill>
              <a:schemeClr val="tx1"/>
            </a:solidFill>
          </a:ln>
        </p:spPr>
        <p:txBody>
          <a:bodyPr vert="horz" lIns="91440" tIns="45720" rIns="91440" bIns="45720" rtlCol="0" anchor="ctr">
            <a:normAutofit fontScale="67500" lnSpcReduction="200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nl-NL" dirty="0"/>
              <a:t>Probably won’t get recycled</a:t>
            </a:r>
          </a:p>
        </p:txBody>
      </p:sp>
      <p:cxnSp>
        <p:nvCxnSpPr>
          <p:cNvPr id="16" name="Straight Arrow Connector 15">
            <a:extLst>
              <a:ext uri="{FF2B5EF4-FFF2-40B4-BE49-F238E27FC236}">
                <a16:creationId xmlns:a16="http://schemas.microsoft.com/office/drawing/2014/main" id="{11C56277-E9B0-4761-A335-9232136A26A7}"/>
              </a:ext>
            </a:extLst>
          </p:cNvPr>
          <p:cNvCxnSpPr>
            <a:endCxn id="4" idx="0"/>
          </p:cNvCxnSpPr>
          <p:nvPr/>
        </p:nvCxnSpPr>
        <p:spPr>
          <a:xfrm>
            <a:off x="2699792" y="914680"/>
            <a:ext cx="0" cy="365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842D64-2868-49D2-98B8-74831FC077AC}"/>
              </a:ext>
            </a:extLst>
          </p:cNvPr>
          <p:cNvCxnSpPr>
            <a:stCxn id="4" idx="2"/>
            <a:endCxn id="7" idx="0"/>
          </p:cNvCxnSpPr>
          <p:nvPr/>
        </p:nvCxnSpPr>
        <p:spPr>
          <a:xfrm>
            <a:off x="2699792" y="1934621"/>
            <a:ext cx="0" cy="396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EAEAC2-4715-481E-B282-1967BE5BC20A}"/>
              </a:ext>
            </a:extLst>
          </p:cNvPr>
          <p:cNvCxnSpPr>
            <a:cxnSpLocks/>
            <a:stCxn id="7" idx="1"/>
          </p:cNvCxnSpPr>
          <p:nvPr/>
        </p:nvCxnSpPr>
        <p:spPr>
          <a:xfrm flipH="1">
            <a:off x="827584" y="2726856"/>
            <a:ext cx="4680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6A7B5F-5288-4855-88D1-7B2E9F3404B7}"/>
              </a:ext>
            </a:extLst>
          </p:cNvPr>
          <p:cNvCxnSpPr>
            <a:cxnSpLocks/>
            <a:endCxn id="9" idx="0"/>
          </p:cNvCxnSpPr>
          <p:nvPr/>
        </p:nvCxnSpPr>
        <p:spPr>
          <a:xfrm>
            <a:off x="827584" y="2726856"/>
            <a:ext cx="0" cy="794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975CDD-60A9-4244-A6A2-ECDEF2ED8B8A}"/>
              </a:ext>
            </a:extLst>
          </p:cNvPr>
          <p:cNvCxnSpPr>
            <a:endCxn id="8" idx="0"/>
          </p:cNvCxnSpPr>
          <p:nvPr/>
        </p:nvCxnSpPr>
        <p:spPr>
          <a:xfrm>
            <a:off x="3635896" y="3122900"/>
            <a:ext cx="0" cy="402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9A73258-4CDC-4BB6-BA67-DFF56B8FDC76}"/>
              </a:ext>
            </a:extLst>
          </p:cNvPr>
          <p:cNvCxnSpPr>
            <a:cxnSpLocks/>
            <a:endCxn id="5" idx="0"/>
          </p:cNvCxnSpPr>
          <p:nvPr/>
        </p:nvCxnSpPr>
        <p:spPr>
          <a:xfrm>
            <a:off x="5773402" y="933101"/>
            <a:ext cx="0" cy="30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966DB27-2CA9-4BA1-BECE-52A2E784902A}"/>
              </a:ext>
            </a:extLst>
          </p:cNvPr>
          <p:cNvCxnSpPr>
            <a:stCxn id="5" idx="2"/>
          </p:cNvCxnSpPr>
          <p:nvPr/>
        </p:nvCxnSpPr>
        <p:spPr>
          <a:xfrm>
            <a:off x="5773402" y="1894109"/>
            <a:ext cx="0" cy="526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5CC2CB-8971-4E11-A9A7-B7FB7E4BD7DB}"/>
              </a:ext>
            </a:extLst>
          </p:cNvPr>
          <p:cNvCxnSpPr>
            <a:stCxn id="8" idx="2"/>
          </p:cNvCxnSpPr>
          <p:nvPr/>
        </p:nvCxnSpPr>
        <p:spPr>
          <a:xfrm>
            <a:off x="3635896" y="4179911"/>
            <a:ext cx="0" cy="364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EA31EF-2DBB-49BF-A85E-E9756F4FB1DC}"/>
              </a:ext>
            </a:extLst>
          </p:cNvPr>
          <p:cNvCxnSpPr>
            <a:cxnSpLocks/>
            <a:stCxn id="8" idx="3"/>
          </p:cNvCxnSpPr>
          <p:nvPr/>
        </p:nvCxnSpPr>
        <p:spPr>
          <a:xfrm>
            <a:off x="3995936" y="3852895"/>
            <a:ext cx="2930882" cy="1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64748CA-6D22-4CF0-9E8D-311FEB73D974}"/>
              </a:ext>
            </a:extLst>
          </p:cNvPr>
          <p:cNvCxnSpPr>
            <a:cxnSpLocks/>
            <a:endCxn id="12" idx="0"/>
          </p:cNvCxnSpPr>
          <p:nvPr/>
        </p:nvCxnSpPr>
        <p:spPr>
          <a:xfrm>
            <a:off x="6926818" y="3878920"/>
            <a:ext cx="0" cy="66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C6C8852-05F9-436A-A3FF-AC3DB4EBF5F5}"/>
              </a:ext>
            </a:extLst>
          </p:cNvPr>
          <p:cNvCxnSpPr>
            <a:stCxn id="12" idx="2"/>
            <a:endCxn id="13" idx="0"/>
          </p:cNvCxnSpPr>
          <p:nvPr/>
        </p:nvCxnSpPr>
        <p:spPr>
          <a:xfrm>
            <a:off x="6926818" y="5336633"/>
            <a:ext cx="0" cy="345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F7229F6-C06E-4991-B0AE-2DAB3D63FD5D}"/>
              </a:ext>
            </a:extLst>
          </p:cNvPr>
          <p:cNvCxnSpPr>
            <a:stCxn id="11" idx="2"/>
            <a:endCxn id="14" idx="0"/>
          </p:cNvCxnSpPr>
          <p:nvPr/>
        </p:nvCxnSpPr>
        <p:spPr>
          <a:xfrm>
            <a:off x="4231930" y="5342912"/>
            <a:ext cx="0" cy="429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8B705E0-869E-4D1C-9988-11E763D04653}"/>
              </a:ext>
            </a:extLst>
          </p:cNvPr>
          <p:cNvCxnSpPr>
            <a:stCxn id="9" idx="2"/>
          </p:cNvCxnSpPr>
          <p:nvPr/>
        </p:nvCxnSpPr>
        <p:spPr>
          <a:xfrm>
            <a:off x="827584" y="4175058"/>
            <a:ext cx="0" cy="369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87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9DF73C-2686-48F0-90F9-BA16CCF37B84}"/>
              </a:ext>
            </a:extLst>
          </p:cNvPr>
          <p:cNvSpPr/>
          <p:nvPr/>
        </p:nvSpPr>
        <p:spPr>
          <a:xfrm>
            <a:off x="323528" y="260648"/>
            <a:ext cx="8424936" cy="5909310"/>
          </a:xfrm>
          <a:prstGeom prst="rect">
            <a:avLst/>
          </a:prstGeom>
          <a:solidFill>
            <a:schemeClr val="tx1">
              <a:lumMod val="20000"/>
              <a:lumOff val="80000"/>
            </a:schemeClr>
          </a:solidFill>
        </p:spPr>
        <p:txBody>
          <a:bodyPr wrap="square">
            <a:spAutoFit/>
          </a:bodyPr>
          <a:lstStyle/>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Tesco intends to make all packaging fully recyclable or compostable by 2025.</a:t>
            </a: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Sainsbury’s aims to reduce own-brand packaging 50% by 2020, and says it has already cut this figure by 35% since 2005.</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Asda aims for all its packaging to be recyclable by 2025.</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Morrisons’ most recent corporate responsibility report does not mention plastic waste.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Aldi says it will "implement packaging weight reductions and optimisation and introduce material substitutions to increase the recyclability of packaging".</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Lidl says it charged for plastic bags long before it became mandatory, although its current sustainability commitments do not mention plastic.</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Waitrose says that by 2025 all its own-label packaging will be "widely recyclable, reusable or home compostable".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The Co-op says its long-term ambition is for all packaging to be recycled "where it can be", and that by 2020 80% of its products will have packaging that is "easy to recycle".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Iceland has vowed to remove plastic packaging from its own-label products by 2023.</a:t>
            </a:r>
          </a:p>
        </p:txBody>
      </p:sp>
    </p:spTree>
    <p:extLst>
      <p:ext uri="{BB962C8B-B14F-4D97-AF65-F5344CB8AC3E}">
        <p14:creationId xmlns:p14="http://schemas.microsoft.com/office/powerpoint/2010/main" val="232277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Modiform’s EcoExpert</a:t>
            </a:r>
          </a:p>
        </p:txBody>
      </p:sp>
      <p:pic>
        <p:nvPicPr>
          <p:cNvPr id="5" name="Content Placeholder 4">
            <a:extLst>
              <a:ext uri="{FF2B5EF4-FFF2-40B4-BE49-F238E27FC236}">
                <a16:creationId xmlns:a16="http://schemas.microsoft.com/office/drawing/2014/main" id="{5CB99CB8-23D0-41C3-825B-85048734AA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7824" y="-1179512"/>
            <a:ext cx="6336704" cy="8448939"/>
          </a:xfrm>
        </p:spPr>
      </p:pic>
      <p:pic>
        <p:nvPicPr>
          <p:cNvPr id="7" name="Picture 6">
            <a:extLst>
              <a:ext uri="{FF2B5EF4-FFF2-40B4-BE49-F238E27FC236}">
                <a16:creationId xmlns:a16="http://schemas.microsoft.com/office/drawing/2014/main" id="{6A5EE9D4-6826-4D6E-A7E5-2E64D3016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08" y="584346"/>
            <a:ext cx="5143500" cy="6858000"/>
          </a:xfrm>
          <a:prstGeom prst="rect">
            <a:avLst/>
          </a:prstGeom>
        </p:spPr>
      </p:pic>
    </p:spTree>
    <p:extLst>
      <p:ext uri="{BB962C8B-B14F-4D97-AF65-F5344CB8AC3E}">
        <p14:creationId xmlns:p14="http://schemas.microsoft.com/office/powerpoint/2010/main" val="1654682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4ACBB1B-77FA-4E35-860C-176ED06F6036}"/>
              </a:ext>
            </a:extLst>
          </p:cNvPr>
          <p:cNvSpPr>
            <a:spLocks noGrp="1"/>
          </p:cNvSpPr>
          <p:nvPr>
            <p:ph type="title"/>
          </p:nvPr>
        </p:nvSpPr>
        <p:spPr>
          <a:xfrm>
            <a:off x="1907704" y="2060848"/>
            <a:ext cx="4824536" cy="2670256"/>
          </a:xfrm>
          <a:ln>
            <a:solidFill>
              <a:schemeClr val="tx1"/>
            </a:solidFill>
          </a:ln>
        </p:spPr>
        <p:txBody>
          <a:bodyPr>
            <a:noAutofit/>
          </a:bodyPr>
          <a:lstStyle/>
          <a:p>
            <a:pPr algn="ctr"/>
            <a:r>
              <a:rPr lang="nl-NL" sz="5400" dirty="0"/>
              <a:t>Thank you for listening</a:t>
            </a:r>
          </a:p>
        </p:txBody>
      </p:sp>
    </p:spTree>
    <p:extLst>
      <p:ext uri="{BB962C8B-B14F-4D97-AF65-F5344CB8AC3E}">
        <p14:creationId xmlns:p14="http://schemas.microsoft.com/office/powerpoint/2010/main" val="2363812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831A08-E9E3-4840-A056-9D409FF4D3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44624"/>
            <a:ext cx="7272808" cy="7971325"/>
          </a:xfrm>
        </p:spPr>
      </p:pic>
    </p:spTree>
    <p:extLst>
      <p:ext uri="{BB962C8B-B14F-4D97-AF65-F5344CB8AC3E}">
        <p14:creationId xmlns:p14="http://schemas.microsoft.com/office/powerpoint/2010/main" val="314248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FA333-CF2E-4579-B037-B1CF4317E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7056784" cy="6836259"/>
          </a:xfrm>
          <a:prstGeom prst="rect">
            <a:avLst/>
          </a:prstGeom>
        </p:spPr>
      </p:pic>
      <p:sp>
        <p:nvSpPr>
          <p:cNvPr id="4" name="Rectangle 3">
            <a:extLst>
              <a:ext uri="{FF2B5EF4-FFF2-40B4-BE49-F238E27FC236}">
                <a16:creationId xmlns:a16="http://schemas.microsoft.com/office/drawing/2014/main" id="{70A5BCCF-1120-4CFF-BE40-EFC5B55DB9BF}"/>
              </a:ext>
            </a:extLst>
          </p:cNvPr>
          <p:cNvSpPr/>
          <p:nvPr/>
        </p:nvSpPr>
        <p:spPr>
          <a:xfrm>
            <a:off x="6732239" y="6597352"/>
            <a:ext cx="666029"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71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07A327-9DE9-4DE4-A1AC-583AAAE11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295"/>
            <a:ext cx="7152881" cy="6862295"/>
          </a:xfrm>
          <a:prstGeom prst="rect">
            <a:avLst/>
          </a:prstGeom>
        </p:spPr>
      </p:pic>
      <p:sp>
        <p:nvSpPr>
          <p:cNvPr id="6" name="Rectangle 5">
            <a:extLst>
              <a:ext uri="{FF2B5EF4-FFF2-40B4-BE49-F238E27FC236}">
                <a16:creationId xmlns:a16="http://schemas.microsoft.com/office/drawing/2014/main" id="{2D0186E8-F418-4340-A5AD-56912F2079FB}"/>
              </a:ext>
            </a:extLst>
          </p:cNvPr>
          <p:cNvSpPr/>
          <p:nvPr/>
        </p:nvSpPr>
        <p:spPr>
          <a:xfrm>
            <a:off x="6732239" y="6597352"/>
            <a:ext cx="666029"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066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2B35B-97DF-4C49-86CD-FE98A21B5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997"/>
            <a:ext cx="6840760" cy="6858000"/>
          </a:xfrm>
          <a:prstGeom prst="rect">
            <a:avLst/>
          </a:prstGeom>
        </p:spPr>
      </p:pic>
      <p:sp>
        <p:nvSpPr>
          <p:cNvPr id="4" name="Rectangle 3">
            <a:extLst>
              <a:ext uri="{FF2B5EF4-FFF2-40B4-BE49-F238E27FC236}">
                <a16:creationId xmlns:a16="http://schemas.microsoft.com/office/drawing/2014/main" id="{B8FDEB86-E0A8-498A-840D-F1AAD40F9C55}"/>
              </a:ext>
            </a:extLst>
          </p:cNvPr>
          <p:cNvSpPr/>
          <p:nvPr/>
        </p:nvSpPr>
        <p:spPr>
          <a:xfrm>
            <a:off x="6714283" y="6525344"/>
            <a:ext cx="666029"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319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PLASTICS IN THE ENVIRONMENT</a:t>
            </a:r>
          </a:p>
        </p:txBody>
      </p:sp>
      <p:pic>
        <p:nvPicPr>
          <p:cNvPr id="7" name="Content Placeholder 6">
            <a:extLst>
              <a:ext uri="{FF2B5EF4-FFF2-40B4-BE49-F238E27FC236}">
                <a16:creationId xmlns:a16="http://schemas.microsoft.com/office/drawing/2014/main" id="{C67FC23D-0D12-4BE4-8A74-A451AED401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980728"/>
            <a:ext cx="7488832" cy="5293668"/>
          </a:xfrm>
        </p:spPr>
      </p:pic>
    </p:spTree>
    <p:extLst>
      <p:ext uri="{BB962C8B-B14F-4D97-AF65-F5344CB8AC3E}">
        <p14:creationId xmlns:p14="http://schemas.microsoft.com/office/powerpoint/2010/main" val="241175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PLASTICS IN THE ENVIRONMENT</a:t>
            </a:r>
          </a:p>
        </p:txBody>
      </p:sp>
      <p:pic>
        <p:nvPicPr>
          <p:cNvPr id="5" name="Content Placeholder 4">
            <a:extLst>
              <a:ext uri="{FF2B5EF4-FFF2-40B4-BE49-F238E27FC236}">
                <a16:creationId xmlns:a16="http://schemas.microsoft.com/office/drawing/2014/main" id="{7DB39654-9622-4CC6-A630-C9530082B1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001"/>
          <a:stretch/>
        </p:blipFill>
        <p:spPr>
          <a:xfrm>
            <a:off x="323528" y="1628800"/>
            <a:ext cx="8229600" cy="3888432"/>
          </a:xfrm>
        </p:spPr>
      </p:pic>
    </p:spTree>
    <p:extLst>
      <p:ext uri="{BB962C8B-B14F-4D97-AF65-F5344CB8AC3E}">
        <p14:creationId xmlns:p14="http://schemas.microsoft.com/office/powerpoint/2010/main" val="2428040831"/>
      </p:ext>
    </p:extLst>
  </p:cSld>
  <p:clrMapOvr>
    <a:masterClrMapping/>
  </p:clrMapOvr>
</p:sld>
</file>

<file path=ppt/theme/theme1.xml><?xml version="1.0" encoding="utf-8"?>
<a:theme xmlns:a="http://schemas.openxmlformats.org/drawingml/2006/main" name="Office-thema 1">
  <a:themeElements>
    <a:clrScheme name="Modiform">
      <a:dk1>
        <a:srgbClr val="0071B9"/>
      </a:dk1>
      <a:lt1>
        <a:sysClr val="window" lastClr="FFFFFF"/>
      </a:lt1>
      <a:dk2>
        <a:srgbClr val="7F7F7F"/>
      </a:dk2>
      <a:lt2>
        <a:srgbClr val="EEECE1"/>
      </a:lt2>
      <a:accent1>
        <a:srgbClr val="7F7F7F"/>
      </a:accent1>
      <a:accent2>
        <a:srgbClr val="0071B9"/>
      </a:accent2>
      <a:accent3>
        <a:srgbClr val="7AB51D"/>
      </a:accent3>
      <a:accent4>
        <a:srgbClr val="7F7F7F"/>
      </a:accent4>
      <a:accent5>
        <a:srgbClr val="0071B9"/>
      </a:accent5>
      <a:accent6>
        <a:srgbClr val="7AB51D"/>
      </a:accent6>
      <a:hlink>
        <a:srgbClr val="7AB51D"/>
      </a:hlink>
      <a:folHlink>
        <a:srgbClr val="0071B9"/>
      </a:folHlink>
    </a:clrScheme>
    <a:fontScheme name="Modiform">
      <a:majorFont>
        <a:latin typeface="verdana"/>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stics in Horticulture" id="{1992D769-1114-4AA6-B3C9-B35DC3C92EF3}" vid="{01667C7E-A4FE-4444-89AD-0735676047A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Plastics in Horticulture</Template>
  <TotalTime>36</TotalTime>
  <Words>1200</Words>
  <Application>Microsoft Office PowerPoint</Application>
  <PresentationFormat>On-screen Show (4:3)</PresentationFormat>
  <Paragraphs>122</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Comic Sans MS</vt:lpstr>
      <vt:lpstr>Times New Roman</vt:lpstr>
      <vt:lpstr>Trocchi</vt:lpstr>
      <vt:lpstr>verdana</vt:lpstr>
      <vt:lpstr>Office-thema 1</vt:lpstr>
      <vt:lpstr>PowerPoint Presentation</vt:lpstr>
      <vt:lpstr>B&amp;Q’s Easy Grow – By Modiform</vt:lpstr>
      <vt:lpstr>PLASTICS IN HORTICULTURE</vt:lpstr>
      <vt:lpstr>PowerPoint Presentation</vt:lpstr>
      <vt:lpstr>PowerPoint Presentation</vt:lpstr>
      <vt:lpstr>PowerPoint Presentation</vt:lpstr>
      <vt:lpstr>PowerPoint Presentation</vt:lpstr>
      <vt:lpstr>PLASTICS IN THE ENVIRONMENT</vt:lpstr>
      <vt:lpstr>PLASTICS IN THE ENVIRONMENT</vt:lpstr>
      <vt:lpstr>PLASTICS IN THE ENVIRONMENT</vt:lpstr>
      <vt:lpstr>PLASTICS IN THE ENVIRONMENT</vt:lpstr>
      <vt:lpstr>PLASTIC FACTS</vt:lpstr>
      <vt:lpstr>PLASTICS CURRENTLY USED IN HORTICULTURE</vt:lpstr>
      <vt:lpstr>PLASTICS CURRENTLY USED IN HORTICULTURE</vt:lpstr>
      <vt:lpstr>EPS – Expanded Polystyrene - Styrofoam</vt:lpstr>
      <vt:lpstr>EPS – Expanded Polystyrene - Styrofoam</vt:lpstr>
      <vt:lpstr>ADVICE FROM WRAP: EPS &amp; BIO-POLYMERS</vt:lpstr>
      <vt:lpstr>POTS – PP - Polypropylene</vt:lpstr>
      <vt:lpstr>TRAYS – PS - Polystyrene</vt:lpstr>
      <vt:lpstr>PowerPoint Presentation</vt:lpstr>
      <vt:lpstr>HORTICULTURAL PLASTIC</vt:lpstr>
      <vt:lpstr>ADVICE FROM WRAP: BLACK PLASTIC</vt:lpstr>
      <vt:lpstr>WRAP: POTS, TRAYS AND PACKS</vt:lpstr>
      <vt:lpstr>B&amp;Q’s Easy Grow – By Modiform</vt:lpstr>
      <vt:lpstr>KERBSIDE RECYCLING IN UK</vt:lpstr>
      <vt:lpstr>PLANT POTS – OTHER THAN BLACK</vt:lpstr>
      <vt:lpstr>MRF – MATERIALS RECOVERY FACILITY</vt:lpstr>
      <vt:lpstr>MRF – MATERIALS RECOVERY FACILITY</vt:lpstr>
      <vt:lpstr>PRF – PLASTICS RECOVERY FACILITY</vt:lpstr>
      <vt:lpstr>THE FUTURE OF HORTICULTURAL PACKAGING</vt:lpstr>
      <vt:lpstr>WRAP: PAPER FIBRE PULP</vt:lpstr>
      <vt:lpstr>Modiform’s EcoExpert</vt:lpstr>
      <vt:lpstr>Modiform’s EcoExpert</vt:lpstr>
      <vt:lpstr>Is the product re-used on the  nursery or somewhere else?</vt:lpstr>
      <vt:lpstr>PowerPoint Presentation</vt:lpstr>
      <vt:lpstr>Modiform’s EcoExpert</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Herdsman</dc:creator>
  <cp:lastModifiedBy>Shaun Herdsman</cp:lastModifiedBy>
  <cp:revision>5</cp:revision>
  <dcterms:created xsi:type="dcterms:W3CDTF">2018-10-02T13:06:58Z</dcterms:created>
  <dcterms:modified xsi:type="dcterms:W3CDTF">2018-10-03T16:38:12Z</dcterms:modified>
</cp:coreProperties>
</file>