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264" r:id="rId3"/>
    <p:sldId id="258" r:id="rId4"/>
    <p:sldId id="291" r:id="rId5"/>
    <p:sldId id="292" r:id="rId6"/>
    <p:sldId id="293" r:id="rId7"/>
    <p:sldId id="294" r:id="rId8"/>
    <p:sldId id="300" r:id="rId9"/>
    <p:sldId id="296" r:id="rId10"/>
    <p:sldId id="299" r:id="rId11"/>
  </p:sldIdLst>
  <p:sldSz cx="9144000" cy="6858000" type="screen4x3"/>
  <p:notesSz cx="6797675" cy="992663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3"/>
    <a:srgbClr val="10326A"/>
    <a:srgbClr val="4CA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3396C-744C-0347-8499-1587E8B442CE}" type="datetimeFigureOut">
              <a:rPr lang="nl-NL" smtClean="0"/>
              <a:pPr/>
              <a:t>4-10-2018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52DA8-49F5-524E-82C6-A1382D8C4072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787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ED29E-E60E-0F44-9707-48E71DEC5092}" type="datetimeFigureOut">
              <a:rPr lang="nl-NL" smtClean="0"/>
              <a:pPr/>
              <a:t>4-10-2018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E20A2-782C-5A4E-B3F8-6F33B0E4CE9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2166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000" y="252000"/>
            <a:ext cx="7715174" cy="1220400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260000" y="1837507"/>
            <a:ext cx="7535174" cy="39476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14.5.2012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PAT -  www.tuinbouwsoftware.nl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BF70-34C2-7047-959C-075EDF4B400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0000" y="252000"/>
            <a:ext cx="7732453" cy="1143000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60000" y="1908000"/>
            <a:ext cx="7552452" cy="407848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14.5.2012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PAT -  www.tuinbouwsoftware.nl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BF70-34C2-7047-959C-075EDF4B400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0000" y="252000"/>
            <a:ext cx="7697894" cy="1143000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46516"/>
            <a:ext cx="7697894" cy="449876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14.5.2012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PAT -  www.tuinbouwsoftware.nl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BF70-34C2-7047-959C-075EDF4B400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5011200"/>
            <a:ext cx="7772400" cy="1218240"/>
          </a:xfrm>
          <a:prstGeom prst="rect">
            <a:avLst/>
          </a:prstGeom>
        </p:spPr>
        <p:txBody>
          <a:bodyPr anchor="t"/>
          <a:lstStyle>
            <a:lvl1pPr algn="l">
              <a:defRPr sz="2000" b="1" i="0" cap="all">
                <a:solidFill>
                  <a:srgbClr val="005DA3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80000" y="2906713"/>
            <a:ext cx="7772400" cy="18798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14.5.2012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PAT -  www.tuinbouwsoftware.nl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BF70-34C2-7047-959C-075EDF4B400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0000" y="252000"/>
            <a:ext cx="7749732" cy="995760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79999" y="2637599"/>
            <a:ext cx="3818609" cy="2415546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28282" y="2637599"/>
            <a:ext cx="3801450" cy="241554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14.5.2012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PAT -  www.tuinbouwsoftware.nl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BF70-34C2-7047-959C-075EDF4B400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0000" y="252000"/>
            <a:ext cx="7749732" cy="1143000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60000" y="1984392"/>
            <a:ext cx="3758253" cy="927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60000" y="2911680"/>
            <a:ext cx="3697732" cy="236664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71332" y="1984393"/>
            <a:ext cx="3758400" cy="927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71332" y="2911680"/>
            <a:ext cx="3758399" cy="23666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14.5.2012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PAT -  www.tuinbouwsoftware.nl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BF70-34C2-7047-959C-075EDF4B400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0000" y="252000"/>
            <a:ext cx="7884356" cy="1468800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14.5.2012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PAT -  www.tuinbouwsoftware.nl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BF70-34C2-7047-959C-075EDF4B400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14.5.2012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PAT -  www.tuinbouwsoftware.nl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BF70-34C2-7047-959C-075EDF4B400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0000" y="1824837"/>
            <a:ext cx="3008313" cy="715100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solidFill>
                  <a:srgbClr val="005DA3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35676" y="1824837"/>
            <a:ext cx="4677998" cy="468443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24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60000" y="2720517"/>
            <a:ext cx="3008313" cy="3788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5DA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14.5.2012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PAT -  www.tuinbouwsoftware.nl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BF70-34C2-7047-959C-075EDF4B400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0000" y="5244480"/>
            <a:ext cx="7723813" cy="44388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5DA3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260000" y="1828499"/>
            <a:ext cx="7611540" cy="32786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60000" y="5704408"/>
            <a:ext cx="772381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14.5.2012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PAT -  www.tuinbouwsoftware.nl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BF70-34C2-7047-959C-075EDF4B400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0" y="6480000"/>
            <a:ext cx="9144000" cy="432000"/>
          </a:xfrm>
          <a:prstGeom prst="rect">
            <a:avLst/>
          </a:prstGeom>
          <a:solidFill>
            <a:srgbClr val="4CA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5DA3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" y="6509270"/>
            <a:ext cx="877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14.5.2012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60000" y="6509270"/>
            <a:ext cx="66956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PAT -  www.tuinbouwsoftware.nl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26243" y="6509270"/>
            <a:ext cx="938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ker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1D81BF70-34C2-7047-959C-075EDF4B4006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6" name="Bild 4" descr="C_animiert"/>
          <p:cNvPicPr>
            <a:picLocks noChangeAspect="1" noChangeArrowheads="1" noCrop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108084" y="1016969"/>
            <a:ext cx="877869" cy="65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hthoek 16"/>
          <p:cNvSpPr/>
          <p:nvPr userDrawn="1"/>
        </p:nvSpPr>
        <p:spPr>
          <a:xfrm>
            <a:off x="1080000" y="0"/>
            <a:ext cx="8064000" cy="1594308"/>
          </a:xfrm>
          <a:prstGeom prst="rect">
            <a:avLst/>
          </a:prstGeom>
          <a:solidFill>
            <a:srgbClr val="005D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9" name="Rechte verbindingslijn 18"/>
          <p:cNvCxnSpPr/>
          <p:nvPr userDrawn="1"/>
        </p:nvCxnSpPr>
        <p:spPr>
          <a:xfrm rot="5400000">
            <a:off x="-2349792" y="3429000"/>
            <a:ext cx="6858792" cy="793"/>
          </a:xfrm>
          <a:prstGeom prst="line">
            <a:avLst/>
          </a:prstGeom>
          <a:ln w="19050" cap="flat" cmpd="sng" algn="ctr">
            <a:solidFill>
              <a:srgbClr val="4CA53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6496" y="252000"/>
            <a:ext cx="7261397" cy="1328545"/>
          </a:xfrm>
        </p:spPr>
        <p:txBody>
          <a:bodyPr/>
          <a:lstStyle/>
          <a:p>
            <a:r>
              <a:rPr lang="nl-NL" dirty="0" smtClean="0"/>
              <a:t>ERP Software going Mobile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16495" y="1567650"/>
            <a:ext cx="7261398" cy="4379189"/>
          </a:xfrm>
        </p:spPr>
        <p:txBody>
          <a:bodyPr/>
          <a:lstStyle/>
          <a:p>
            <a:pPr marL="1714500" lvl="4" indent="0">
              <a:buNone/>
            </a:pPr>
            <a:r>
              <a:rPr lang="nl-NL" sz="1700" dirty="0" smtClean="0"/>
              <a:t>	</a:t>
            </a:r>
          </a:p>
          <a:p>
            <a:pPr marL="184150" indent="-184150">
              <a:buNone/>
            </a:pPr>
            <a:endParaRPr lang="nl-NL" sz="1700" dirty="0" smtClean="0"/>
          </a:p>
          <a:p>
            <a:pPr marL="184150" indent="-184150">
              <a:buNone/>
            </a:pPr>
            <a:endParaRPr lang="nl-NL" sz="1700" dirty="0" smtClean="0"/>
          </a:p>
          <a:p>
            <a:pPr marL="184150" indent="-184150"/>
            <a:endParaRPr lang="nl-NL" sz="17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BF70-34C2-7047-959C-075EDF4B4006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60000" y="6509270"/>
            <a:ext cx="6695694" cy="365125"/>
          </a:xfrm>
        </p:spPr>
        <p:txBody>
          <a:bodyPr/>
          <a:lstStyle/>
          <a:p>
            <a:r>
              <a:rPr lang="nl-NL" dirty="0" smtClean="0"/>
              <a:t>PAT - www.HORTICUlTURALsoftware.COM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1516494" y="1798511"/>
            <a:ext cx="770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005DA3"/>
                </a:solidFill>
              </a:rPr>
              <a:t>Save Time by Skipping Steps</a:t>
            </a:r>
            <a:endParaRPr lang="en-GB" sz="4800" dirty="0">
              <a:solidFill>
                <a:srgbClr val="005DA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893" y="2559539"/>
            <a:ext cx="7176612" cy="16093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11906" y="5979075"/>
            <a:ext cx="713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886" y="4584194"/>
            <a:ext cx="3476625" cy="13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PAT – www.horticulturalsoftware.com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60000" y="252000"/>
            <a:ext cx="7697894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0484" y="4449712"/>
            <a:ext cx="50408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200" dirty="0" smtClean="0">
                <a:solidFill>
                  <a:srgbClr val="005DA3"/>
                </a:solidFill>
              </a:rPr>
              <a:t>Thank You</a:t>
            </a:r>
            <a:endParaRPr lang="nl-NL" sz="3200" dirty="0" smtClean="0">
              <a:solidFill>
                <a:srgbClr val="005DA3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nl-NL" sz="2000" dirty="0" smtClean="0">
                <a:solidFill>
                  <a:srgbClr val="005DA3"/>
                </a:solidFill>
              </a:rPr>
              <a:t>Read more on www.horticulturalsoftware.com</a:t>
            </a:r>
            <a:endParaRPr lang="en-GB" sz="2000" dirty="0">
              <a:solidFill>
                <a:srgbClr val="005DA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11" y="2786062"/>
            <a:ext cx="804672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7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000" y="252000"/>
            <a:ext cx="7715174" cy="1539207"/>
          </a:xfrm>
        </p:spPr>
        <p:txBody>
          <a:bodyPr/>
          <a:lstStyle/>
          <a:p>
            <a:r>
              <a:rPr lang="nl-NL" smtClean="0"/>
              <a:t/>
            </a:r>
            <a:br>
              <a:rPr lang="nl-NL" smtClean="0"/>
            </a:b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922533" y="5025860"/>
            <a:ext cx="1781377" cy="1347219"/>
          </a:xfrm>
        </p:spPr>
        <p:txBody>
          <a:bodyPr/>
          <a:lstStyle/>
          <a:p>
            <a:endParaRPr lang="nl-NL" sz="1100" smtClean="0"/>
          </a:p>
          <a:p>
            <a:endParaRPr lang="nl-NL" sz="1100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BF70-34C2-7047-959C-075EDF4B4006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PAT - www.HORTICULTURALSOFTWARE.COM</a:t>
            </a:r>
            <a:endParaRPr lang="nl-NL" dirty="0"/>
          </a:p>
        </p:txBody>
      </p:sp>
      <p:pic>
        <p:nvPicPr>
          <p:cNvPr id="8" name="Afbeelding 7" descr="CDS-home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566" y="5699469"/>
            <a:ext cx="4128920" cy="785827"/>
          </a:xfrm>
          <a:prstGeom prst="rect">
            <a:avLst/>
          </a:prstGeom>
        </p:spPr>
      </p:pic>
      <p:pic>
        <p:nvPicPr>
          <p:cNvPr id="9" name="Afbeelding 8" descr="PAT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115" y="4359553"/>
            <a:ext cx="704646" cy="704646"/>
          </a:xfrm>
          <a:prstGeom prst="rect">
            <a:avLst/>
          </a:prstGeom>
        </p:spPr>
      </p:pic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27" y="1695587"/>
            <a:ext cx="7376405" cy="393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1516496" y="252000"/>
            <a:ext cx="7261398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l-NL" smtClean="0"/>
              <a:t>Concept Data Systems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6496" y="252000"/>
            <a:ext cx="7261398" cy="1143000"/>
          </a:xfrm>
        </p:spPr>
        <p:txBody>
          <a:bodyPr/>
          <a:lstStyle/>
          <a:p>
            <a:r>
              <a:rPr lang="nl-NL" dirty="0" smtClean="0"/>
              <a:t>PAT Standard Software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PAT - www.horticulturalsoftware.com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BF70-34C2-7047-959C-075EDF4B4006}" type="slidenum">
              <a:rPr lang="nl-NL" smtClean="0"/>
              <a:pPr/>
              <a:t>3</a:t>
            </a:fld>
            <a:endParaRPr lang="nl-NL"/>
          </a:p>
        </p:txBody>
      </p:sp>
      <p:grpSp>
        <p:nvGrpSpPr>
          <p:cNvPr id="44" name="Gruppieren 20">
            <a:extLst>
              <a:ext uri="{FF2B5EF4-FFF2-40B4-BE49-F238E27FC236}">
                <a16:creationId xmlns="" xmlns:a16="http://schemas.microsoft.com/office/drawing/2014/main" id="{22F281BD-899D-40A6-AA54-FB776E4CF26A}"/>
              </a:ext>
            </a:extLst>
          </p:cNvPr>
          <p:cNvGrpSpPr/>
          <p:nvPr/>
        </p:nvGrpSpPr>
        <p:grpSpPr>
          <a:xfrm>
            <a:off x="3406605" y="1911602"/>
            <a:ext cx="3575144" cy="4024374"/>
            <a:chOff x="3288131" y="2561361"/>
            <a:chExt cx="3575144" cy="4024374"/>
          </a:xfrm>
        </p:grpSpPr>
        <p:sp>
          <p:nvSpPr>
            <p:cNvPr id="45" name="Ellipse 6">
              <a:extLst>
                <a:ext uri="{FF2B5EF4-FFF2-40B4-BE49-F238E27FC236}">
                  <a16:creationId xmlns="" xmlns:a16="http://schemas.microsoft.com/office/drawing/2014/main" id="{1E47A6D8-C042-465A-B7BF-6B3DF3A07A8A}"/>
                </a:ext>
              </a:extLst>
            </p:cNvPr>
            <p:cNvSpPr/>
            <p:nvPr/>
          </p:nvSpPr>
          <p:spPr>
            <a:xfrm>
              <a:off x="4080793" y="3582976"/>
              <a:ext cx="1995054" cy="199505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Ellipse 7">
              <a:extLst>
                <a:ext uri="{FF2B5EF4-FFF2-40B4-BE49-F238E27FC236}">
                  <a16:creationId xmlns="" xmlns:a16="http://schemas.microsoft.com/office/drawing/2014/main" id="{09A5D834-6CB3-49A9-BD2B-A7D6758B99DA}"/>
                </a:ext>
              </a:extLst>
            </p:cNvPr>
            <p:cNvSpPr/>
            <p:nvPr/>
          </p:nvSpPr>
          <p:spPr>
            <a:xfrm>
              <a:off x="4623402" y="2561361"/>
              <a:ext cx="909836" cy="909836"/>
            </a:xfrm>
            <a:prstGeom prst="ellipse">
              <a:avLst/>
            </a:prstGeom>
            <a:solidFill>
              <a:schemeClr val="bg2"/>
            </a:solidFill>
            <a:ln w="349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7" name="Ellipse 14">
              <a:extLst>
                <a:ext uri="{FF2B5EF4-FFF2-40B4-BE49-F238E27FC236}">
                  <a16:creationId xmlns="" xmlns:a16="http://schemas.microsoft.com/office/drawing/2014/main" id="{B58EF679-207A-4EF1-9DCA-524EAF5B4525}"/>
                </a:ext>
              </a:extLst>
            </p:cNvPr>
            <p:cNvSpPr/>
            <p:nvPr/>
          </p:nvSpPr>
          <p:spPr>
            <a:xfrm>
              <a:off x="5953439" y="3348953"/>
              <a:ext cx="909836" cy="909836"/>
            </a:xfrm>
            <a:prstGeom prst="ellipse">
              <a:avLst/>
            </a:prstGeom>
            <a:solidFill>
              <a:schemeClr val="bg2"/>
            </a:solidFill>
            <a:ln w="349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Ellipse 15">
              <a:extLst>
                <a:ext uri="{FF2B5EF4-FFF2-40B4-BE49-F238E27FC236}">
                  <a16:creationId xmlns="" xmlns:a16="http://schemas.microsoft.com/office/drawing/2014/main" id="{30C296CC-E36A-4B94-87AA-74ADD9BEB38B}"/>
                </a:ext>
              </a:extLst>
            </p:cNvPr>
            <p:cNvSpPr/>
            <p:nvPr/>
          </p:nvSpPr>
          <p:spPr>
            <a:xfrm>
              <a:off x="5953439" y="4907885"/>
              <a:ext cx="909836" cy="909836"/>
            </a:xfrm>
            <a:prstGeom prst="ellipse">
              <a:avLst/>
            </a:prstGeom>
            <a:solidFill>
              <a:schemeClr val="bg2"/>
            </a:solidFill>
            <a:ln w="349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Ellipse 16">
              <a:extLst>
                <a:ext uri="{FF2B5EF4-FFF2-40B4-BE49-F238E27FC236}">
                  <a16:creationId xmlns="" xmlns:a16="http://schemas.microsoft.com/office/drawing/2014/main" id="{5009EAA6-15BC-479F-BFB8-769A1CF21E8A}"/>
                </a:ext>
              </a:extLst>
            </p:cNvPr>
            <p:cNvSpPr/>
            <p:nvPr/>
          </p:nvSpPr>
          <p:spPr>
            <a:xfrm>
              <a:off x="4621907" y="5675899"/>
              <a:ext cx="909836" cy="909836"/>
            </a:xfrm>
            <a:prstGeom prst="ellipse">
              <a:avLst/>
            </a:prstGeom>
            <a:solidFill>
              <a:schemeClr val="bg2"/>
            </a:solidFill>
            <a:ln w="349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Ellipse 17">
              <a:extLst>
                <a:ext uri="{FF2B5EF4-FFF2-40B4-BE49-F238E27FC236}">
                  <a16:creationId xmlns="" xmlns:a16="http://schemas.microsoft.com/office/drawing/2014/main" id="{3A456A43-2D72-469F-B618-DD471FF7383A}"/>
                </a:ext>
              </a:extLst>
            </p:cNvPr>
            <p:cNvSpPr/>
            <p:nvPr/>
          </p:nvSpPr>
          <p:spPr>
            <a:xfrm>
              <a:off x="3288131" y="4889155"/>
              <a:ext cx="909836" cy="909836"/>
            </a:xfrm>
            <a:prstGeom prst="ellipse">
              <a:avLst/>
            </a:prstGeom>
            <a:solidFill>
              <a:schemeClr val="bg2"/>
            </a:solidFill>
            <a:ln w="349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Ellipse 18">
              <a:extLst>
                <a:ext uri="{FF2B5EF4-FFF2-40B4-BE49-F238E27FC236}">
                  <a16:creationId xmlns="" xmlns:a16="http://schemas.microsoft.com/office/drawing/2014/main" id="{799AB4E0-C24C-4CE8-8D30-04F27CFEEC24}"/>
                </a:ext>
              </a:extLst>
            </p:cNvPr>
            <p:cNvSpPr/>
            <p:nvPr/>
          </p:nvSpPr>
          <p:spPr>
            <a:xfrm>
              <a:off x="3288131" y="3326429"/>
              <a:ext cx="909836" cy="909836"/>
            </a:xfrm>
            <a:prstGeom prst="ellipse">
              <a:avLst/>
            </a:prstGeom>
            <a:solidFill>
              <a:schemeClr val="bg2"/>
            </a:solidFill>
            <a:ln w="349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Textfeld 19">
              <a:extLst>
                <a:ext uri="{FF2B5EF4-FFF2-40B4-BE49-F238E27FC236}">
                  <a16:creationId xmlns="" xmlns:a16="http://schemas.microsoft.com/office/drawing/2014/main" id="{BBB67B93-4108-4972-A88A-2821AD0C5AD6}"/>
                </a:ext>
              </a:extLst>
            </p:cNvPr>
            <p:cNvSpPr txBox="1"/>
            <p:nvPr/>
          </p:nvSpPr>
          <p:spPr>
            <a:xfrm>
              <a:off x="4225220" y="4135503"/>
              <a:ext cx="175547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de-AT" sz="1400" dirty="0" smtClean="0">
                <a:solidFill>
                  <a:schemeClr val="bg1"/>
                </a:solidFill>
              </a:endParaRPr>
            </a:p>
            <a:p>
              <a:pPr algn="ctr"/>
              <a:endParaRPr lang="de-AT" sz="1400" dirty="0">
                <a:solidFill>
                  <a:schemeClr val="bg1"/>
                </a:solidFill>
              </a:endParaRPr>
            </a:p>
            <a:p>
              <a:pPr algn="ctr"/>
              <a:endParaRPr lang="de-AT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de-AT" sz="1400" dirty="0" smtClean="0">
                  <a:solidFill>
                    <a:schemeClr val="bg1"/>
                  </a:solidFill>
                </a:rPr>
                <a:t>The </a:t>
              </a:r>
              <a:r>
                <a:rPr lang="de-AT" sz="1400" dirty="0">
                  <a:solidFill>
                    <a:schemeClr val="bg1"/>
                  </a:solidFill>
                </a:rPr>
                <a:t>ERP Solution for </a:t>
              </a:r>
              <a:r>
                <a:rPr lang="de-AT" sz="1400" dirty="0" smtClean="0">
                  <a:solidFill>
                    <a:schemeClr val="bg1"/>
                  </a:solidFill>
                </a:rPr>
                <a:t>Horticulture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uppieren 57">
            <a:extLst>
              <a:ext uri="{FF2B5EF4-FFF2-40B4-BE49-F238E27FC236}">
                <a16:creationId xmlns="" xmlns:a16="http://schemas.microsoft.com/office/drawing/2014/main" id="{BF7295CE-FD7E-4AA6-8F84-89194D4A8A20}"/>
              </a:ext>
            </a:extLst>
          </p:cNvPr>
          <p:cNvGrpSpPr/>
          <p:nvPr/>
        </p:nvGrpSpPr>
        <p:grpSpPr>
          <a:xfrm>
            <a:off x="5735249" y="5369620"/>
            <a:ext cx="2546692" cy="319777"/>
            <a:chOff x="5245839" y="5974651"/>
            <a:chExt cx="2283607" cy="319777"/>
          </a:xfrm>
        </p:grpSpPr>
        <p:cxnSp>
          <p:nvCxnSpPr>
            <p:cNvPr id="54" name="Gerader Verbinder 25">
              <a:extLst>
                <a:ext uri="{FF2B5EF4-FFF2-40B4-BE49-F238E27FC236}">
                  <a16:creationId xmlns="" xmlns:a16="http://schemas.microsoft.com/office/drawing/2014/main" id="{00F96FDC-1730-4B63-BBB6-1D5B70D3AAF3}"/>
                </a:ext>
              </a:extLst>
            </p:cNvPr>
            <p:cNvCxnSpPr>
              <a:cxnSpLocks/>
            </p:cNvCxnSpPr>
            <p:nvPr/>
          </p:nvCxnSpPr>
          <p:spPr>
            <a:xfrm>
              <a:off x="5245839" y="6282481"/>
              <a:ext cx="1617996" cy="11947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feld 26">
              <a:extLst>
                <a:ext uri="{FF2B5EF4-FFF2-40B4-BE49-F238E27FC236}">
                  <a16:creationId xmlns="" xmlns:a16="http://schemas.microsoft.com/office/drawing/2014/main" id="{463A81AD-E4BC-4119-BFD5-5E7006014B75}"/>
                </a:ext>
              </a:extLst>
            </p:cNvPr>
            <p:cNvSpPr txBox="1"/>
            <p:nvPr/>
          </p:nvSpPr>
          <p:spPr>
            <a:xfrm>
              <a:off x="5292567" y="5974651"/>
              <a:ext cx="22368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tx2"/>
                  </a:solidFill>
                </a:rPr>
                <a:t>Multiple </a:t>
              </a:r>
              <a:r>
                <a:rPr lang="de-DE" sz="1400" dirty="0" smtClean="0">
                  <a:solidFill>
                    <a:schemeClr val="tx2"/>
                  </a:solidFill>
                </a:rPr>
                <a:t>Languages</a:t>
              </a:r>
              <a:endParaRPr lang="de-DE" dirty="0"/>
            </a:p>
          </p:txBody>
        </p:sp>
      </p:grpSp>
      <p:grpSp>
        <p:nvGrpSpPr>
          <p:cNvPr id="56" name="Gruppieren 58">
            <a:extLst>
              <a:ext uri="{FF2B5EF4-FFF2-40B4-BE49-F238E27FC236}">
                <a16:creationId xmlns="" xmlns:a16="http://schemas.microsoft.com/office/drawing/2014/main" id="{4C4F1C34-8C42-45C7-929B-A2DB6982ADD4}"/>
              </a:ext>
            </a:extLst>
          </p:cNvPr>
          <p:cNvGrpSpPr/>
          <p:nvPr/>
        </p:nvGrpSpPr>
        <p:grpSpPr>
          <a:xfrm>
            <a:off x="7075750" y="4540425"/>
            <a:ext cx="1985953" cy="317152"/>
            <a:chOff x="6450257" y="5241718"/>
            <a:chExt cx="4414926" cy="317152"/>
          </a:xfrm>
        </p:grpSpPr>
        <p:cxnSp>
          <p:nvCxnSpPr>
            <p:cNvPr id="57" name="Gerader Verbinder 24">
              <a:extLst>
                <a:ext uri="{FF2B5EF4-FFF2-40B4-BE49-F238E27FC236}">
                  <a16:creationId xmlns="" xmlns:a16="http://schemas.microsoft.com/office/drawing/2014/main" id="{A1871825-E0AE-464D-83A2-061B09D53F3A}"/>
                </a:ext>
              </a:extLst>
            </p:cNvPr>
            <p:cNvCxnSpPr>
              <a:cxnSpLocks/>
            </p:cNvCxnSpPr>
            <p:nvPr/>
          </p:nvCxnSpPr>
          <p:spPr>
            <a:xfrm>
              <a:off x="6450257" y="5549496"/>
              <a:ext cx="3967716" cy="937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feld 32">
              <a:extLst>
                <a:ext uri="{FF2B5EF4-FFF2-40B4-BE49-F238E27FC236}">
                  <a16:creationId xmlns="" xmlns:a16="http://schemas.microsoft.com/office/drawing/2014/main" id="{7F14297E-2658-447C-9A89-C8018899D2C8}"/>
                </a:ext>
              </a:extLst>
            </p:cNvPr>
            <p:cNvSpPr txBox="1"/>
            <p:nvPr/>
          </p:nvSpPr>
          <p:spPr>
            <a:xfrm>
              <a:off x="6616508" y="5241718"/>
              <a:ext cx="4248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schemeClr val="tx2"/>
                  </a:solidFill>
                </a:rPr>
                <a:t>Process Streamlining</a:t>
              </a:r>
              <a:endParaRPr lang="de-DE" dirty="0"/>
            </a:p>
          </p:txBody>
        </p:sp>
      </p:grpSp>
      <p:grpSp>
        <p:nvGrpSpPr>
          <p:cNvPr id="59" name="Gruppieren 59">
            <a:extLst>
              <a:ext uri="{FF2B5EF4-FFF2-40B4-BE49-F238E27FC236}">
                <a16:creationId xmlns="" xmlns:a16="http://schemas.microsoft.com/office/drawing/2014/main" id="{63A47D9D-FB36-4B39-A464-6D84CF79BD6F}"/>
              </a:ext>
            </a:extLst>
          </p:cNvPr>
          <p:cNvGrpSpPr/>
          <p:nvPr/>
        </p:nvGrpSpPr>
        <p:grpSpPr>
          <a:xfrm>
            <a:off x="7034648" y="3005351"/>
            <a:ext cx="1925890" cy="307777"/>
            <a:chOff x="6420029" y="3724816"/>
            <a:chExt cx="2433362" cy="307777"/>
          </a:xfrm>
        </p:grpSpPr>
        <p:cxnSp>
          <p:nvCxnSpPr>
            <p:cNvPr id="60" name="Gerader Verbinder 22">
              <a:extLst>
                <a:ext uri="{FF2B5EF4-FFF2-40B4-BE49-F238E27FC236}">
                  <a16:creationId xmlns="" xmlns:a16="http://schemas.microsoft.com/office/drawing/2014/main" id="{06FA815B-0C5E-45A3-8D96-AA94AF2C5860}"/>
                </a:ext>
              </a:extLst>
            </p:cNvPr>
            <p:cNvCxnSpPr>
              <a:cxnSpLocks/>
            </p:cNvCxnSpPr>
            <p:nvPr/>
          </p:nvCxnSpPr>
          <p:spPr>
            <a:xfrm>
              <a:off x="6420029" y="4022030"/>
              <a:ext cx="1892698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feld 33">
              <a:extLst>
                <a:ext uri="{FF2B5EF4-FFF2-40B4-BE49-F238E27FC236}">
                  <a16:creationId xmlns="" xmlns:a16="http://schemas.microsoft.com/office/drawing/2014/main" id="{8E48DBEB-8DE1-426F-99BF-39EED82DBB82}"/>
                </a:ext>
              </a:extLst>
            </p:cNvPr>
            <p:cNvSpPr txBox="1"/>
            <p:nvPr/>
          </p:nvSpPr>
          <p:spPr>
            <a:xfrm>
              <a:off x="6616511" y="3724816"/>
              <a:ext cx="2236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tx2"/>
                  </a:solidFill>
                </a:rPr>
                <a:t>EDI T</a:t>
              </a:r>
              <a:r>
                <a:rPr lang="de-DE" sz="1400" dirty="0" smtClean="0">
                  <a:solidFill>
                    <a:schemeClr val="tx2"/>
                  </a:solidFill>
                </a:rPr>
                <a:t>echnology</a:t>
              </a:r>
              <a:endParaRPr lang="de-DE" dirty="0"/>
            </a:p>
          </p:txBody>
        </p:sp>
      </p:grpSp>
      <p:grpSp>
        <p:nvGrpSpPr>
          <p:cNvPr id="62" name="Gruppieren 54">
            <a:extLst>
              <a:ext uri="{FF2B5EF4-FFF2-40B4-BE49-F238E27FC236}">
                <a16:creationId xmlns="" xmlns:a16="http://schemas.microsoft.com/office/drawing/2014/main" id="{77EE3284-A19D-41ED-B8E5-2037A3E40157}"/>
              </a:ext>
            </a:extLst>
          </p:cNvPr>
          <p:cNvGrpSpPr/>
          <p:nvPr/>
        </p:nvGrpSpPr>
        <p:grpSpPr>
          <a:xfrm>
            <a:off x="905232" y="2116762"/>
            <a:ext cx="3809302" cy="330846"/>
            <a:chOff x="2427446" y="2836227"/>
            <a:chExt cx="1660384" cy="330846"/>
          </a:xfrm>
        </p:grpSpPr>
        <p:cxnSp>
          <p:nvCxnSpPr>
            <p:cNvPr id="63" name="Gerader Verbinder 42">
              <a:extLst>
                <a:ext uri="{FF2B5EF4-FFF2-40B4-BE49-F238E27FC236}">
                  <a16:creationId xmlns="" xmlns:a16="http://schemas.microsoft.com/office/drawing/2014/main" id="{A769413D-9A61-4F0B-9E7B-65C3A7227078}"/>
                </a:ext>
              </a:extLst>
            </p:cNvPr>
            <p:cNvCxnSpPr>
              <a:cxnSpLocks/>
            </p:cNvCxnSpPr>
            <p:nvPr/>
          </p:nvCxnSpPr>
          <p:spPr>
            <a:xfrm>
              <a:off x="2886783" y="3167073"/>
              <a:ext cx="1185785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feld 44">
              <a:extLst>
                <a:ext uri="{FF2B5EF4-FFF2-40B4-BE49-F238E27FC236}">
                  <a16:creationId xmlns="" xmlns:a16="http://schemas.microsoft.com/office/drawing/2014/main" id="{8C54EDA1-CDB7-460D-8CE1-4FA3385C62EE}"/>
                </a:ext>
              </a:extLst>
            </p:cNvPr>
            <p:cNvSpPr txBox="1"/>
            <p:nvPr/>
          </p:nvSpPr>
          <p:spPr>
            <a:xfrm>
              <a:off x="2427446" y="2836227"/>
              <a:ext cx="16603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dirty="0" smtClean="0">
                  <a:solidFill>
                    <a:schemeClr val="tx2"/>
                  </a:solidFill>
                </a:rPr>
                <a:t>Especially </a:t>
              </a:r>
              <a:r>
                <a:rPr lang="de-DE" sz="1400" dirty="0">
                  <a:solidFill>
                    <a:schemeClr val="tx2"/>
                  </a:solidFill>
                </a:rPr>
                <a:t>designed for H</a:t>
              </a:r>
              <a:r>
                <a:rPr lang="de-DE" sz="1400" dirty="0" smtClean="0">
                  <a:solidFill>
                    <a:schemeClr val="tx2"/>
                  </a:solidFill>
                </a:rPr>
                <a:t>orticulture</a:t>
              </a:r>
              <a:endParaRPr lang="de-DE" dirty="0"/>
            </a:p>
          </p:txBody>
        </p:sp>
      </p:grpSp>
      <p:grpSp>
        <p:nvGrpSpPr>
          <p:cNvPr id="65" name="Gruppieren 56">
            <a:extLst>
              <a:ext uri="{FF2B5EF4-FFF2-40B4-BE49-F238E27FC236}">
                <a16:creationId xmlns="" xmlns:a16="http://schemas.microsoft.com/office/drawing/2014/main" id="{1137CC03-E597-4C14-B7D7-E121E34A1635}"/>
              </a:ext>
            </a:extLst>
          </p:cNvPr>
          <p:cNvGrpSpPr/>
          <p:nvPr/>
        </p:nvGrpSpPr>
        <p:grpSpPr>
          <a:xfrm>
            <a:off x="1120941" y="4517182"/>
            <a:ext cx="2258411" cy="317326"/>
            <a:chOff x="290611" y="5236647"/>
            <a:chExt cx="2474121" cy="317326"/>
          </a:xfrm>
        </p:grpSpPr>
        <p:cxnSp>
          <p:nvCxnSpPr>
            <p:cNvPr id="66" name="Gerader Verbinder 38">
              <a:extLst>
                <a:ext uri="{FF2B5EF4-FFF2-40B4-BE49-F238E27FC236}">
                  <a16:creationId xmlns="" xmlns:a16="http://schemas.microsoft.com/office/drawing/2014/main" id="{EEE81361-21B7-4553-BE99-F030ED01E253}"/>
                </a:ext>
              </a:extLst>
            </p:cNvPr>
            <p:cNvCxnSpPr>
              <a:cxnSpLocks/>
            </p:cNvCxnSpPr>
            <p:nvPr/>
          </p:nvCxnSpPr>
          <p:spPr>
            <a:xfrm>
              <a:off x="576263" y="5553973"/>
              <a:ext cx="2188469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49">
              <a:extLst>
                <a:ext uri="{FF2B5EF4-FFF2-40B4-BE49-F238E27FC236}">
                  <a16:creationId xmlns="" xmlns:a16="http://schemas.microsoft.com/office/drawing/2014/main" id="{F358771D-18EB-4088-A9CE-A204A91DC754}"/>
                </a:ext>
              </a:extLst>
            </p:cNvPr>
            <p:cNvSpPr txBox="1"/>
            <p:nvPr/>
          </p:nvSpPr>
          <p:spPr>
            <a:xfrm>
              <a:off x="290611" y="5236647"/>
              <a:ext cx="22368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dirty="0">
                  <a:solidFill>
                    <a:schemeClr val="tx2"/>
                  </a:solidFill>
                </a:rPr>
                <a:t>Real </a:t>
              </a:r>
              <a:r>
                <a:rPr lang="de-DE" sz="1400" dirty="0" smtClean="0">
                  <a:solidFill>
                    <a:schemeClr val="tx2"/>
                  </a:solidFill>
                </a:rPr>
                <a:t>Time Availability</a:t>
              </a:r>
              <a:endParaRPr lang="de-DE" dirty="0"/>
            </a:p>
          </p:txBody>
        </p:sp>
      </p:grpSp>
      <p:sp>
        <p:nvSpPr>
          <p:cNvPr id="68" name="Ellipse 62">
            <a:extLst>
              <a:ext uri="{FF2B5EF4-FFF2-40B4-BE49-F238E27FC236}">
                <a16:creationId xmlns="" xmlns:a16="http://schemas.microsoft.com/office/drawing/2014/main" id="{D13F19AE-A506-4DFD-B7E2-9C762EC5A926}"/>
              </a:ext>
            </a:extLst>
          </p:cNvPr>
          <p:cNvSpPr/>
          <p:nvPr/>
        </p:nvSpPr>
        <p:spPr>
          <a:xfrm>
            <a:off x="5202090" y="2031921"/>
            <a:ext cx="176904" cy="1769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Ellipse 68">
            <a:extLst>
              <a:ext uri="{FF2B5EF4-FFF2-40B4-BE49-F238E27FC236}">
                <a16:creationId xmlns="" xmlns:a16="http://schemas.microsoft.com/office/drawing/2014/main" id="{72436CC8-CE07-4148-8845-B4F9281D447E}"/>
              </a:ext>
            </a:extLst>
          </p:cNvPr>
          <p:cNvSpPr/>
          <p:nvPr/>
        </p:nvSpPr>
        <p:spPr>
          <a:xfrm>
            <a:off x="6526831" y="2819513"/>
            <a:ext cx="176904" cy="1769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70" name="Ellipse 71">
            <a:extLst>
              <a:ext uri="{FF2B5EF4-FFF2-40B4-BE49-F238E27FC236}">
                <a16:creationId xmlns="" xmlns:a16="http://schemas.microsoft.com/office/drawing/2014/main" id="{560DC956-70BD-4CEF-9143-EE09FCCBCC77}"/>
              </a:ext>
            </a:extLst>
          </p:cNvPr>
          <p:cNvSpPr/>
          <p:nvPr/>
        </p:nvSpPr>
        <p:spPr>
          <a:xfrm>
            <a:off x="6542693" y="4378445"/>
            <a:ext cx="176904" cy="1769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Ellipse 74">
            <a:extLst>
              <a:ext uri="{FF2B5EF4-FFF2-40B4-BE49-F238E27FC236}">
                <a16:creationId xmlns="" xmlns:a16="http://schemas.microsoft.com/office/drawing/2014/main" id="{A2ED19B3-55F1-4A9E-92EC-133F2E78DDB7}"/>
              </a:ext>
            </a:extLst>
          </p:cNvPr>
          <p:cNvSpPr/>
          <p:nvPr/>
        </p:nvSpPr>
        <p:spPr>
          <a:xfrm>
            <a:off x="5196794" y="5149246"/>
            <a:ext cx="176904" cy="1769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Ellipse 77">
            <a:extLst>
              <a:ext uri="{FF2B5EF4-FFF2-40B4-BE49-F238E27FC236}">
                <a16:creationId xmlns="" xmlns:a16="http://schemas.microsoft.com/office/drawing/2014/main" id="{FFEED544-C47C-4398-B5C9-FE266C7F4CE5}"/>
              </a:ext>
            </a:extLst>
          </p:cNvPr>
          <p:cNvSpPr/>
          <p:nvPr/>
        </p:nvSpPr>
        <p:spPr>
          <a:xfrm>
            <a:off x="3869454" y="4364802"/>
            <a:ext cx="176904" cy="1769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Ellipse 80">
            <a:extLst>
              <a:ext uri="{FF2B5EF4-FFF2-40B4-BE49-F238E27FC236}">
                <a16:creationId xmlns="" xmlns:a16="http://schemas.microsoft.com/office/drawing/2014/main" id="{20BBD480-09D3-44E0-BC86-C8EDEBCFB906}"/>
              </a:ext>
            </a:extLst>
          </p:cNvPr>
          <p:cNvSpPr/>
          <p:nvPr/>
        </p:nvSpPr>
        <p:spPr>
          <a:xfrm>
            <a:off x="3854340" y="2796989"/>
            <a:ext cx="176904" cy="1769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4" name="Grafik 6">
            <a:extLst>
              <a:ext uri="{FF2B5EF4-FFF2-40B4-BE49-F238E27FC236}">
                <a16:creationId xmlns="" xmlns:a16="http://schemas.microsoft.com/office/drawing/2014/main" id="{0B171ECE-ACDB-43FE-90A4-1F66EDABC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8288" y="3212768"/>
            <a:ext cx="845717" cy="845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77" name="Textfeld 45">
            <a:extLst>
              <a:ext uri="{FF2B5EF4-FFF2-40B4-BE49-F238E27FC236}">
                <a16:creationId xmlns="" xmlns:a16="http://schemas.microsoft.com/office/drawing/2014/main" id="{B5E9436C-C15B-4980-B8F4-3E610CFE7960}"/>
              </a:ext>
            </a:extLst>
          </p:cNvPr>
          <p:cNvSpPr txBox="1"/>
          <p:nvPr/>
        </p:nvSpPr>
        <p:spPr>
          <a:xfrm>
            <a:off x="645195" y="3044920"/>
            <a:ext cx="2627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tx2"/>
                </a:solidFill>
              </a:rPr>
              <a:t>Multi C</a:t>
            </a:r>
            <a:r>
              <a:rPr lang="de-DE" sz="1400" dirty="0" smtClean="0">
                <a:solidFill>
                  <a:schemeClr val="tx2"/>
                </a:solidFill>
              </a:rPr>
              <a:t>ompany Structure</a:t>
            </a:r>
            <a:endParaRPr lang="de-DE" sz="1400" dirty="0">
              <a:solidFill>
                <a:schemeClr val="tx2"/>
              </a:solidFill>
            </a:endParaRPr>
          </a:p>
        </p:txBody>
      </p:sp>
      <p:cxnSp>
        <p:nvCxnSpPr>
          <p:cNvPr id="78" name="Gerader Verbinder 40">
            <a:extLst>
              <a:ext uri="{FF2B5EF4-FFF2-40B4-BE49-F238E27FC236}">
                <a16:creationId xmlns="" xmlns:a16="http://schemas.microsoft.com/office/drawing/2014/main" id="{5BFE59D9-C16B-4FDE-9DA1-E40F74BE41C0}"/>
              </a:ext>
            </a:extLst>
          </p:cNvPr>
          <p:cNvCxnSpPr>
            <a:cxnSpLocks/>
          </p:cNvCxnSpPr>
          <p:nvPr/>
        </p:nvCxnSpPr>
        <p:spPr>
          <a:xfrm flipV="1">
            <a:off x="1182875" y="3352697"/>
            <a:ext cx="2191289" cy="1489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PAT Mobile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BF70-34C2-7047-959C-075EDF4B4006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11" name="Tijdelijke aanduiding voor voettekst 4"/>
          <p:cNvSpPr txBox="1">
            <a:spLocks/>
          </p:cNvSpPr>
          <p:nvPr/>
        </p:nvSpPr>
        <p:spPr>
          <a:xfrm>
            <a:off x="1138080" y="6509270"/>
            <a:ext cx="66956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457200" rtl="0" eaLnBrk="1" latinLnBrk="0" hangingPunct="1">
              <a:defRPr sz="900" kern="0" cap="all" spc="1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PAT - www.horticulturalsoftware.com</a:t>
            </a:r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1260000" y="1819440"/>
            <a:ext cx="38953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005DA3"/>
                </a:solidFill>
              </a:rPr>
              <a:t>Real </a:t>
            </a:r>
            <a:r>
              <a:rPr lang="nl-NL" dirty="0" smtClean="0">
                <a:solidFill>
                  <a:srgbClr val="005DA3"/>
                </a:solidFill>
              </a:rPr>
              <a:t>Time Calculated Availability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005DA3"/>
                </a:solidFill>
              </a:rPr>
              <a:t>Ordering </a:t>
            </a:r>
            <a:r>
              <a:rPr lang="nl-NL" dirty="0" smtClean="0">
                <a:solidFill>
                  <a:srgbClr val="005DA3"/>
                </a:solidFill>
              </a:rPr>
              <a:t>from Availability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dirty="0">
                <a:solidFill>
                  <a:srgbClr val="005DA3"/>
                </a:solidFill>
              </a:rPr>
              <a:t>Order Management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005DA3"/>
                </a:solidFill>
              </a:rPr>
              <a:t>Production Information</a:t>
            </a:r>
            <a:endParaRPr lang="nl-NL" dirty="0" smtClean="0">
              <a:solidFill>
                <a:srgbClr val="005DA3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005DA3"/>
                </a:solidFill>
              </a:rPr>
              <a:t>Mother Plant Management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005DA3"/>
                </a:solidFill>
              </a:rPr>
              <a:t>Integrated Barcode Scanning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005DA3"/>
                </a:solidFill>
              </a:rPr>
              <a:t>Manage Activities such as Moving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005DA3"/>
                </a:solidFill>
              </a:rPr>
              <a:t>…</a:t>
            </a:r>
            <a:endParaRPr lang="nl-NL" dirty="0" smtClean="0">
              <a:solidFill>
                <a:srgbClr val="005DA3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l-NL" dirty="0" smtClean="0">
              <a:solidFill>
                <a:srgbClr val="005DA3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GB" dirty="0">
              <a:solidFill>
                <a:srgbClr val="005DA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47" y="2014748"/>
            <a:ext cx="3560252" cy="18970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24728" y="4009910"/>
            <a:ext cx="236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5DA3"/>
                </a:solidFill>
              </a:rPr>
              <a:t>Fast. Secure.</a:t>
            </a:r>
            <a:endParaRPr lang="en-GB" sz="2800" b="1" dirty="0">
              <a:solidFill>
                <a:srgbClr val="005D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PAT – www.horticulturalsoftware.com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5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9848"/>
            <a:ext cx="9144000" cy="453758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60000" y="252000"/>
            <a:ext cx="7697894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Time Calculated Availability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PAT – www.horticulturalsoftware.com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7" y="1078992"/>
            <a:ext cx="9144000" cy="424838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60000" y="252000"/>
            <a:ext cx="7697894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Ordering from Availability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6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PAT – www.horticulturalsoftware.com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7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2802"/>
            <a:ext cx="9144000" cy="2626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2621"/>
            <a:ext cx="9144000" cy="292018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60000" y="252000"/>
            <a:ext cx="7697894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Management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68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PAT – www.horticulturalsoftware.com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1560"/>
            <a:ext cx="9144000" cy="456065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60000" y="252000"/>
            <a:ext cx="7697894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Information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1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PAT – www.horticulturalsoftware.com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704"/>
            <a:ext cx="9144000" cy="439425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60000" y="252000"/>
            <a:ext cx="7697894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 Plant Management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6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126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Office-thema</vt:lpstr>
      <vt:lpstr>ERP Software going Mobile</vt:lpstr>
      <vt:lpstr> </vt:lpstr>
      <vt:lpstr>PAT Standard Software</vt:lpstr>
      <vt:lpstr>PAT Mobile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Member Since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Persoon Invullen</dc:creator>
  <cp:lastModifiedBy>Peter Lindhout</cp:lastModifiedBy>
  <cp:revision>217</cp:revision>
  <cp:lastPrinted>2013-06-11T05:28:19Z</cp:lastPrinted>
  <dcterms:created xsi:type="dcterms:W3CDTF">2011-06-05T20:22:09Z</dcterms:created>
  <dcterms:modified xsi:type="dcterms:W3CDTF">2018-10-04T14:18:37Z</dcterms:modified>
</cp:coreProperties>
</file>