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handoutMasterIdLst>
    <p:handoutMasterId r:id="rId29"/>
  </p:handoutMasterIdLst>
  <p:sldIdLst>
    <p:sldId id="257" r:id="rId3"/>
    <p:sldId id="412" r:id="rId4"/>
    <p:sldId id="413" r:id="rId5"/>
    <p:sldId id="454" r:id="rId6"/>
    <p:sldId id="425" r:id="rId7"/>
    <p:sldId id="434" r:id="rId8"/>
    <p:sldId id="435" r:id="rId9"/>
    <p:sldId id="436" r:id="rId10"/>
    <p:sldId id="437" r:id="rId11"/>
    <p:sldId id="448" r:id="rId12"/>
    <p:sldId id="449" r:id="rId13"/>
    <p:sldId id="450" r:id="rId14"/>
    <p:sldId id="452" r:id="rId15"/>
    <p:sldId id="453" r:id="rId16"/>
    <p:sldId id="455" r:id="rId17"/>
    <p:sldId id="462" r:id="rId18"/>
    <p:sldId id="457" r:id="rId19"/>
    <p:sldId id="431" r:id="rId20"/>
    <p:sldId id="442" r:id="rId21"/>
    <p:sldId id="432" r:id="rId22"/>
    <p:sldId id="438" r:id="rId23"/>
    <p:sldId id="439" r:id="rId24"/>
    <p:sldId id="443" r:id="rId25"/>
    <p:sldId id="427" r:id="rId26"/>
    <p:sldId id="458" r:id="rId27"/>
  </p:sldIdLst>
  <p:sldSz cx="9144000" cy="5143500" type="screen16x9"/>
  <p:notesSz cx="7099300" cy="10234613"/>
  <p:defaultTextStyle>
    <a:defPPr>
      <a:defRPr lang="de-DE"/>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804">
          <p15:clr>
            <a:srgbClr val="A4A3A4"/>
          </p15:clr>
        </p15:guide>
        <p15:guide id="2" orient="horz" pos="2981">
          <p15:clr>
            <a:srgbClr val="A4A3A4"/>
          </p15:clr>
        </p15:guide>
        <p15:guide id="3" pos="204">
          <p15:clr>
            <a:srgbClr val="A4A3A4"/>
          </p15:clr>
        </p15:guide>
        <p15:guide id="4" pos="555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679B1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2" autoAdjust="0"/>
    <p:restoredTop sz="78636" autoAdjust="0"/>
  </p:normalViewPr>
  <p:slideViewPr>
    <p:cSldViewPr>
      <p:cViewPr varScale="1">
        <p:scale>
          <a:sx n="65" d="100"/>
          <a:sy n="65" d="100"/>
        </p:scale>
        <p:origin x="1138" y="43"/>
      </p:cViewPr>
      <p:guideLst>
        <p:guide orient="horz" pos="804"/>
        <p:guide orient="horz" pos="2981"/>
        <p:guide pos="204"/>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5376" y="19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187" tIns="49094" rIns="98187" bIns="49094" numCol="1" anchor="t" anchorCtr="0" compatLnSpc="1">
            <a:prstTxWarp prst="textNoShape">
              <a:avLst/>
            </a:prstTxWarp>
          </a:bodyPr>
          <a:lstStyle>
            <a:lvl1pPr defTabSz="981075" eaLnBrk="1" hangingPunct="1">
              <a:defRPr sz="1200">
                <a:latin typeface="Times New Roman" pitchFamily="18" charset="0"/>
              </a:defRPr>
            </a:lvl1pPr>
          </a:lstStyle>
          <a:p>
            <a:pPr>
              <a:defRPr/>
            </a:pPr>
            <a:endParaRPr lang="de-DE" altLang="de-DE"/>
          </a:p>
        </p:txBody>
      </p:sp>
      <p:sp>
        <p:nvSpPr>
          <p:cNvPr id="3481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8187" tIns="49094" rIns="98187" bIns="49094" numCol="1" anchor="t" anchorCtr="0" compatLnSpc="1">
            <a:prstTxWarp prst="textNoShape">
              <a:avLst/>
            </a:prstTxWarp>
          </a:bodyPr>
          <a:lstStyle>
            <a:lvl1pPr algn="r" defTabSz="981075" eaLnBrk="1" hangingPunct="1">
              <a:defRPr sz="1200">
                <a:latin typeface="Times New Roman" pitchFamily="18" charset="0"/>
              </a:defRPr>
            </a:lvl1pPr>
          </a:lstStyle>
          <a:p>
            <a:pPr>
              <a:defRPr/>
            </a:pPr>
            <a:endParaRPr lang="de-DE" altLang="de-DE"/>
          </a:p>
        </p:txBody>
      </p:sp>
      <p:sp>
        <p:nvSpPr>
          <p:cNvPr id="3482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8187" tIns="49094" rIns="98187" bIns="49094" numCol="1" anchor="b" anchorCtr="0" compatLnSpc="1">
            <a:prstTxWarp prst="textNoShape">
              <a:avLst/>
            </a:prstTxWarp>
          </a:bodyPr>
          <a:lstStyle>
            <a:lvl1pPr defTabSz="981075" eaLnBrk="1" hangingPunct="1">
              <a:defRPr sz="1200">
                <a:latin typeface="Times New Roman" pitchFamily="18" charset="0"/>
              </a:defRPr>
            </a:lvl1pPr>
          </a:lstStyle>
          <a:p>
            <a:pPr>
              <a:defRPr/>
            </a:pPr>
            <a:endParaRPr lang="de-DE" altLang="de-DE"/>
          </a:p>
        </p:txBody>
      </p:sp>
      <p:sp>
        <p:nvSpPr>
          <p:cNvPr id="3482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8187" tIns="49094" rIns="98187" bIns="49094" numCol="1" anchor="b" anchorCtr="0" compatLnSpc="1">
            <a:prstTxWarp prst="textNoShape">
              <a:avLst/>
            </a:prstTxWarp>
          </a:bodyPr>
          <a:lstStyle>
            <a:lvl1pPr algn="r" defTabSz="981075" eaLnBrk="1" hangingPunct="1">
              <a:defRPr sz="1200"/>
            </a:lvl1pPr>
          </a:lstStyle>
          <a:p>
            <a:pPr>
              <a:defRPr/>
            </a:pPr>
            <a:fld id="{6BB4A8BB-0DCF-8549-B76A-BBF724161E78}" type="slidenum">
              <a:rPr lang="de-DE" altLang="de-DE"/>
              <a:pPr>
                <a:defRPr/>
              </a:pPr>
              <a:t>‹#›</a:t>
            </a:fld>
            <a:endParaRPr lang="de-DE" altLang="de-DE"/>
          </a:p>
        </p:txBody>
      </p:sp>
    </p:spTree>
    <p:extLst>
      <p:ext uri="{BB962C8B-B14F-4D97-AF65-F5344CB8AC3E}">
        <p14:creationId xmlns:p14="http://schemas.microsoft.com/office/powerpoint/2010/main" val="1363136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0646" tIns="45323" rIns="90646" bIns="45323" numCol="1" anchor="t" anchorCtr="0" compatLnSpc="1">
            <a:prstTxWarp prst="textNoShape">
              <a:avLst/>
            </a:prstTxWarp>
          </a:bodyPr>
          <a:lstStyle>
            <a:lvl1pPr defTabSz="906463" eaLnBrk="1" hangingPunct="1">
              <a:defRPr sz="1100">
                <a:latin typeface="Times New Roman" pitchFamily="18" charset="0"/>
              </a:defRPr>
            </a:lvl1pPr>
          </a:lstStyle>
          <a:p>
            <a:pPr>
              <a:defRPr/>
            </a:pPr>
            <a:endParaRPr lang="de-DE" altLang="de-DE"/>
          </a:p>
        </p:txBody>
      </p:sp>
      <p:sp>
        <p:nvSpPr>
          <p:cNvPr id="368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0646" tIns="45323" rIns="90646" bIns="45323" numCol="1" anchor="t" anchorCtr="0" compatLnSpc="1">
            <a:prstTxWarp prst="textNoShape">
              <a:avLst/>
            </a:prstTxWarp>
          </a:bodyPr>
          <a:lstStyle>
            <a:lvl1pPr algn="r" defTabSz="906463" eaLnBrk="1" hangingPunct="1">
              <a:defRPr sz="1100">
                <a:latin typeface="Times New Roman" pitchFamily="18" charset="0"/>
              </a:defRPr>
            </a:lvl1pPr>
          </a:lstStyle>
          <a:p>
            <a:pPr>
              <a:defRPr/>
            </a:pPr>
            <a:endParaRPr lang="de-DE" altLang="de-DE"/>
          </a:p>
        </p:txBody>
      </p:sp>
      <p:sp>
        <p:nvSpPr>
          <p:cNvPr id="7172"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9" name="Rectangle 5"/>
          <p:cNvSpPr>
            <a:spLocks noGrp="1" noChangeArrowheads="1"/>
          </p:cNvSpPr>
          <p:nvPr>
            <p:ph type="body" sz="quarter" idx="3"/>
          </p:nvPr>
        </p:nvSpPr>
        <p:spPr bwMode="auto">
          <a:xfrm>
            <a:off x="709613" y="4860925"/>
            <a:ext cx="5680075" cy="4603750"/>
          </a:xfrm>
          <a:prstGeom prst="rect">
            <a:avLst/>
          </a:prstGeom>
          <a:noFill/>
          <a:ln w="9525">
            <a:noFill/>
            <a:miter lim="800000"/>
            <a:headEnd/>
            <a:tailEnd/>
          </a:ln>
          <a:effectLst/>
        </p:spPr>
        <p:txBody>
          <a:bodyPr vert="horz" wrap="square" lIns="90646" tIns="45323" rIns="90646" bIns="4532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0646" tIns="45323" rIns="90646" bIns="45323" numCol="1" anchor="b" anchorCtr="0" compatLnSpc="1">
            <a:prstTxWarp prst="textNoShape">
              <a:avLst/>
            </a:prstTxWarp>
          </a:bodyPr>
          <a:lstStyle>
            <a:lvl1pPr defTabSz="906463" eaLnBrk="1" hangingPunct="1">
              <a:defRPr sz="1100">
                <a:latin typeface="Times New Roman" pitchFamily="18" charset="0"/>
              </a:defRPr>
            </a:lvl1pPr>
          </a:lstStyle>
          <a:p>
            <a:pPr>
              <a:defRPr/>
            </a:pPr>
            <a:endParaRPr lang="de-DE" altLang="de-DE"/>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0646" tIns="45323" rIns="90646" bIns="45323" numCol="1" anchor="b" anchorCtr="0" compatLnSpc="1">
            <a:prstTxWarp prst="textNoShape">
              <a:avLst/>
            </a:prstTxWarp>
          </a:bodyPr>
          <a:lstStyle>
            <a:lvl1pPr algn="r" defTabSz="906463" eaLnBrk="1" hangingPunct="1">
              <a:defRPr sz="1100"/>
            </a:lvl1pPr>
          </a:lstStyle>
          <a:p>
            <a:pPr>
              <a:defRPr/>
            </a:pPr>
            <a:fld id="{224BB271-4024-374C-8447-5845937851B8}" type="slidenum">
              <a:rPr lang="de-DE" altLang="de-DE"/>
              <a:pPr>
                <a:defRPr/>
              </a:pPr>
              <a:t>‹#›</a:t>
            </a:fld>
            <a:endParaRPr lang="de-DE" altLang="de-DE"/>
          </a:p>
        </p:txBody>
      </p:sp>
    </p:spTree>
    <p:extLst>
      <p:ext uri="{BB962C8B-B14F-4D97-AF65-F5344CB8AC3E}">
        <p14:creationId xmlns:p14="http://schemas.microsoft.com/office/powerpoint/2010/main" val="9592742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E333F992-0FEC-6645-B596-F7A3D8F97E82}" type="slidenum">
              <a:rPr lang="de-DE" altLang="de-DE" sz="1100"/>
              <a:pPr/>
              <a:t>1</a:t>
            </a:fld>
            <a:endParaRPr lang="de-DE" altLang="de-DE" sz="11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Times New Roman" charset="0"/>
            </a:endParaRPr>
          </a:p>
        </p:txBody>
      </p:sp>
    </p:spTree>
    <p:extLst>
      <p:ext uri="{BB962C8B-B14F-4D97-AF65-F5344CB8AC3E}">
        <p14:creationId xmlns:p14="http://schemas.microsoft.com/office/powerpoint/2010/main" val="87712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following slides will show some horticulture trial work we are currently carrying out with wholesale growers in Ireland. Trials will overwinter. </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647FBEC7-4D8B-2F47-8393-D510B7F7CE56}" type="slidenum">
              <a:rPr lang="de-DE" altLang="de-DE" sz="1100"/>
              <a:pPr/>
              <a:t>10</a:t>
            </a:fld>
            <a:endParaRPr lang="de-DE" altLang="de-DE" sz="1100"/>
          </a:p>
        </p:txBody>
      </p:sp>
    </p:spTree>
    <p:extLst>
      <p:ext uri="{BB962C8B-B14F-4D97-AF65-F5344CB8AC3E}">
        <p14:creationId xmlns:p14="http://schemas.microsoft.com/office/powerpoint/2010/main" val="88711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3E78DD5A-9A1B-E748-8216-FBF6DABA38B6}" type="slidenum">
              <a:rPr lang="de-DE" altLang="de-DE" sz="1100"/>
              <a:pPr/>
              <a:t>11</a:t>
            </a:fld>
            <a:endParaRPr lang="de-DE" altLang="de-DE" sz="1100"/>
          </a:p>
        </p:txBody>
      </p:sp>
    </p:spTree>
    <p:extLst>
      <p:ext uri="{BB962C8B-B14F-4D97-AF65-F5344CB8AC3E}">
        <p14:creationId xmlns:p14="http://schemas.microsoft.com/office/powerpoint/2010/main" val="191973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9C587522-9E50-594A-8F2B-DD845079FCC6}" type="slidenum">
              <a:rPr lang="de-DE" altLang="de-DE" sz="1100"/>
              <a:pPr/>
              <a:t>12</a:t>
            </a:fld>
            <a:endParaRPr lang="de-DE" altLang="de-DE" sz="1100"/>
          </a:p>
        </p:txBody>
      </p:sp>
    </p:spTree>
    <p:extLst>
      <p:ext uri="{BB962C8B-B14F-4D97-AF65-F5344CB8AC3E}">
        <p14:creationId xmlns:p14="http://schemas.microsoft.com/office/powerpoint/2010/main" val="126655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xfrm>
            <a:off x="141288" y="581025"/>
            <a:ext cx="6816725" cy="3835400"/>
          </a:xfrm>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94C2AD9C-8CF3-0745-8B27-5B2100A1F3D2}" type="slidenum">
              <a:rPr lang="de-DE" altLang="de-DE" sz="1100"/>
              <a:pPr/>
              <a:t>13</a:t>
            </a:fld>
            <a:endParaRPr lang="de-DE" altLang="de-DE" sz="1100"/>
          </a:p>
        </p:txBody>
      </p:sp>
    </p:spTree>
    <p:extLst>
      <p:ext uri="{BB962C8B-B14F-4D97-AF65-F5344CB8AC3E}">
        <p14:creationId xmlns:p14="http://schemas.microsoft.com/office/powerpoint/2010/main" val="115540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Another grower didn’t use untreated controls but instead compared to a positive control a well known biostimulant. He sprayed on the following crops to see how they overwintered. To date, all looking good, but the winter will be the true test. </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3EC60427-558A-6E41-B946-0B38BC1D6E03}" type="slidenum">
              <a:rPr lang="de-DE" altLang="de-DE" sz="1100"/>
              <a:pPr/>
              <a:t>14</a:t>
            </a:fld>
            <a:endParaRPr lang="de-DE" altLang="de-DE" sz="1100"/>
          </a:p>
        </p:txBody>
      </p:sp>
    </p:spTree>
    <p:extLst>
      <p:ext uri="{BB962C8B-B14F-4D97-AF65-F5344CB8AC3E}">
        <p14:creationId xmlns:p14="http://schemas.microsoft.com/office/powerpoint/2010/main" val="134291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187F0C7C-B4AB-0547-A119-61507D0D9600}" type="slidenum">
              <a:rPr lang="de-DE" altLang="de-DE" sz="1100"/>
              <a:pPr/>
              <a:t>15</a:t>
            </a:fld>
            <a:endParaRPr lang="de-DE" altLang="de-DE" sz="1100"/>
          </a:p>
        </p:txBody>
      </p:sp>
    </p:spTree>
    <p:extLst>
      <p:ext uri="{BB962C8B-B14F-4D97-AF65-F5344CB8AC3E}">
        <p14:creationId xmlns:p14="http://schemas.microsoft.com/office/powerpoint/2010/main" val="35766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4BB271-4024-374C-8447-5845937851B8}" type="slidenum">
              <a:rPr lang="de-DE" altLang="de-DE" smtClean="0"/>
              <a:pPr>
                <a:defRPr/>
              </a:pPr>
              <a:t>16</a:t>
            </a:fld>
            <a:endParaRPr lang="de-DE" altLang="de-DE"/>
          </a:p>
        </p:txBody>
      </p:sp>
    </p:spTree>
    <p:extLst>
      <p:ext uri="{BB962C8B-B14F-4D97-AF65-F5344CB8AC3E}">
        <p14:creationId xmlns:p14="http://schemas.microsoft.com/office/powerpoint/2010/main" val="562333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4BB271-4024-374C-8447-5845937851B8}" type="slidenum">
              <a:rPr lang="de-DE" altLang="de-DE" smtClean="0"/>
              <a:pPr>
                <a:defRPr/>
              </a:pPr>
              <a:t>17</a:t>
            </a:fld>
            <a:endParaRPr lang="de-DE" altLang="de-DE"/>
          </a:p>
        </p:txBody>
      </p:sp>
    </p:spTree>
    <p:extLst>
      <p:ext uri="{BB962C8B-B14F-4D97-AF65-F5344CB8AC3E}">
        <p14:creationId xmlns:p14="http://schemas.microsoft.com/office/powerpoint/2010/main" val="116628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1541AC67-CA7E-D74E-A775-B9EB872363F6}" type="slidenum">
              <a:rPr lang="de-DE" altLang="de-DE" sz="1100"/>
              <a:pPr/>
              <a:t>18</a:t>
            </a:fld>
            <a:endParaRPr lang="de-DE" altLang="de-DE" sz="11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latin typeface="Times New Roman" charset="0"/>
            </a:endParaRPr>
          </a:p>
        </p:txBody>
      </p:sp>
    </p:spTree>
    <p:extLst>
      <p:ext uri="{BB962C8B-B14F-4D97-AF65-F5344CB8AC3E}">
        <p14:creationId xmlns:p14="http://schemas.microsoft.com/office/powerpoint/2010/main" val="42216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5C72E482-D418-7348-BF59-385392898FD8}" type="slidenum">
              <a:rPr lang="de-DE" altLang="de-DE" sz="1100"/>
              <a:pPr/>
              <a:t>19</a:t>
            </a:fld>
            <a:endParaRPr lang="de-DE" altLang="de-DE" sz="11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latin typeface="Times New Roman" charset="0"/>
            </a:endParaRPr>
          </a:p>
        </p:txBody>
      </p:sp>
    </p:spTree>
    <p:extLst>
      <p:ext uri="{BB962C8B-B14F-4D97-AF65-F5344CB8AC3E}">
        <p14:creationId xmlns:p14="http://schemas.microsoft.com/office/powerpoint/2010/main" val="12476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99B05239-0FA4-7D47-B18C-F91254ECDE8E}" type="slidenum">
              <a:rPr lang="de-DE" altLang="de-DE" sz="1100"/>
              <a:pPr/>
              <a:t>2</a:t>
            </a:fld>
            <a:endParaRPr lang="de-DE" altLang="de-DE" sz="11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Times New Roman" charset="0"/>
            </a:endParaRPr>
          </a:p>
        </p:txBody>
      </p:sp>
    </p:spTree>
    <p:extLst>
      <p:ext uri="{BB962C8B-B14F-4D97-AF65-F5344CB8AC3E}">
        <p14:creationId xmlns:p14="http://schemas.microsoft.com/office/powerpoint/2010/main" val="1459482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182538E4-30BE-DC47-AB3F-6A4304F159BF}" type="slidenum">
              <a:rPr lang="de-DE" altLang="de-DE" sz="1100"/>
              <a:pPr/>
              <a:t>20</a:t>
            </a:fld>
            <a:endParaRPr lang="de-DE" altLang="de-DE" sz="11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latin typeface="Times New Roman" charset="0"/>
            </a:endParaRPr>
          </a:p>
        </p:txBody>
      </p:sp>
    </p:spTree>
    <p:extLst>
      <p:ext uri="{BB962C8B-B14F-4D97-AF65-F5344CB8AC3E}">
        <p14:creationId xmlns:p14="http://schemas.microsoft.com/office/powerpoint/2010/main" val="100691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DAA7BC89-EE75-9D4C-99A9-76321B25F650}" type="slidenum">
              <a:rPr lang="de-DE" altLang="de-DE" sz="1100"/>
              <a:pPr/>
              <a:t>21</a:t>
            </a:fld>
            <a:endParaRPr lang="de-DE" altLang="de-DE" sz="11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latin typeface="Times New Roman" charset="0"/>
            </a:endParaRPr>
          </a:p>
        </p:txBody>
      </p:sp>
    </p:spTree>
    <p:extLst>
      <p:ext uri="{BB962C8B-B14F-4D97-AF65-F5344CB8AC3E}">
        <p14:creationId xmlns:p14="http://schemas.microsoft.com/office/powerpoint/2010/main" val="100874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AD9A1097-AA41-214A-827E-40ED2F040CEE}" type="slidenum">
              <a:rPr lang="de-DE" altLang="de-DE" sz="1100"/>
              <a:pPr/>
              <a:t>22</a:t>
            </a:fld>
            <a:endParaRPr lang="de-DE" altLang="de-DE" sz="11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latin typeface="Times New Roman" charset="0"/>
            </a:endParaRPr>
          </a:p>
        </p:txBody>
      </p:sp>
    </p:spTree>
    <p:extLst>
      <p:ext uri="{BB962C8B-B14F-4D97-AF65-F5344CB8AC3E}">
        <p14:creationId xmlns:p14="http://schemas.microsoft.com/office/powerpoint/2010/main" val="174068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89689CCA-BA0C-E946-8D32-F672F174E47D}" type="slidenum">
              <a:rPr lang="de-DE" altLang="de-DE" sz="1100"/>
              <a:pPr/>
              <a:t>23</a:t>
            </a:fld>
            <a:endParaRPr lang="de-DE" altLang="de-DE" sz="1100"/>
          </a:p>
        </p:txBody>
      </p:sp>
    </p:spTree>
    <p:extLst>
      <p:ext uri="{BB962C8B-B14F-4D97-AF65-F5344CB8AC3E}">
        <p14:creationId xmlns:p14="http://schemas.microsoft.com/office/powerpoint/2010/main" val="50160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A7309B7B-DD3F-F049-8885-DE6DA089ADFD}" type="slidenum">
              <a:rPr lang="de-DE" altLang="de-DE" sz="1100"/>
              <a:pPr/>
              <a:t>24</a:t>
            </a:fld>
            <a:endParaRPr lang="de-DE" altLang="de-DE" sz="11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latin typeface="Times New Roman" charset="0"/>
            </a:endParaRPr>
          </a:p>
        </p:txBody>
      </p:sp>
    </p:spTree>
    <p:extLst>
      <p:ext uri="{BB962C8B-B14F-4D97-AF65-F5344CB8AC3E}">
        <p14:creationId xmlns:p14="http://schemas.microsoft.com/office/powerpoint/2010/main" val="167553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F010E328-31D1-BC4E-8891-F5E4CF8CA184}" type="slidenum">
              <a:rPr lang="de-DE" altLang="de-DE" sz="1100"/>
              <a:pPr/>
              <a:t>3</a:t>
            </a:fld>
            <a:endParaRPr lang="de-DE" altLang="de-DE" sz="11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Times New Roman" charset="0"/>
            </a:endParaRPr>
          </a:p>
        </p:txBody>
      </p:sp>
    </p:spTree>
    <p:extLst>
      <p:ext uri="{BB962C8B-B14F-4D97-AF65-F5344CB8AC3E}">
        <p14:creationId xmlns:p14="http://schemas.microsoft.com/office/powerpoint/2010/main" val="96362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xfrm>
            <a:off x="749300" y="4860925"/>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1E18D11A-4D0F-8C4A-94B0-901E65F38F27}" type="slidenum">
              <a:rPr lang="de-DE" altLang="de-DE" sz="1100"/>
              <a:pPr/>
              <a:t>4</a:t>
            </a:fld>
            <a:endParaRPr lang="de-DE" altLang="de-DE" sz="1100"/>
          </a:p>
        </p:txBody>
      </p:sp>
    </p:spTree>
    <p:extLst>
      <p:ext uri="{BB962C8B-B14F-4D97-AF65-F5344CB8AC3E}">
        <p14:creationId xmlns:p14="http://schemas.microsoft.com/office/powerpoint/2010/main" val="144836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059039ED-8FCC-AD46-9CF7-60D816D2598E}" type="slidenum">
              <a:rPr lang="de-DE" altLang="de-DE" sz="1100"/>
              <a:pPr/>
              <a:t>5</a:t>
            </a:fld>
            <a:endParaRPr lang="de-DE" altLang="de-DE" sz="11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Times New Roman" charset="0"/>
              </a:rPr>
              <a:t>So </a:t>
            </a:r>
            <a:r>
              <a:rPr lang="de-DE" altLang="de-DE" dirty="0" err="1">
                <a:latin typeface="Times New Roman" charset="0"/>
              </a:rPr>
              <a:t>rhizo</a:t>
            </a:r>
            <a:r>
              <a:rPr lang="de-DE" altLang="de-DE" dirty="0">
                <a:latin typeface="Times New Roman" charset="0"/>
              </a:rPr>
              <a:t> power, </a:t>
            </a:r>
            <a:r>
              <a:rPr lang="de-DE" altLang="de-DE" dirty="0" err="1">
                <a:latin typeface="Times New Roman" charset="0"/>
              </a:rPr>
              <a:t>what</a:t>
            </a:r>
            <a:r>
              <a:rPr lang="de-DE" altLang="de-DE" dirty="0">
                <a:latin typeface="Times New Roman" charset="0"/>
              </a:rPr>
              <a:t> </a:t>
            </a:r>
            <a:r>
              <a:rPr lang="de-DE" altLang="de-DE" dirty="0" err="1">
                <a:latin typeface="Times New Roman" charset="0"/>
              </a:rPr>
              <a:t>is</a:t>
            </a:r>
            <a:r>
              <a:rPr lang="de-DE" altLang="de-DE" dirty="0">
                <a:latin typeface="Times New Roman" charset="0"/>
              </a:rPr>
              <a:t> </a:t>
            </a:r>
            <a:r>
              <a:rPr lang="de-DE" altLang="de-DE" dirty="0" err="1">
                <a:latin typeface="Times New Roman" charset="0"/>
              </a:rPr>
              <a:t>it</a:t>
            </a:r>
            <a:r>
              <a:rPr lang="de-DE" altLang="de-DE" dirty="0">
                <a:latin typeface="Times New Roman" charset="0"/>
              </a:rPr>
              <a:t>? </a:t>
            </a:r>
            <a:r>
              <a:rPr lang="de-DE" altLang="de-DE" dirty="0" err="1">
                <a:latin typeface="Times New Roman" charset="0"/>
              </a:rPr>
              <a:t>It</a:t>
            </a:r>
            <a:r>
              <a:rPr lang="de-DE" altLang="de-DE" dirty="0">
                <a:latin typeface="Times New Roman" charset="0"/>
              </a:rPr>
              <a:t> </a:t>
            </a:r>
            <a:r>
              <a:rPr lang="de-DE" altLang="de-DE" dirty="0" err="1">
                <a:latin typeface="Times New Roman" charset="0"/>
              </a:rPr>
              <a:t>is</a:t>
            </a:r>
            <a:r>
              <a:rPr lang="de-DE" altLang="de-DE" dirty="0">
                <a:latin typeface="Times New Roman" charset="0"/>
              </a:rPr>
              <a:t> a </a:t>
            </a:r>
            <a:r>
              <a:rPr lang="de-DE" altLang="de-DE" dirty="0" err="1">
                <a:latin typeface="Times New Roman" charset="0"/>
              </a:rPr>
              <a:t>collection</a:t>
            </a:r>
            <a:r>
              <a:rPr lang="de-DE" altLang="de-DE" dirty="0">
                <a:latin typeface="Times New Roman" charset="0"/>
              </a:rPr>
              <a:t> </a:t>
            </a:r>
            <a:r>
              <a:rPr lang="de-DE" altLang="de-DE" dirty="0" err="1">
                <a:latin typeface="Times New Roman" charset="0"/>
              </a:rPr>
              <a:t>of</a:t>
            </a:r>
            <a:r>
              <a:rPr lang="de-DE" altLang="de-DE" dirty="0">
                <a:latin typeface="Times New Roman" charset="0"/>
              </a:rPr>
              <a:t> PGPB </a:t>
            </a:r>
            <a:r>
              <a:rPr lang="de-DE" altLang="de-DE" dirty="0" err="1">
                <a:latin typeface="Times New Roman" charset="0"/>
              </a:rPr>
              <a:t>isolated</a:t>
            </a:r>
            <a:r>
              <a:rPr lang="de-DE" altLang="de-DE" dirty="0">
                <a:latin typeface="Times New Roman" charset="0"/>
              </a:rPr>
              <a:t> </a:t>
            </a:r>
            <a:r>
              <a:rPr lang="de-DE" altLang="de-DE" dirty="0" err="1">
                <a:latin typeface="Times New Roman" charset="0"/>
              </a:rPr>
              <a:t>from</a:t>
            </a:r>
            <a:r>
              <a:rPr lang="de-DE" altLang="de-DE" dirty="0">
                <a:latin typeface="Times New Roman" charset="0"/>
              </a:rPr>
              <a:t> </a:t>
            </a:r>
            <a:r>
              <a:rPr lang="de-DE" altLang="de-DE" dirty="0" err="1">
                <a:latin typeface="Times New Roman" charset="0"/>
              </a:rPr>
              <a:t>uncultivated</a:t>
            </a:r>
            <a:r>
              <a:rPr lang="de-DE" altLang="de-DE" dirty="0">
                <a:latin typeface="Times New Roman" charset="0"/>
              </a:rPr>
              <a:t> </a:t>
            </a:r>
            <a:r>
              <a:rPr lang="de-DE" altLang="de-DE" dirty="0" err="1">
                <a:latin typeface="Times New Roman" charset="0"/>
              </a:rPr>
              <a:t>soils</a:t>
            </a:r>
            <a:r>
              <a:rPr lang="de-DE" altLang="de-DE" dirty="0">
                <a:latin typeface="Times New Roman" charset="0"/>
              </a:rPr>
              <a:t>. </a:t>
            </a:r>
            <a:r>
              <a:rPr lang="de-DE" altLang="de-DE" dirty="0" err="1">
                <a:latin typeface="Times New Roman" charset="0"/>
              </a:rPr>
              <a:t>We‘ve</a:t>
            </a:r>
            <a:r>
              <a:rPr lang="de-DE" altLang="de-DE" dirty="0">
                <a:latin typeface="Times New Roman" charset="0"/>
              </a:rPr>
              <a:t> a High Bloom </a:t>
            </a:r>
            <a:r>
              <a:rPr lang="de-DE" altLang="de-DE" dirty="0" err="1">
                <a:latin typeface="Times New Roman" charset="0"/>
              </a:rPr>
              <a:t>product</a:t>
            </a:r>
            <a:r>
              <a:rPr lang="de-DE" altLang="de-DE" dirty="0">
                <a:latin typeface="Times New Roman" charset="0"/>
              </a:rPr>
              <a:t> </a:t>
            </a:r>
            <a:r>
              <a:rPr lang="de-DE" altLang="de-DE" dirty="0" err="1">
                <a:latin typeface="Times New Roman" charset="0"/>
              </a:rPr>
              <a:t>contain</a:t>
            </a:r>
            <a:r>
              <a:rPr lang="de-DE" altLang="de-DE" dirty="0">
                <a:latin typeface="Times New Roman" charset="0"/>
              </a:rPr>
              <a:t> 8 different </a:t>
            </a:r>
            <a:r>
              <a:rPr lang="de-DE" altLang="de-DE" dirty="0" err="1">
                <a:latin typeface="Times New Roman" charset="0"/>
              </a:rPr>
              <a:t>strains</a:t>
            </a:r>
            <a:r>
              <a:rPr lang="de-DE" altLang="de-DE" dirty="0">
                <a:latin typeface="Times New Roman" charset="0"/>
              </a:rPr>
              <a:t> </a:t>
            </a:r>
            <a:r>
              <a:rPr lang="de-DE" altLang="de-DE" dirty="0" err="1">
                <a:latin typeface="Times New Roman" charset="0"/>
              </a:rPr>
              <a:t>containing</a:t>
            </a:r>
            <a:r>
              <a:rPr lang="de-DE" altLang="de-DE" dirty="0">
                <a:latin typeface="Times New Roman" charset="0"/>
              </a:rPr>
              <a:t> 2 different </a:t>
            </a:r>
            <a:r>
              <a:rPr lang="de-DE" altLang="de-DE" dirty="0" err="1">
                <a:latin typeface="Times New Roman" charset="0"/>
              </a:rPr>
              <a:t>types</a:t>
            </a:r>
            <a:r>
              <a:rPr lang="de-DE" altLang="de-DE" dirty="0">
                <a:latin typeface="Times New Roman" charset="0"/>
              </a:rPr>
              <a:t> </a:t>
            </a:r>
            <a:r>
              <a:rPr lang="de-DE" altLang="de-DE" dirty="0" err="1">
                <a:latin typeface="Times New Roman" charset="0"/>
              </a:rPr>
              <a:t>of</a:t>
            </a:r>
            <a:r>
              <a:rPr lang="de-DE" altLang="de-DE" dirty="0">
                <a:latin typeface="Times New Roman" charset="0"/>
              </a:rPr>
              <a:t> </a:t>
            </a:r>
            <a:r>
              <a:rPr lang="de-DE" altLang="de-DE" dirty="0" err="1">
                <a:latin typeface="Times New Roman" charset="0"/>
              </a:rPr>
              <a:t>Bacillus</a:t>
            </a:r>
            <a:r>
              <a:rPr lang="de-DE" altLang="de-DE" dirty="0">
                <a:latin typeface="Times New Roman" charset="0"/>
              </a:rPr>
              <a:t> </a:t>
            </a:r>
            <a:r>
              <a:rPr lang="de-DE" altLang="de-DE" dirty="0" err="1">
                <a:latin typeface="Times New Roman" charset="0"/>
              </a:rPr>
              <a:t>and</a:t>
            </a:r>
            <a:r>
              <a:rPr lang="de-DE" altLang="de-DE" dirty="0">
                <a:latin typeface="Times New Roman" charset="0"/>
              </a:rPr>
              <a:t> 2 different </a:t>
            </a:r>
            <a:r>
              <a:rPr lang="de-DE" altLang="de-DE" dirty="0" err="1">
                <a:latin typeface="Times New Roman" charset="0"/>
              </a:rPr>
              <a:t>types</a:t>
            </a:r>
            <a:r>
              <a:rPr lang="de-DE" altLang="de-DE" dirty="0">
                <a:latin typeface="Times New Roman" charset="0"/>
              </a:rPr>
              <a:t> </a:t>
            </a:r>
            <a:r>
              <a:rPr lang="de-DE" altLang="de-DE" dirty="0" err="1">
                <a:latin typeface="Times New Roman" charset="0"/>
              </a:rPr>
              <a:t>of</a:t>
            </a:r>
            <a:r>
              <a:rPr lang="de-DE" altLang="de-DE" dirty="0">
                <a:latin typeface="Times New Roman" charset="0"/>
              </a:rPr>
              <a:t> </a:t>
            </a:r>
            <a:r>
              <a:rPr lang="de-DE" altLang="de-DE" dirty="0" err="1">
                <a:latin typeface="Times New Roman" charset="0"/>
              </a:rPr>
              <a:t>Pseudomonas</a:t>
            </a:r>
            <a:r>
              <a:rPr lang="de-DE" altLang="de-DE" dirty="0">
                <a:latin typeface="Times New Roman" charset="0"/>
              </a:rPr>
              <a:t>. </a:t>
            </a:r>
            <a:r>
              <a:rPr lang="de-DE" altLang="de-DE" dirty="0" err="1">
                <a:latin typeface="Times New Roman" charset="0"/>
              </a:rPr>
              <a:t>We</a:t>
            </a:r>
            <a:r>
              <a:rPr lang="de-DE" altLang="de-DE" dirty="0">
                <a:latin typeface="Times New Roman" charset="0"/>
              </a:rPr>
              <a:t> also </a:t>
            </a:r>
            <a:r>
              <a:rPr lang="de-DE" altLang="de-DE" dirty="0" err="1">
                <a:latin typeface="Times New Roman" charset="0"/>
              </a:rPr>
              <a:t>have</a:t>
            </a:r>
            <a:r>
              <a:rPr lang="de-DE" altLang="de-DE" dirty="0">
                <a:latin typeface="Times New Roman" charset="0"/>
              </a:rPr>
              <a:t> </a:t>
            </a:r>
            <a:r>
              <a:rPr lang="de-DE" altLang="de-DE" dirty="0" err="1">
                <a:latin typeface="Times New Roman" charset="0"/>
              </a:rPr>
              <a:t>other</a:t>
            </a:r>
            <a:r>
              <a:rPr lang="de-DE" altLang="de-DE" dirty="0">
                <a:latin typeface="Times New Roman" charset="0"/>
              </a:rPr>
              <a:t> </a:t>
            </a:r>
            <a:r>
              <a:rPr lang="de-DE" altLang="de-DE" dirty="0" err="1">
                <a:latin typeface="Times New Roman" charset="0"/>
              </a:rPr>
              <a:t>products</a:t>
            </a:r>
            <a:r>
              <a:rPr lang="de-DE" altLang="de-DE" dirty="0">
                <a:latin typeface="Times New Roman" charset="0"/>
              </a:rPr>
              <a:t> </a:t>
            </a:r>
            <a:r>
              <a:rPr lang="de-DE" altLang="de-DE" dirty="0" err="1">
                <a:latin typeface="Times New Roman" charset="0"/>
              </a:rPr>
              <a:t>eg</a:t>
            </a:r>
            <a:r>
              <a:rPr lang="de-DE" altLang="de-DE" dirty="0">
                <a:latin typeface="Times New Roman" charset="0"/>
              </a:rPr>
              <a:t> a </a:t>
            </a:r>
            <a:r>
              <a:rPr lang="de-DE" altLang="de-DE" dirty="0" err="1">
                <a:latin typeface="Times New Roman" charset="0"/>
              </a:rPr>
              <a:t>rhizobia</a:t>
            </a:r>
            <a:r>
              <a:rPr lang="de-DE" altLang="de-DE" dirty="0">
                <a:latin typeface="Times New Roman" charset="0"/>
              </a:rPr>
              <a:t>/</a:t>
            </a:r>
            <a:r>
              <a:rPr lang="de-DE" altLang="de-DE" dirty="0" err="1">
                <a:latin typeface="Times New Roman" charset="0"/>
              </a:rPr>
              <a:t>azotobacter</a:t>
            </a:r>
            <a:r>
              <a:rPr lang="de-DE" altLang="de-DE" dirty="0">
                <a:latin typeface="Times New Roman" charset="0"/>
              </a:rPr>
              <a:t> mix </a:t>
            </a:r>
            <a:r>
              <a:rPr lang="de-DE" altLang="de-DE" dirty="0" err="1">
                <a:latin typeface="Times New Roman" charset="0"/>
              </a:rPr>
              <a:t>for</a:t>
            </a:r>
            <a:r>
              <a:rPr lang="de-DE" altLang="de-DE" dirty="0">
                <a:latin typeface="Times New Roman" charset="0"/>
              </a:rPr>
              <a:t> </a:t>
            </a:r>
            <a:r>
              <a:rPr lang="de-DE" altLang="de-DE" dirty="0" err="1">
                <a:latin typeface="Times New Roman" charset="0"/>
              </a:rPr>
              <a:t>nitrogen</a:t>
            </a:r>
            <a:r>
              <a:rPr lang="de-DE" altLang="de-DE" dirty="0">
                <a:latin typeface="Times New Roman" charset="0"/>
              </a:rPr>
              <a:t> </a:t>
            </a:r>
            <a:r>
              <a:rPr lang="de-DE" altLang="de-DE" dirty="0" err="1">
                <a:latin typeface="Times New Roman" charset="0"/>
              </a:rPr>
              <a:t>fixing</a:t>
            </a:r>
            <a:r>
              <a:rPr lang="de-DE" altLang="de-DE" dirty="0">
                <a:latin typeface="Times New Roman" charset="0"/>
              </a:rPr>
              <a:t>. A </a:t>
            </a:r>
            <a:r>
              <a:rPr lang="de-DE" altLang="de-DE" dirty="0" err="1">
                <a:latin typeface="Times New Roman" charset="0"/>
              </a:rPr>
              <a:t>bacillus</a:t>
            </a:r>
            <a:r>
              <a:rPr lang="de-DE" altLang="de-DE" dirty="0">
                <a:latin typeface="Times New Roman" charset="0"/>
              </a:rPr>
              <a:t> mix </a:t>
            </a:r>
            <a:r>
              <a:rPr lang="de-DE" altLang="de-DE" dirty="0" err="1">
                <a:latin typeface="Times New Roman" charset="0"/>
              </a:rPr>
              <a:t>containing</a:t>
            </a:r>
            <a:r>
              <a:rPr lang="de-DE" altLang="de-DE" dirty="0">
                <a:latin typeface="Times New Roman" charset="0"/>
              </a:rPr>
              <a:t> 5 different </a:t>
            </a:r>
            <a:r>
              <a:rPr lang="de-DE" altLang="de-DE" dirty="0" err="1">
                <a:latin typeface="Times New Roman" charset="0"/>
              </a:rPr>
              <a:t>species</a:t>
            </a:r>
            <a:r>
              <a:rPr lang="de-DE" altLang="de-DE" dirty="0">
                <a:latin typeface="Times New Roman" charset="0"/>
              </a:rPr>
              <a:t> </a:t>
            </a:r>
            <a:r>
              <a:rPr lang="de-DE" altLang="de-DE" dirty="0" err="1">
                <a:latin typeface="Times New Roman" charset="0"/>
              </a:rPr>
              <a:t>of</a:t>
            </a:r>
            <a:r>
              <a:rPr lang="de-DE" altLang="de-DE" dirty="0">
                <a:latin typeface="Times New Roman" charset="0"/>
              </a:rPr>
              <a:t> </a:t>
            </a:r>
            <a:r>
              <a:rPr lang="de-DE" altLang="de-DE" dirty="0" err="1">
                <a:latin typeface="Times New Roman" charset="0"/>
              </a:rPr>
              <a:t>Bacillus</a:t>
            </a:r>
            <a:r>
              <a:rPr lang="de-DE" altLang="de-DE" dirty="0">
                <a:latin typeface="Times New Roman" charset="0"/>
              </a:rPr>
              <a:t> </a:t>
            </a:r>
            <a:r>
              <a:rPr lang="de-DE" altLang="de-DE" dirty="0" err="1">
                <a:latin typeface="Times New Roman" charset="0"/>
              </a:rPr>
              <a:t>as</a:t>
            </a:r>
            <a:r>
              <a:rPr lang="de-DE" altLang="de-DE" dirty="0">
                <a:latin typeface="Times New Roman" charset="0"/>
              </a:rPr>
              <a:t> a </a:t>
            </a:r>
            <a:r>
              <a:rPr lang="de-DE" altLang="de-DE" dirty="0" err="1">
                <a:latin typeface="Times New Roman" charset="0"/>
              </a:rPr>
              <a:t>foliar</a:t>
            </a:r>
            <a:r>
              <a:rPr lang="de-DE" altLang="de-DE" dirty="0">
                <a:latin typeface="Times New Roman" charset="0"/>
              </a:rPr>
              <a:t> spray </a:t>
            </a:r>
            <a:r>
              <a:rPr lang="de-DE" altLang="de-DE" dirty="0" err="1">
                <a:latin typeface="Times New Roman" charset="0"/>
              </a:rPr>
              <a:t>for</a:t>
            </a:r>
            <a:r>
              <a:rPr lang="de-DE" altLang="de-DE" dirty="0">
                <a:latin typeface="Times New Roman" charset="0"/>
              </a:rPr>
              <a:t> </a:t>
            </a:r>
            <a:r>
              <a:rPr lang="de-DE" altLang="de-DE" dirty="0" err="1">
                <a:latin typeface="Times New Roman" charset="0"/>
              </a:rPr>
              <a:t>fungal</a:t>
            </a:r>
            <a:r>
              <a:rPr lang="de-DE" altLang="de-DE" dirty="0">
                <a:latin typeface="Times New Roman" charset="0"/>
              </a:rPr>
              <a:t> </a:t>
            </a:r>
            <a:r>
              <a:rPr lang="de-DE" altLang="de-DE" dirty="0" err="1">
                <a:latin typeface="Times New Roman" charset="0"/>
              </a:rPr>
              <a:t>pathogens</a:t>
            </a:r>
            <a:r>
              <a:rPr lang="de-DE" altLang="de-DE" dirty="0">
                <a:latin typeface="Times New Roman" charset="0"/>
              </a:rPr>
              <a:t>. </a:t>
            </a:r>
          </a:p>
        </p:txBody>
      </p:sp>
    </p:spTree>
    <p:extLst>
      <p:ext uri="{BB962C8B-B14F-4D97-AF65-F5344CB8AC3E}">
        <p14:creationId xmlns:p14="http://schemas.microsoft.com/office/powerpoint/2010/main" val="101177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7677F295-74BC-4841-95F2-D8AF94C180A6}" type="slidenum">
              <a:rPr lang="de-DE" altLang="de-DE" sz="1100"/>
              <a:pPr/>
              <a:t>6</a:t>
            </a:fld>
            <a:endParaRPr lang="de-DE" altLang="de-DE" sz="1100"/>
          </a:p>
        </p:txBody>
      </p:sp>
    </p:spTree>
    <p:extLst>
      <p:ext uri="{BB962C8B-B14F-4D97-AF65-F5344CB8AC3E}">
        <p14:creationId xmlns:p14="http://schemas.microsoft.com/office/powerpoint/2010/main" val="104831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14CF604E-535D-D24F-9AA9-7A94A802074F}" type="slidenum">
              <a:rPr lang="de-DE" altLang="de-DE" sz="1100"/>
              <a:pPr/>
              <a:t>7</a:t>
            </a:fld>
            <a:endParaRPr lang="de-DE" altLang="de-DE" sz="1100"/>
          </a:p>
        </p:txBody>
      </p:sp>
    </p:spTree>
    <p:extLst>
      <p:ext uri="{BB962C8B-B14F-4D97-AF65-F5344CB8AC3E}">
        <p14:creationId xmlns:p14="http://schemas.microsoft.com/office/powerpoint/2010/main" val="113355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23D680DD-6F03-7B40-BB34-4F1733675024}" type="slidenum">
              <a:rPr lang="de-DE" altLang="de-DE" sz="1100"/>
              <a:pPr/>
              <a:t>8</a:t>
            </a:fld>
            <a:endParaRPr lang="de-DE" altLang="de-DE" sz="1100"/>
          </a:p>
        </p:txBody>
      </p:sp>
    </p:spTree>
    <p:extLst>
      <p:ext uri="{BB962C8B-B14F-4D97-AF65-F5344CB8AC3E}">
        <p14:creationId xmlns:p14="http://schemas.microsoft.com/office/powerpoint/2010/main" val="140315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a:solidFill>
                  <a:schemeClr val="tx1"/>
                </a:solidFill>
                <a:latin typeface="Times New Roman" charset="0"/>
              </a:defRPr>
            </a:lvl1pPr>
            <a:lvl2pPr marL="742950" indent="-285750" defTabSz="906463">
              <a:defRPr sz="2400">
                <a:solidFill>
                  <a:schemeClr val="tx1"/>
                </a:solidFill>
                <a:latin typeface="Times New Roman" charset="0"/>
              </a:defRPr>
            </a:lvl2pPr>
            <a:lvl3pPr marL="1143000" indent="-228600" defTabSz="906463">
              <a:defRPr sz="2400">
                <a:solidFill>
                  <a:schemeClr val="tx1"/>
                </a:solidFill>
                <a:latin typeface="Times New Roman" charset="0"/>
              </a:defRPr>
            </a:lvl3pPr>
            <a:lvl4pPr marL="1600200" indent="-228600" defTabSz="906463">
              <a:defRPr sz="2400">
                <a:solidFill>
                  <a:schemeClr val="tx1"/>
                </a:solidFill>
                <a:latin typeface="Times New Roman" charset="0"/>
              </a:defRPr>
            </a:lvl4pPr>
            <a:lvl5pPr marL="2057400" indent="-228600" defTabSz="906463">
              <a:defRPr sz="2400">
                <a:solidFill>
                  <a:schemeClr val="tx1"/>
                </a:solidFill>
                <a:latin typeface="Times New Roman" charset="0"/>
              </a:defRPr>
            </a:lvl5pPr>
            <a:lvl6pPr marL="2514600" indent="-228600" defTabSz="906463" eaLnBrk="0" fontAlgn="base" hangingPunct="0">
              <a:spcBef>
                <a:spcPct val="0"/>
              </a:spcBef>
              <a:spcAft>
                <a:spcPct val="0"/>
              </a:spcAft>
              <a:defRPr sz="2400">
                <a:solidFill>
                  <a:schemeClr val="tx1"/>
                </a:solidFill>
                <a:latin typeface="Times New Roman" charset="0"/>
              </a:defRPr>
            </a:lvl6pPr>
            <a:lvl7pPr marL="2971800" indent="-228600" defTabSz="906463" eaLnBrk="0" fontAlgn="base" hangingPunct="0">
              <a:spcBef>
                <a:spcPct val="0"/>
              </a:spcBef>
              <a:spcAft>
                <a:spcPct val="0"/>
              </a:spcAft>
              <a:defRPr sz="2400">
                <a:solidFill>
                  <a:schemeClr val="tx1"/>
                </a:solidFill>
                <a:latin typeface="Times New Roman" charset="0"/>
              </a:defRPr>
            </a:lvl7pPr>
            <a:lvl8pPr marL="3429000" indent="-228600" defTabSz="906463" eaLnBrk="0" fontAlgn="base" hangingPunct="0">
              <a:spcBef>
                <a:spcPct val="0"/>
              </a:spcBef>
              <a:spcAft>
                <a:spcPct val="0"/>
              </a:spcAft>
              <a:defRPr sz="2400">
                <a:solidFill>
                  <a:schemeClr val="tx1"/>
                </a:solidFill>
                <a:latin typeface="Times New Roman" charset="0"/>
              </a:defRPr>
            </a:lvl8pPr>
            <a:lvl9pPr marL="3886200" indent="-228600" defTabSz="906463" eaLnBrk="0" fontAlgn="base" hangingPunct="0">
              <a:spcBef>
                <a:spcPct val="0"/>
              </a:spcBef>
              <a:spcAft>
                <a:spcPct val="0"/>
              </a:spcAft>
              <a:defRPr sz="2400">
                <a:solidFill>
                  <a:schemeClr val="tx1"/>
                </a:solidFill>
                <a:latin typeface="Times New Roman" charset="0"/>
              </a:defRPr>
            </a:lvl9pPr>
          </a:lstStyle>
          <a:p>
            <a:fld id="{8FFE6021-9B03-DC48-81B7-6C0B87C31754}" type="slidenum">
              <a:rPr lang="de-DE" altLang="de-DE" sz="1100"/>
              <a:pPr/>
              <a:t>9</a:t>
            </a:fld>
            <a:endParaRPr lang="de-DE" altLang="de-DE" sz="1100"/>
          </a:p>
        </p:txBody>
      </p:sp>
    </p:spTree>
    <p:extLst>
      <p:ext uri="{BB962C8B-B14F-4D97-AF65-F5344CB8AC3E}">
        <p14:creationId xmlns:p14="http://schemas.microsoft.com/office/powerpoint/2010/main" val="1243030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userDrawn="1"/>
        </p:nvSpPr>
        <p:spPr bwMode="auto">
          <a:xfrm>
            <a:off x="0" y="4748213"/>
            <a:ext cx="9144000" cy="530225"/>
          </a:xfrm>
          <a:prstGeom prst="rect">
            <a:avLst/>
          </a:prstGeom>
          <a:solidFill>
            <a:srgbClr val="5DA03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de-DE" altLang="de-DE" sz="1200" b="1">
                <a:latin typeface="Verdana" pitchFamily="34" charset="0"/>
              </a:rPr>
              <a:t>nadicom</a:t>
            </a:r>
          </a:p>
          <a:p>
            <a:pPr algn="ctr" eaLnBrk="1" hangingPunct="1">
              <a:spcBef>
                <a:spcPct val="50000"/>
              </a:spcBef>
              <a:defRPr/>
            </a:pPr>
            <a:r>
              <a:rPr lang="de-DE" altLang="de-DE" sz="1100" b="1">
                <a:latin typeface="Verdana" pitchFamily="34" charset="0"/>
              </a:rPr>
              <a:t> Gesellschaft für angewandte Mikrobiologie mbH  </a:t>
            </a:r>
            <a:r>
              <a:rPr lang="de-DE" altLang="de-DE" sz="1100">
                <a:latin typeface="Verdana" pitchFamily="34" charset="0"/>
              </a:rPr>
              <a:t>•   </a:t>
            </a:r>
            <a:r>
              <a:rPr lang="de-DE" altLang="de-DE" sz="1100" b="1">
                <a:latin typeface="Verdana" pitchFamily="34" charset="0"/>
              </a:rPr>
              <a:t>Hertzstr. 16    76187 Karlsruhe   </a:t>
            </a:r>
            <a:r>
              <a:rPr lang="de-DE" altLang="de-DE" sz="1100">
                <a:latin typeface="Verdana" pitchFamily="34" charset="0"/>
              </a:rPr>
              <a:t>•   </a:t>
            </a:r>
            <a:r>
              <a:rPr lang="de-DE" altLang="de-DE" sz="1100" b="1">
                <a:latin typeface="Verdana" pitchFamily="34" charset="0"/>
              </a:rPr>
              <a:t>www.nadicom.com</a:t>
            </a:r>
            <a:endParaRPr lang="en-US" altLang="de-DE" sz="1100" b="1">
              <a:latin typeface="Verdana" pitchFamily="34" charset="0"/>
            </a:endParaRPr>
          </a:p>
        </p:txBody>
      </p:sp>
      <p:sp>
        <p:nvSpPr>
          <p:cNvPr id="5" name="Textfeld 6"/>
          <p:cNvSpPr txBox="1">
            <a:spLocks noChangeArrowheads="1"/>
          </p:cNvSpPr>
          <p:nvPr userDrawn="1"/>
        </p:nvSpPr>
        <p:spPr bwMode="auto">
          <a:xfrm>
            <a:off x="-252413" y="4551363"/>
            <a:ext cx="9144001"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fld id="{717D59F5-D910-F24C-A5EE-C7D2D6D3737F}" type="slidenum">
              <a:rPr lang="de-DE" altLang="de-DE" sz="1100">
                <a:latin typeface="Verdana" charset="0"/>
                <a:ea typeface="Verdana" charset="0"/>
                <a:cs typeface="Verdana" charset="0"/>
              </a:rPr>
              <a:pPr algn="r"/>
              <a:t>‹#›</a:t>
            </a:fld>
            <a:endParaRPr lang="de-DE" altLang="de-DE" sz="1100">
              <a:latin typeface="Verdana" charset="0"/>
              <a:ea typeface="Verdana" charset="0"/>
              <a:cs typeface="Verdana" charset="0"/>
            </a:endParaRPr>
          </a:p>
        </p:txBody>
      </p:sp>
      <p:sp>
        <p:nvSpPr>
          <p:cNvPr id="41991" name="Rectangle 10"/>
          <p:cNvSpPr>
            <a:spLocks noGrp="1" noChangeArrowheads="1"/>
          </p:cNvSpPr>
          <p:nvPr>
            <p:ph type="subTitle" idx="1"/>
          </p:nvPr>
        </p:nvSpPr>
        <p:spPr>
          <a:xfrm>
            <a:off x="1371600" y="2914650"/>
            <a:ext cx="6400800" cy="1314450"/>
          </a:xfrm>
        </p:spPr>
        <p:txBody>
          <a:bodyPr/>
          <a:lstStyle>
            <a:lvl1pPr marL="0" indent="0" algn="ctr">
              <a:defRPr smtClean="0"/>
            </a:lvl1pPr>
          </a:lstStyle>
          <a:p>
            <a:r>
              <a:rPr lang="de-DE"/>
              <a:t>Click to edit Master subtitle style</a:t>
            </a:r>
          </a:p>
        </p:txBody>
      </p:sp>
      <p:sp>
        <p:nvSpPr>
          <p:cNvPr id="6" name="Rectangle 4"/>
          <p:cNvSpPr>
            <a:spLocks noGrp="1" noChangeArrowheads="1"/>
          </p:cNvSpPr>
          <p:nvPr>
            <p:ph type="dt" sz="half" idx="10"/>
          </p:nvPr>
        </p:nvSpPr>
        <p:spPr bwMode="auto">
          <a:xfrm>
            <a:off x="457200" y="4684713"/>
            <a:ext cx="21336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fld id="{70C6D7EA-986B-A748-812D-F9303D1E8D9B}" type="datetime1">
              <a:rPr lang="de-DE" altLang="de-DE"/>
              <a:pPr>
                <a:defRPr/>
              </a:pPr>
              <a:t>08.10.2018</a:t>
            </a:fld>
            <a:endParaRPr lang="de-DE" altLang="de-DE"/>
          </a:p>
        </p:txBody>
      </p:sp>
      <p:sp>
        <p:nvSpPr>
          <p:cNvPr id="7" name="Rectangle 5"/>
          <p:cNvSpPr>
            <a:spLocks noGrp="1" noChangeArrowheads="1"/>
          </p:cNvSpPr>
          <p:nvPr>
            <p:ph type="ftr" sz="quarter" idx="11"/>
          </p:nvPr>
        </p:nvSpPr>
        <p:spPr bwMode="auto">
          <a:xfrm>
            <a:off x="3124200" y="4684713"/>
            <a:ext cx="28956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de-DE" altLang="de-DE"/>
          </a:p>
        </p:txBody>
      </p:sp>
      <p:sp>
        <p:nvSpPr>
          <p:cNvPr id="8" name="Rectangle 6"/>
          <p:cNvSpPr>
            <a:spLocks noGrp="1" noChangeArrowheads="1"/>
          </p:cNvSpPr>
          <p:nvPr>
            <p:ph type="sldNum" sz="quarter" idx="12"/>
          </p:nvPr>
        </p:nvSpPr>
        <p:spPr bwMode="auto">
          <a:xfrm>
            <a:off x="6553200" y="4684713"/>
            <a:ext cx="2133600" cy="357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67FFDC1-7AC3-AC4C-ACE7-BCBA275C025A}" type="slidenum">
              <a:rPr lang="de-DE" altLang="de-DE"/>
              <a:pPr>
                <a:defRPr/>
              </a:pPr>
              <a:t>‹#›</a:t>
            </a:fld>
            <a:endParaRPr lang="de-DE" altLang="de-DE"/>
          </a:p>
        </p:txBody>
      </p:sp>
    </p:spTree>
    <p:extLst>
      <p:ext uri="{BB962C8B-B14F-4D97-AF65-F5344CB8AC3E}">
        <p14:creationId xmlns:p14="http://schemas.microsoft.com/office/powerpoint/2010/main" val="173189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65718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7237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8"/>
            <a:ext cx="2057400" cy="4366022"/>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78"/>
            <a:ext cx="6019800" cy="436602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7861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4999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83759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762047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39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90655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668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75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Textfeld 4"/>
          <p:cNvSpPr txBox="1">
            <a:spLocks noChangeArrowheads="1"/>
          </p:cNvSpPr>
          <p:nvPr userDrawn="1"/>
        </p:nvSpPr>
        <p:spPr bwMode="auto">
          <a:xfrm>
            <a:off x="-252413" y="4551363"/>
            <a:ext cx="9144001"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fld id="{4BADEAD4-9884-7244-BF48-CB0595B4AC87}" type="slidenum">
              <a:rPr lang="de-DE" altLang="de-DE" sz="1100">
                <a:latin typeface="Verdana" charset="0"/>
                <a:ea typeface="Verdana" charset="0"/>
                <a:cs typeface="Verdana" charset="0"/>
              </a:rPr>
              <a:pPr algn="r"/>
              <a:t>‹#›</a:t>
            </a:fld>
            <a:endParaRPr lang="de-DE" altLang="de-DE" sz="1100">
              <a:latin typeface="Verdana" charset="0"/>
              <a:ea typeface="Verdana" charset="0"/>
              <a:cs typeface="Verdana" charset="0"/>
            </a:endParaRPr>
          </a:p>
        </p:txBody>
      </p:sp>
      <p:sp>
        <p:nvSpPr>
          <p:cNvPr id="2" name="Titel 1"/>
          <p:cNvSpPr>
            <a:spLocks noGrp="1"/>
          </p:cNvSpPr>
          <p:nvPr>
            <p:ph type="ctrTitle"/>
          </p:nvPr>
        </p:nvSpPr>
        <p:spPr>
          <a:xfrm>
            <a:off x="685800" y="1597819"/>
            <a:ext cx="7772400" cy="1102519"/>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962216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932796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85833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4137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57188"/>
            <a:ext cx="2057400" cy="423743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357188"/>
            <a:ext cx="6019800" cy="423743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8611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4"/>
          <p:cNvSpPr txBox="1">
            <a:spLocks noChangeArrowheads="1"/>
          </p:cNvSpPr>
          <p:nvPr userDrawn="1"/>
        </p:nvSpPr>
        <p:spPr bwMode="auto">
          <a:xfrm>
            <a:off x="34925" y="4948238"/>
            <a:ext cx="914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fld id="{3564F1A8-A1C4-FF4B-AC09-E3EB2ED9B711}" type="slidenum">
              <a:rPr lang="de-DE" altLang="de-DE" sz="1100">
                <a:latin typeface="Verdana" charset="0"/>
                <a:ea typeface="Verdana" charset="0"/>
                <a:cs typeface="Verdana" charset="0"/>
              </a:rPr>
              <a:pPr algn="r"/>
              <a:t>‹#›</a:t>
            </a:fld>
            <a:endParaRPr lang="de-DE" altLang="de-DE" sz="1100">
              <a:latin typeface="Verdana" charset="0"/>
              <a:ea typeface="Verdana" charset="0"/>
              <a:cs typeface="Verdana" charset="0"/>
            </a:endParaRPr>
          </a:p>
        </p:txBody>
      </p:sp>
      <p:sp>
        <p:nvSpPr>
          <p:cNvPr id="2" name="Titel 1"/>
          <p:cNvSpPr>
            <a:spLocks noGrp="1"/>
          </p:cNvSpPr>
          <p:nvPr>
            <p:ph type="title"/>
          </p:nvPr>
        </p:nvSpPr>
        <p:spPr>
          <a:xfrm>
            <a:off x="457200" y="205979"/>
            <a:ext cx="8229600" cy="85725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128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76679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Textfeld 4"/>
          <p:cNvSpPr txBox="1">
            <a:spLocks noChangeArrowheads="1"/>
          </p:cNvSpPr>
          <p:nvPr userDrawn="1"/>
        </p:nvSpPr>
        <p:spPr bwMode="auto">
          <a:xfrm>
            <a:off x="-252413" y="4551363"/>
            <a:ext cx="9144001"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fld id="{D2BAA76D-DA1A-BB45-8463-D80A2C5E9E1B}" type="slidenum">
              <a:rPr lang="de-DE" altLang="de-DE" sz="1100">
                <a:latin typeface="Verdana" charset="0"/>
                <a:ea typeface="Verdana" charset="0"/>
                <a:cs typeface="Verdana" charset="0"/>
              </a:rPr>
              <a:pPr algn="r"/>
              <a:t>‹#›</a:t>
            </a:fld>
            <a:endParaRPr lang="de-DE" altLang="de-DE" sz="1100">
              <a:latin typeface="Verdana" charset="0"/>
              <a:ea typeface="Verdana" charset="0"/>
              <a:cs typeface="Verdana" charset="0"/>
            </a:endParaRPr>
          </a:p>
        </p:txBody>
      </p:sp>
      <p:sp>
        <p:nvSpPr>
          <p:cNvPr id="2" name="Titel 1"/>
          <p:cNvSpPr>
            <a:spLocks noGrp="1"/>
          </p:cNvSpPr>
          <p:nvPr>
            <p:ph type="title"/>
          </p:nvPr>
        </p:nvSpPr>
        <p:spPr>
          <a:xfrm>
            <a:off x="457200" y="205979"/>
            <a:ext cx="8229600" cy="8572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643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006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66795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3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50181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685800" y="1436688"/>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de-DE"/>
              <a:t>Click to edit Master text styles</a:t>
            </a:r>
          </a:p>
          <a:p>
            <a:pPr lvl="1"/>
            <a:r>
              <a:rPr lang="en-GB" altLang="de-DE"/>
              <a:t>Second level</a:t>
            </a:r>
          </a:p>
          <a:p>
            <a:pPr lvl="2"/>
            <a:r>
              <a:rPr lang="en-GB" altLang="de-DE"/>
              <a:t>Third level</a:t>
            </a:r>
          </a:p>
        </p:txBody>
      </p:sp>
      <p:sp>
        <p:nvSpPr>
          <p:cNvPr id="1027" name="Rectangle 10"/>
          <p:cNvSpPr>
            <a:spLocks noChangeArrowheads="1"/>
          </p:cNvSpPr>
          <p:nvPr/>
        </p:nvSpPr>
        <p:spPr bwMode="auto">
          <a:xfrm>
            <a:off x="250825" y="465138"/>
            <a:ext cx="561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20000"/>
              </a:spcBef>
              <a:defRPr/>
            </a:pPr>
            <a:endParaRPr lang="en-GB" altLang="de-DE" b="1">
              <a:latin typeface="Verdana" charset="0"/>
            </a:endParaRPr>
          </a:p>
        </p:txBody>
      </p:sp>
      <p:pic>
        <p:nvPicPr>
          <p:cNvPr id="1028" name="Picture 7" descr="\\GEFILE01\Daten\Public\nadicom\2016\Slam\Bilder\160418_NadiCom_PPT_Master_RGB.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4763"/>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61" r:id="rId4"/>
    <p:sldLayoutId id="2147484983" r:id="rId5"/>
    <p:sldLayoutId id="2147484962" r:id="rId6"/>
    <p:sldLayoutId id="2147484963" r:id="rId7"/>
    <p:sldLayoutId id="2147484964" r:id="rId8"/>
    <p:sldLayoutId id="2147484965" r:id="rId9"/>
    <p:sldLayoutId id="2147484966" r:id="rId10"/>
    <p:sldLayoutId id="2147484967" r:id="rId11"/>
    <p:sldLayoutId id="21474849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457200" y="357188"/>
            <a:ext cx="51228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ltLang="de-DE"/>
              <a:t>Click to edit Master title style</a:t>
            </a:r>
          </a:p>
        </p:txBody>
      </p:sp>
      <p:sp>
        <p:nvSpPr>
          <p:cNvPr id="6148"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2053" name="Text Box 8"/>
          <p:cNvSpPr txBox="1">
            <a:spLocks noChangeArrowheads="1"/>
          </p:cNvSpPr>
          <p:nvPr userDrawn="1"/>
        </p:nvSpPr>
        <p:spPr bwMode="auto">
          <a:xfrm>
            <a:off x="0" y="4748213"/>
            <a:ext cx="9144000" cy="530225"/>
          </a:xfrm>
          <a:prstGeom prst="rect">
            <a:avLst/>
          </a:prstGeom>
          <a:solidFill>
            <a:srgbClr val="5DA03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de-DE" altLang="de-DE" sz="1200" b="1">
                <a:latin typeface="Verdana" pitchFamily="34" charset="0"/>
              </a:rPr>
              <a:t>nadicom</a:t>
            </a:r>
          </a:p>
          <a:p>
            <a:pPr algn="ctr" eaLnBrk="1" hangingPunct="1">
              <a:spcBef>
                <a:spcPct val="50000"/>
              </a:spcBef>
              <a:defRPr/>
            </a:pPr>
            <a:r>
              <a:rPr lang="de-DE" altLang="de-DE" sz="1100" b="1">
                <a:latin typeface="Verdana" pitchFamily="34" charset="0"/>
              </a:rPr>
              <a:t> Gesellschaft für angewandte Mikrobiologie mbH  </a:t>
            </a:r>
            <a:r>
              <a:rPr lang="de-DE" altLang="de-DE" sz="1100">
                <a:latin typeface="Verdana" pitchFamily="34" charset="0"/>
              </a:rPr>
              <a:t>•   </a:t>
            </a:r>
            <a:r>
              <a:rPr lang="de-DE" altLang="de-DE" sz="1100" b="1">
                <a:latin typeface="Verdana" pitchFamily="34" charset="0"/>
              </a:rPr>
              <a:t>Hertzstr. 16    76187 Karlsruhe   </a:t>
            </a:r>
            <a:r>
              <a:rPr lang="de-DE" altLang="de-DE" sz="1100">
                <a:latin typeface="Verdana" pitchFamily="34" charset="0"/>
              </a:rPr>
              <a:t>•   </a:t>
            </a:r>
            <a:r>
              <a:rPr lang="de-DE" altLang="de-DE" sz="1100" b="1">
                <a:latin typeface="Verdana" pitchFamily="34" charset="0"/>
              </a:rPr>
              <a:t>www.nadicom.com</a:t>
            </a:r>
            <a:endParaRPr lang="en-US" altLang="de-DE" sz="1100" b="1">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xStyles>
    <p:titleStyle>
      <a:lvl1pPr algn="ctr" rtl="0" eaLnBrk="0" fontAlgn="base" hangingPunct="0">
        <a:spcBef>
          <a:spcPct val="0"/>
        </a:spcBef>
        <a:spcAft>
          <a:spcPct val="0"/>
        </a:spcAft>
        <a:defRPr sz="2400">
          <a:solidFill>
            <a:srgbClr val="009900"/>
          </a:solidFill>
          <a:latin typeface="+mj-lt"/>
          <a:ea typeface="+mj-ea"/>
          <a:cs typeface="+mj-cs"/>
        </a:defRPr>
      </a:lvl1pPr>
      <a:lvl2pPr algn="ctr" rtl="0" eaLnBrk="0" fontAlgn="base" hangingPunct="0">
        <a:spcBef>
          <a:spcPct val="0"/>
        </a:spcBef>
        <a:spcAft>
          <a:spcPct val="0"/>
        </a:spcAft>
        <a:defRPr sz="2400">
          <a:solidFill>
            <a:srgbClr val="009900"/>
          </a:solidFill>
          <a:latin typeface="Verdana" pitchFamily="34" charset="0"/>
        </a:defRPr>
      </a:lvl2pPr>
      <a:lvl3pPr algn="ctr" rtl="0" eaLnBrk="0" fontAlgn="base" hangingPunct="0">
        <a:spcBef>
          <a:spcPct val="0"/>
        </a:spcBef>
        <a:spcAft>
          <a:spcPct val="0"/>
        </a:spcAft>
        <a:defRPr sz="2400">
          <a:solidFill>
            <a:srgbClr val="009900"/>
          </a:solidFill>
          <a:latin typeface="Verdana" pitchFamily="34" charset="0"/>
        </a:defRPr>
      </a:lvl3pPr>
      <a:lvl4pPr algn="ctr" rtl="0" eaLnBrk="0" fontAlgn="base" hangingPunct="0">
        <a:spcBef>
          <a:spcPct val="0"/>
        </a:spcBef>
        <a:spcAft>
          <a:spcPct val="0"/>
        </a:spcAft>
        <a:defRPr sz="2400">
          <a:solidFill>
            <a:srgbClr val="009900"/>
          </a:solidFill>
          <a:latin typeface="Verdana" pitchFamily="34" charset="0"/>
        </a:defRPr>
      </a:lvl4pPr>
      <a:lvl5pPr algn="ctr" rtl="0" eaLnBrk="0" fontAlgn="base" hangingPunct="0">
        <a:spcBef>
          <a:spcPct val="0"/>
        </a:spcBef>
        <a:spcAft>
          <a:spcPct val="0"/>
        </a:spcAft>
        <a:defRPr sz="2400">
          <a:solidFill>
            <a:srgbClr val="009900"/>
          </a:solidFill>
          <a:latin typeface="Verdana" pitchFamily="34" charset="0"/>
        </a:defRPr>
      </a:lvl5pPr>
      <a:lvl6pPr marL="457200" algn="ctr" rtl="0" fontAlgn="base">
        <a:spcBef>
          <a:spcPct val="0"/>
        </a:spcBef>
        <a:spcAft>
          <a:spcPct val="0"/>
        </a:spcAft>
        <a:defRPr sz="2400">
          <a:solidFill>
            <a:srgbClr val="009900"/>
          </a:solidFill>
          <a:latin typeface="Verdana" pitchFamily="34" charset="0"/>
        </a:defRPr>
      </a:lvl6pPr>
      <a:lvl7pPr marL="914400" algn="ctr" rtl="0" fontAlgn="base">
        <a:spcBef>
          <a:spcPct val="0"/>
        </a:spcBef>
        <a:spcAft>
          <a:spcPct val="0"/>
        </a:spcAft>
        <a:defRPr sz="2400">
          <a:solidFill>
            <a:srgbClr val="009900"/>
          </a:solidFill>
          <a:latin typeface="Verdana" pitchFamily="34" charset="0"/>
        </a:defRPr>
      </a:lvl7pPr>
      <a:lvl8pPr marL="1371600" algn="ctr" rtl="0" fontAlgn="base">
        <a:spcBef>
          <a:spcPct val="0"/>
        </a:spcBef>
        <a:spcAft>
          <a:spcPct val="0"/>
        </a:spcAft>
        <a:defRPr sz="2400">
          <a:solidFill>
            <a:srgbClr val="009900"/>
          </a:solidFill>
          <a:latin typeface="Verdana" pitchFamily="34" charset="0"/>
        </a:defRPr>
      </a:lvl8pPr>
      <a:lvl9pPr marL="1828800" algn="ctr" rtl="0" fontAlgn="base">
        <a:spcBef>
          <a:spcPct val="0"/>
        </a:spcBef>
        <a:spcAft>
          <a:spcPct val="0"/>
        </a:spcAft>
        <a:defRPr sz="2400">
          <a:solidFill>
            <a:srgbClr val="0099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
          <p:cNvSpPr txBox="1">
            <a:spLocks noChangeArrowheads="1"/>
          </p:cNvSpPr>
          <p:nvPr/>
        </p:nvSpPr>
        <p:spPr bwMode="auto">
          <a:xfrm>
            <a:off x="323850" y="1301750"/>
            <a:ext cx="8496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defRPr/>
            </a:pPr>
            <a:endParaRPr lang="de-DE" altLang="de-DE" sz="1600" dirty="0">
              <a:solidFill>
                <a:schemeClr val="bg2"/>
              </a:solidFill>
            </a:endParaRPr>
          </a:p>
          <a:p>
            <a:pPr eaLnBrk="1" hangingPunct="1">
              <a:spcBef>
                <a:spcPct val="0"/>
              </a:spcBef>
              <a:defRPr/>
            </a:pPr>
            <a:r>
              <a:rPr lang="de-DE" altLang="de-DE" sz="2800" dirty="0"/>
              <a:t>Plant Growth </a:t>
            </a:r>
            <a:r>
              <a:rPr lang="de-DE" altLang="de-DE" sz="2800" dirty="0" err="1"/>
              <a:t>Promoting</a:t>
            </a:r>
            <a:r>
              <a:rPr lang="de-DE" altLang="de-DE" sz="2800" dirty="0"/>
              <a:t> </a:t>
            </a:r>
          </a:p>
          <a:p>
            <a:pPr eaLnBrk="1" hangingPunct="1">
              <a:spcBef>
                <a:spcPct val="0"/>
              </a:spcBef>
              <a:defRPr/>
            </a:pPr>
            <a:r>
              <a:rPr lang="de-DE" altLang="de-DE" sz="2800" dirty="0" err="1"/>
              <a:t>Bacteria</a:t>
            </a:r>
            <a:r>
              <a:rPr lang="de-DE" altLang="de-DE" sz="2800" dirty="0"/>
              <a:t> - </a:t>
            </a:r>
          </a:p>
          <a:p>
            <a:pPr eaLnBrk="1" hangingPunct="1">
              <a:spcBef>
                <a:spcPct val="0"/>
              </a:spcBef>
              <a:defRPr/>
            </a:pPr>
            <a:r>
              <a:rPr lang="de-DE" altLang="de-DE" sz="2800" dirty="0"/>
              <a:t>The Future </a:t>
            </a:r>
            <a:r>
              <a:rPr lang="de-DE" altLang="de-DE" sz="2800" dirty="0" err="1"/>
              <a:t>of</a:t>
            </a:r>
            <a:r>
              <a:rPr lang="de-DE" altLang="de-DE" sz="2800" dirty="0"/>
              <a:t> </a:t>
            </a:r>
            <a:r>
              <a:rPr lang="de-DE" altLang="de-DE" sz="2800" dirty="0" err="1"/>
              <a:t>Horticulture</a:t>
            </a:r>
            <a:endParaRPr lang="de-DE" altLang="de-DE" sz="2800" dirty="0"/>
          </a:p>
          <a:p>
            <a:pPr eaLnBrk="1" hangingPunct="1">
              <a:spcBef>
                <a:spcPct val="0"/>
              </a:spcBef>
              <a:defRPr/>
            </a:pPr>
            <a:endParaRPr lang="de-DE" altLang="de-DE" sz="1600" dirty="0"/>
          </a:p>
          <a:p>
            <a:pPr eaLnBrk="1" hangingPunct="1">
              <a:spcBef>
                <a:spcPct val="0"/>
              </a:spcBef>
              <a:defRPr/>
            </a:pPr>
            <a:r>
              <a:rPr lang="de-DE" altLang="de-DE" sz="2000" dirty="0">
                <a:latin typeface="+mn-lt"/>
              </a:rPr>
              <a:t>IPPS, Breda, The </a:t>
            </a:r>
            <a:r>
              <a:rPr lang="de-DE" altLang="de-DE" sz="2000" dirty="0" err="1">
                <a:latin typeface="+mn-lt"/>
              </a:rPr>
              <a:t>Netherlands</a:t>
            </a:r>
            <a:endParaRPr lang="de-DE" altLang="de-DE" sz="2000" dirty="0">
              <a:latin typeface="+mn-lt"/>
            </a:endParaRPr>
          </a:p>
          <a:p>
            <a:pPr eaLnBrk="1" hangingPunct="1">
              <a:spcBef>
                <a:spcPct val="0"/>
              </a:spcBef>
              <a:defRPr/>
            </a:pPr>
            <a:r>
              <a:rPr lang="de-DE" altLang="de-DE" sz="2000" dirty="0">
                <a:latin typeface="+mn-lt"/>
              </a:rPr>
              <a:t>12th </a:t>
            </a:r>
            <a:r>
              <a:rPr lang="de-DE" altLang="de-DE" sz="2000" dirty="0" err="1">
                <a:latin typeface="+mn-lt"/>
              </a:rPr>
              <a:t>October</a:t>
            </a:r>
            <a:r>
              <a:rPr lang="de-DE" altLang="de-DE" sz="2000" dirty="0">
                <a:latin typeface="+mn-lt"/>
              </a:rPr>
              <a:t> 2018</a:t>
            </a:r>
          </a:p>
          <a:p>
            <a:pPr algn="r" eaLnBrk="1" hangingPunct="1">
              <a:spcBef>
                <a:spcPct val="0"/>
              </a:spcBef>
              <a:defRPr/>
            </a:pPr>
            <a:endParaRPr lang="de-DE" altLang="de-DE" sz="2000" dirty="0">
              <a:latin typeface="+mn-lt"/>
            </a:endParaRPr>
          </a:p>
          <a:p>
            <a:pPr eaLnBrk="1" hangingPunct="1">
              <a:spcBef>
                <a:spcPct val="0"/>
              </a:spcBef>
              <a:defRPr/>
            </a:pPr>
            <a:r>
              <a:rPr lang="de-DE" altLang="de-DE" sz="2000" b="0" dirty="0">
                <a:latin typeface="+mn-lt"/>
              </a:rPr>
              <a:t>Dr. Karen </a:t>
            </a:r>
            <a:r>
              <a:rPr lang="de-DE" altLang="de-DE" sz="2000" b="0" dirty="0" err="1">
                <a:latin typeface="+mn-lt"/>
              </a:rPr>
              <a:t>O‘Hanlon</a:t>
            </a:r>
            <a:endParaRPr lang="de-DE" altLang="de-DE" sz="2000" b="0" dirty="0">
              <a:latin typeface="+mn-lt"/>
            </a:endParaRPr>
          </a:p>
          <a:p>
            <a:pPr eaLnBrk="1" hangingPunct="1">
              <a:spcBef>
                <a:spcPct val="0"/>
              </a:spcBef>
              <a:defRPr/>
            </a:pPr>
            <a:r>
              <a:rPr lang="de-DE" altLang="de-DE" sz="2000" b="0" dirty="0">
                <a:latin typeface="+mn-lt"/>
              </a:rPr>
              <a:t>© </a:t>
            </a:r>
            <a:r>
              <a:rPr lang="de-DE" altLang="de-DE" sz="2000" b="0" dirty="0" err="1">
                <a:latin typeface="+mn-lt"/>
              </a:rPr>
              <a:t>by</a:t>
            </a:r>
            <a:r>
              <a:rPr lang="de-DE" altLang="de-DE" sz="2000" b="0" dirty="0">
                <a:latin typeface="+mn-lt"/>
              </a:rPr>
              <a:t> </a:t>
            </a:r>
            <a:r>
              <a:rPr lang="de-DE" altLang="de-DE" sz="2000" b="0" dirty="0" err="1">
                <a:latin typeface="+mn-lt"/>
              </a:rPr>
              <a:t>nadicom</a:t>
            </a:r>
            <a:endParaRPr lang="de-DE" altLang="de-DE" sz="2000" dirty="0">
              <a:latin typeface="+mn-lt"/>
            </a:endParaRPr>
          </a:p>
        </p:txBody>
      </p:sp>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419225"/>
            <a:ext cx="16557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bwMode="auto">
          <a:xfrm>
            <a:off x="685800" y="1779588"/>
            <a:ext cx="7772400" cy="21605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sz="2800" b="1" i="1" dirty="0" err="1">
                <a:solidFill>
                  <a:schemeClr val="tx1"/>
                </a:solidFill>
                <a:latin typeface="+mn-lt"/>
              </a:rPr>
              <a:t>rhizo</a:t>
            </a:r>
            <a:r>
              <a:rPr lang="de-DE" altLang="de-DE" sz="2800" b="1" i="1" dirty="0">
                <a:solidFill>
                  <a:schemeClr val="tx1"/>
                </a:solidFill>
                <a:latin typeface="+mn-lt"/>
              </a:rPr>
              <a:t> power</a:t>
            </a:r>
            <a:r>
              <a:rPr lang="de-DE" altLang="de-DE" sz="2800" b="1" i="1" baseline="30000" dirty="0">
                <a:solidFill>
                  <a:schemeClr val="tx1"/>
                </a:solidFill>
                <a:latin typeface="+mn-lt"/>
              </a:rPr>
              <a:t>®</a:t>
            </a:r>
            <a:r>
              <a:rPr lang="de-DE" altLang="de-DE" sz="2800" b="1" baseline="30000" dirty="0">
                <a:solidFill>
                  <a:schemeClr val="tx1"/>
                </a:solidFill>
                <a:latin typeface="+mn-lt"/>
              </a:rPr>
              <a:t>  </a:t>
            </a:r>
            <a:r>
              <a:rPr lang="de-DE" altLang="de-DE" sz="2800" b="1" dirty="0">
                <a:solidFill>
                  <a:schemeClr val="tx1"/>
                </a:solidFill>
                <a:latin typeface="+mn-lt"/>
              </a:rPr>
              <a:t>Trial Work- </a:t>
            </a:r>
            <a:r>
              <a:rPr lang="de-DE" altLang="de-DE" sz="2800" b="1" dirty="0" err="1">
                <a:solidFill>
                  <a:schemeClr val="tx1"/>
                </a:solidFill>
                <a:latin typeface="+mn-lt"/>
              </a:rPr>
              <a:t>Horticulture</a:t>
            </a:r>
            <a:r>
              <a:rPr lang="de-DE" altLang="de-DE" sz="2800" b="1" dirty="0">
                <a:solidFill>
                  <a:schemeClr val="tx1"/>
                </a:solidFill>
                <a:latin typeface="+mn-lt"/>
              </a:rPr>
              <a:t> </a:t>
            </a:r>
            <a:r>
              <a:rPr lang="de-DE" altLang="de-DE" sz="2800" b="1" dirty="0" err="1">
                <a:solidFill>
                  <a:schemeClr val="tx1"/>
                </a:solidFill>
                <a:latin typeface="+mn-lt"/>
              </a:rPr>
              <a:t>Wholesale</a:t>
            </a:r>
            <a:r>
              <a:rPr lang="de-DE" altLang="de-DE" sz="2800" b="1" dirty="0">
                <a:solidFill>
                  <a:schemeClr val="tx1"/>
                </a:solidFill>
                <a:latin typeface="+mn-lt"/>
              </a:rPr>
              <a:t> </a:t>
            </a:r>
            <a:r>
              <a:rPr lang="de-DE" altLang="de-DE" sz="2800" b="1" dirty="0" err="1">
                <a:solidFill>
                  <a:schemeClr val="tx1"/>
                </a:solidFill>
                <a:latin typeface="+mn-lt"/>
              </a:rPr>
              <a:t>Growers</a:t>
            </a:r>
            <a:r>
              <a:rPr lang="de-DE" altLang="de-DE" sz="2800" b="1" dirty="0">
                <a:solidFill>
                  <a:schemeClr val="tx1"/>
                </a:solidFill>
                <a:latin typeface="+mn-lt"/>
              </a:rPr>
              <a:t> in </a:t>
            </a:r>
            <a:r>
              <a:rPr lang="de-DE" altLang="de-DE" sz="2800" b="1" dirty="0" err="1">
                <a:solidFill>
                  <a:schemeClr val="tx1"/>
                </a:solidFill>
                <a:latin typeface="+mn-lt"/>
              </a:rPr>
              <a:t>Ireland</a:t>
            </a:r>
            <a:r>
              <a:rPr lang="de-DE" altLang="de-DE" sz="2800" b="1" dirty="0">
                <a:solidFill>
                  <a:schemeClr val="tx1"/>
                </a:solidFill>
                <a:latin typeface="+mn-lt"/>
              </a:rPr>
              <a:t> 2018</a:t>
            </a:r>
            <a:br>
              <a:rPr lang="de-DE" altLang="de-DE" sz="2800" b="1" dirty="0">
                <a:solidFill>
                  <a:schemeClr val="tx1"/>
                </a:solidFill>
                <a:latin typeface="+mn-lt"/>
              </a:rPr>
            </a:br>
            <a:endParaRPr lang="en-US" altLang="en-US" sz="2800" b="1" dirty="0">
              <a:solidFill>
                <a:schemeClr val="tx1"/>
              </a:solidFill>
              <a:latin typeface="+mn-lt"/>
            </a:endParaRPr>
          </a:p>
        </p:txBody>
      </p:sp>
      <p:sp>
        <p:nvSpPr>
          <p:cNvPr id="24578" name="Subtitle 1"/>
          <p:cNvSpPr>
            <a:spLocks noGrp="1"/>
          </p:cNvSpPr>
          <p:nvPr>
            <p:ph type="subTitle" idx="1"/>
          </p:nvPr>
        </p:nvSpPr>
        <p:spPr>
          <a:xfrm>
            <a:off x="1371600" y="4156075"/>
            <a:ext cx="6400800" cy="73025"/>
          </a:xfrm>
        </p:spPr>
        <p:txBody>
          <a:bodyPr/>
          <a:lstStyle/>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bwMode="auto">
          <a:xfrm>
            <a:off x="685800" y="1598613"/>
            <a:ext cx="7772400" cy="1101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b="1" i="1" dirty="0" err="1">
                <a:latin typeface="+mn-lt"/>
              </a:rPr>
              <a:t>Phormium</a:t>
            </a:r>
            <a:r>
              <a:rPr lang="en-US" altLang="en-US" sz="2800" b="1" dirty="0">
                <a:latin typeface="+mn-lt"/>
              </a:rPr>
              <a:t> </a:t>
            </a:r>
            <a:br>
              <a:rPr lang="en-US" altLang="en-US" sz="2800" b="1" dirty="0">
                <a:latin typeface="+mn-lt"/>
              </a:rPr>
            </a:br>
            <a:endParaRPr lang="en-US" altLang="en-US" sz="2800" b="1" dirty="0">
              <a:latin typeface="+mn-lt"/>
            </a:endParaRPr>
          </a:p>
        </p:txBody>
      </p:sp>
      <p:sp>
        <p:nvSpPr>
          <p:cNvPr id="25602" name="Subtitle 2"/>
          <p:cNvSpPr>
            <a:spLocks noGrp="1"/>
          </p:cNvSpPr>
          <p:nvPr>
            <p:ph type="subTitle" idx="1"/>
          </p:nvPr>
        </p:nvSpPr>
        <p:spPr>
          <a:xfrm>
            <a:off x="1371600" y="2427288"/>
            <a:ext cx="6400800" cy="1801812"/>
          </a:xfrm>
        </p:spPr>
        <p:txBody>
          <a:bodyPr/>
          <a:lstStyle/>
          <a:p>
            <a:r>
              <a:rPr lang="en-US" altLang="en-US" sz="2000" b="0" dirty="0"/>
              <a:t>21 days -</a:t>
            </a:r>
            <a:r>
              <a:rPr lang="en-US" altLang="en-US" sz="2000" b="0" dirty="0" err="1"/>
              <a:t>Phormium</a:t>
            </a:r>
            <a:r>
              <a:rPr lang="en-US" altLang="en-US" sz="2000" b="0" dirty="0"/>
              <a:t> - Difference in root, more root in treated. No difference in top growth. No </a:t>
            </a:r>
            <a:r>
              <a:rPr lang="en-US" altLang="en-US" sz="2000" b="0" dirty="0" err="1"/>
              <a:t>phytium</a:t>
            </a:r>
            <a:r>
              <a:rPr lang="en-US" altLang="en-US" sz="2000" b="0" dirty="0"/>
              <a:t> in treated. </a:t>
            </a:r>
          </a:p>
          <a:p>
            <a:endParaRPr lang="en-US" altLang="en-US" sz="1800" b="0" dirty="0"/>
          </a:p>
          <a:p>
            <a:br>
              <a:rPr lang="en-US" altLang="en-US" dirty="0"/>
            </a:b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ctrTitle"/>
          </p:nvPr>
        </p:nvSpPr>
        <p:spPr bwMode="auto">
          <a:xfrm>
            <a:off x="685800" y="1131888"/>
            <a:ext cx="7772400"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b="1" i="1" dirty="0" err="1">
                <a:latin typeface="+mn-lt"/>
              </a:rPr>
              <a:t>Astelia</a:t>
            </a:r>
            <a:endParaRPr lang="en-US" altLang="en-US" sz="2800" b="1" i="1" dirty="0">
              <a:latin typeface="+mn-lt"/>
            </a:endParaRPr>
          </a:p>
        </p:txBody>
      </p:sp>
      <p:sp>
        <p:nvSpPr>
          <p:cNvPr id="27650" name="Subtitle 2"/>
          <p:cNvSpPr>
            <a:spLocks noGrp="1"/>
          </p:cNvSpPr>
          <p:nvPr>
            <p:ph type="subTitle" idx="1"/>
          </p:nvPr>
        </p:nvSpPr>
        <p:spPr>
          <a:xfrm>
            <a:off x="1371600" y="2139950"/>
            <a:ext cx="6400800" cy="2089150"/>
          </a:xfrm>
        </p:spPr>
        <p:txBody>
          <a:bodyPr/>
          <a:lstStyle/>
          <a:p>
            <a:r>
              <a:rPr lang="en-US" altLang="en-US" sz="2000" b="0" dirty="0"/>
              <a:t>21 days </a:t>
            </a:r>
            <a:r>
              <a:rPr lang="mr-IN" altLang="en-US" sz="2000" b="0" dirty="0"/>
              <a:t>–</a:t>
            </a:r>
            <a:r>
              <a:rPr lang="en-US" altLang="en-US" sz="2000" b="0" dirty="0"/>
              <a:t> Slightly smaller in treated than control, no difference in disease. </a:t>
            </a:r>
          </a:p>
          <a:p>
            <a:r>
              <a:rPr lang="en-US" altLang="en-US" sz="2000" b="0" dirty="0"/>
              <a:t>46 days </a:t>
            </a:r>
            <a:r>
              <a:rPr lang="mr-IN" altLang="en-US" sz="2000" b="0" dirty="0"/>
              <a:t>–</a:t>
            </a:r>
            <a:r>
              <a:rPr lang="en-US" altLang="en-US" sz="2000" b="0" dirty="0"/>
              <a:t> less roots in treated but thicker roots. Shoots still slightly smaller.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ctrTitle"/>
          </p:nvPr>
        </p:nvSpPr>
        <p:spPr bwMode="auto">
          <a:xfrm>
            <a:off x="685800" y="1131888"/>
            <a:ext cx="7772400" cy="792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b="1" i="1" dirty="0" err="1">
                <a:latin typeface="+mn-lt"/>
              </a:rPr>
              <a:t>Griselinia</a:t>
            </a:r>
            <a:endParaRPr lang="en-US" altLang="en-US" sz="2800" b="1" i="1" dirty="0">
              <a:latin typeface="+mn-lt"/>
            </a:endParaRPr>
          </a:p>
        </p:txBody>
      </p:sp>
      <p:sp>
        <p:nvSpPr>
          <p:cNvPr id="28674" name="Subtitle 2"/>
          <p:cNvSpPr>
            <a:spLocks noGrp="1"/>
          </p:cNvSpPr>
          <p:nvPr>
            <p:ph type="subTitle" idx="1"/>
          </p:nvPr>
        </p:nvSpPr>
        <p:spPr>
          <a:xfrm>
            <a:off x="1371600" y="1851025"/>
            <a:ext cx="6400800" cy="2378075"/>
          </a:xfrm>
        </p:spPr>
        <p:txBody>
          <a:bodyPr/>
          <a:lstStyle/>
          <a:p>
            <a:r>
              <a:rPr lang="en-US" altLang="en-US" sz="2000" b="0" dirty="0"/>
              <a:t>21 days </a:t>
            </a:r>
            <a:r>
              <a:rPr lang="mr-IN" altLang="en-US" sz="2000" b="0" dirty="0"/>
              <a:t>–</a:t>
            </a:r>
            <a:r>
              <a:rPr lang="en-US" altLang="en-US" sz="2000" b="0" dirty="0"/>
              <a:t> no difference yet, possibly more leaves in treated. </a:t>
            </a:r>
          </a:p>
          <a:p>
            <a:endParaRPr lang="en-US" altLang="en-US" sz="2000" b="0" dirty="0"/>
          </a:p>
          <a:p>
            <a:r>
              <a:rPr lang="en-US" altLang="en-US" sz="2000" b="0" dirty="0"/>
              <a:t>46 days </a:t>
            </a:r>
            <a:r>
              <a:rPr lang="mr-IN" altLang="en-US" sz="2000" b="0" dirty="0"/>
              <a:t>–</a:t>
            </a:r>
            <a:r>
              <a:rPr lang="en-US" altLang="en-US" sz="2000" b="0" dirty="0"/>
              <a:t> more leaves in treated, bushier, more vitality and sheen on leaves. More compact plant, smaller spacing between nodes.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bwMode="auto">
          <a:xfrm>
            <a:off x="107950" y="1058863"/>
            <a:ext cx="8567738" cy="1008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800" b="1" i="1" dirty="0" err="1">
                <a:latin typeface="+mn-lt"/>
              </a:rPr>
              <a:t>rhizo</a:t>
            </a:r>
            <a:r>
              <a:rPr lang="en-US" altLang="en-US" sz="2800" b="1" i="1" dirty="0">
                <a:latin typeface="+mn-lt"/>
              </a:rPr>
              <a:t> power</a:t>
            </a:r>
            <a:r>
              <a:rPr lang="de-DE" altLang="de-DE" sz="2800" i="1" baseline="30000" dirty="0">
                <a:latin typeface="+mn-lt"/>
              </a:rPr>
              <a:t>®</a:t>
            </a:r>
            <a:r>
              <a:rPr lang="en-US" altLang="en-US" sz="2800" i="1" dirty="0">
                <a:latin typeface="+mn-lt"/>
              </a:rPr>
              <a:t> </a:t>
            </a:r>
            <a:br>
              <a:rPr lang="en-US" altLang="en-US" sz="2800" i="1" dirty="0">
                <a:latin typeface="+mn-lt"/>
              </a:rPr>
            </a:br>
            <a:r>
              <a:rPr lang="en-US" altLang="en-US" sz="2800" b="1" dirty="0">
                <a:latin typeface="+mn-lt"/>
              </a:rPr>
              <a:t> High Bloom in Comparison to a </a:t>
            </a:r>
            <a:r>
              <a:rPr lang="en-US" altLang="en-US" sz="2800" b="1" dirty="0" err="1">
                <a:latin typeface="+mn-lt"/>
              </a:rPr>
              <a:t>Biostimulant</a:t>
            </a:r>
            <a:endParaRPr lang="en-US" altLang="en-US" sz="2800" b="1" dirty="0">
              <a:latin typeface="+mn-lt"/>
            </a:endParaRPr>
          </a:p>
        </p:txBody>
      </p:sp>
      <p:sp>
        <p:nvSpPr>
          <p:cNvPr id="29698" name="Subtitle 2"/>
          <p:cNvSpPr>
            <a:spLocks noGrp="1"/>
          </p:cNvSpPr>
          <p:nvPr>
            <p:ph type="subTitle" idx="1"/>
          </p:nvPr>
        </p:nvSpPr>
        <p:spPr>
          <a:xfrm>
            <a:off x="685800" y="2284413"/>
            <a:ext cx="7772400" cy="1944687"/>
          </a:xfrm>
        </p:spPr>
        <p:txBody>
          <a:bodyPr/>
          <a:lstStyle/>
          <a:p>
            <a:pPr algn="l"/>
            <a:endParaRPr lang="en-US" altLang="en-US" sz="2000" b="0"/>
          </a:p>
          <a:p>
            <a:pPr algn="l"/>
            <a:r>
              <a:rPr lang="en-US" altLang="en-US" sz="2000" b="0"/>
              <a:t>Heuchera, Agapanthus Blue, Heuchera Lime Marmalade, Parsley, Lavandula, Lupinus, Libertia Gold leaf, Heuchera, Acanthus Whitewater, Carex Bronco, Helichrysum Ruby Cluster, Doronicum, Geranium Midnight Reiter, Ophiopogon, Delphinum, Dierama, Astantia Major Venice, Astrantia Haspen Blood, Physalis Franchetti, Heuchrac, Dianthus. </a:t>
            </a:r>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9225"/>
            <a:ext cx="7772400" cy="717550"/>
          </a:xfrm>
        </p:spPr>
        <p:txBody>
          <a:bodyPr/>
          <a:lstStyle/>
          <a:p>
            <a:pPr>
              <a:defRPr/>
            </a:pPr>
            <a:r>
              <a:rPr lang="en-US" sz="2800" b="1" dirty="0">
                <a:latin typeface="+mn-lt"/>
              </a:rPr>
              <a:t>Other Ongoing Work October 2018</a:t>
            </a:r>
          </a:p>
        </p:txBody>
      </p:sp>
      <p:sp>
        <p:nvSpPr>
          <p:cNvPr id="31746" name="Subtitle 2"/>
          <p:cNvSpPr>
            <a:spLocks noGrp="1"/>
          </p:cNvSpPr>
          <p:nvPr>
            <p:ph type="subTitle" idx="1"/>
          </p:nvPr>
        </p:nvSpPr>
        <p:spPr>
          <a:xfrm>
            <a:off x="250825" y="2136775"/>
            <a:ext cx="8497888" cy="2092325"/>
          </a:xfrm>
        </p:spPr>
        <p:txBody>
          <a:bodyPr/>
          <a:lstStyle/>
          <a:p>
            <a:pPr marL="342900" indent="-342900" algn="l">
              <a:buFontTx/>
              <a:buChar char="•"/>
            </a:pPr>
            <a:r>
              <a:rPr lang="en-US" altLang="en-US" sz="2000" b="0" dirty="0"/>
              <a:t>32 </a:t>
            </a:r>
            <a:r>
              <a:rPr lang="en-US" altLang="en-US" sz="2000" b="0" i="1" dirty="0"/>
              <a:t>Bacillus </a:t>
            </a:r>
            <a:r>
              <a:rPr lang="en-US" altLang="en-US" sz="2000" b="0" dirty="0"/>
              <a:t>strains being tested against pathogenic fungi, </a:t>
            </a:r>
            <a:r>
              <a:rPr lang="en-US" altLang="en-US" sz="2000" b="0" i="1" dirty="0" err="1"/>
              <a:t>Rhizoctonia</a:t>
            </a:r>
            <a:r>
              <a:rPr lang="en-US" altLang="en-US" sz="2000" b="0" dirty="0"/>
              <a:t>, </a:t>
            </a:r>
            <a:r>
              <a:rPr lang="en-US" altLang="en-US" sz="2000" b="0" i="1" dirty="0"/>
              <a:t>Fusarium</a:t>
            </a:r>
            <a:r>
              <a:rPr lang="en-US" altLang="en-US" sz="2000" b="0" dirty="0"/>
              <a:t>, </a:t>
            </a:r>
            <a:r>
              <a:rPr lang="en-US" altLang="en-US" sz="2000" b="0" i="1" dirty="0" err="1"/>
              <a:t>Phytophtora</a:t>
            </a:r>
            <a:r>
              <a:rPr lang="en-US" altLang="en-US" sz="2000" b="0" dirty="0"/>
              <a:t>, </a:t>
            </a:r>
            <a:r>
              <a:rPr lang="en-US" altLang="en-US" sz="2000" b="0" i="1" dirty="0" err="1"/>
              <a:t>Diplocarpon</a:t>
            </a:r>
            <a:r>
              <a:rPr lang="en-US" altLang="en-US" sz="2000" b="0" dirty="0"/>
              <a:t>, mildew etc. </a:t>
            </a:r>
          </a:p>
          <a:p>
            <a:pPr marL="342900" indent="-342900" algn="l">
              <a:buFontTx/>
              <a:buChar char="•"/>
            </a:pPr>
            <a:r>
              <a:rPr lang="en-US" altLang="en-US" sz="2000" b="0" dirty="0"/>
              <a:t>Rhizobia/</a:t>
            </a:r>
            <a:r>
              <a:rPr lang="en-US" altLang="en-US" sz="2000" b="0" i="1" dirty="0" err="1"/>
              <a:t>Azotobacter</a:t>
            </a:r>
            <a:r>
              <a:rPr lang="en-US" altLang="en-US" sz="2000" b="0" dirty="0"/>
              <a:t> (nitrogen fixing) used on laurels. </a:t>
            </a:r>
          </a:p>
          <a:p>
            <a:pPr marL="342900" indent="-342900" algn="l">
              <a:buFontTx/>
              <a:buChar char="•"/>
            </a:pPr>
            <a:r>
              <a:rPr lang="en-US" altLang="en-US" sz="2000" b="0" dirty="0"/>
              <a:t>Grass seed coating trials with </a:t>
            </a:r>
            <a:r>
              <a:rPr lang="en-US" altLang="en-US" sz="2000" b="0" i="1" dirty="0"/>
              <a:t>Bacillus</a:t>
            </a:r>
            <a:r>
              <a:rPr lang="en-US" altLang="en-US" sz="2000" b="0" dirty="0"/>
              <a:t>, </a:t>
            </a:r>
            <a:r>
              <a:rPr lang="en-US" altLang="en-US" sz="2000" b="0" i="1" dirty="0" err="1"/>
              <a:t>Paenibacillus</a:t>
            </a:r>
            <a:r>
              <a:rPr lang="en-US" altLang="en-US" sz="2000" b="0" dirty="0"/>
              <a:t>, rhizobia and </a:t>
            </a:r>
            <a:r>
              <a:rPr lang="en-US" altLang="en-US" sz="2000" b="0" i="1" dirty="0" err="1"/>
              <a:t>Azotobacter</a:t>
            </a:r>
            <a:r>
              <a:rPr lang="en-US" altLang="en-US" sz="2000" b="0" dirty="0"/>
              <a:t> </a:t>
            </a:r>
            <a:r>
              <a:rPr lang="mr-IN" altLang="en-US" sz="2000" b="0" dirty="0"/>
              <a:t>–</a:t>
            </a:r>
            <a:r>
              <a:rPr lang="en-US" altLang="en-US" sz="2000" b="0" dirty="0"/>
              <a:t> 2 year yield analysis.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8686800" cy="857250"/>
          </a:xfrm>
        </p:spPr>
        <p:txBody>
          <a:bodyPr/>
          <a:lstStyle/>
          <a:p>
            <a:r>
              <a:rPr lang="en-US" sz="2000" b="1" i="1" dirty="0">
                <a:latin typeface="+mn-lt"/>
              </a:rPr>
              <a:t>Bacillus</a:t>
            </a:r>
            <a:r>
              <a:rPr lang="en-US" sz="2000" b="1" dirty="0">
                <a:latin typeface="+mn-lt"/>
              </a:rPr>
              <a:t> Project</a:t>
            </a:r>
            <a:br>
              <a:rPr lang="en-US" sz="2000" b="1" dirty="0">
                <a:latin typeface="+mn-lt"/>
              </a:rPr>
            </a:br>
            <a:r>
              <a:rPr lang="en-US" sz="2000" b="1" dirty="0">
                <a:latin typeface="+mn-lt"/>
              </a:rPr>
              <a:t>Inhibition of </a:t>
            </a:r>
            <a:r>
              <a:rPr lang="en-US" sz="2000" b="1" i="1" dirty="0">
                <a:latin typeface="+mn-lt"/>
              </a:rPr>
              <a:t>Fusarium </a:t>
            </a:r>
            <a:r>
              <a:rPr lang="en-US" sz="2000" b="1" i="1" dirty="0" err="1">
                <a:latin typeface="+mn-lt"/>
              </a:rPr>
              <a:t>solani</a:t>
            </a:r>
            <a:endParaRPr lang="en-US" sz="2000" b="1" i="1" dirty="0">
              <a:latin typeface="+mn-lt"/>
            </a:endParaRPr>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47614"/>
            <a:ext cx="2602632" cy="3312368"/>
          </a:xfr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130099" y="1344042"/>
            <a:ext cx="2602632" cy="331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545" y="1344043"/>
            <a:ext cx="2835255" cy="3379960"/>
          </a:xfrm>
          <a:prstGeom prst="rect">
            <a:avLst/>
          </a:prstGeom>
        </p:spPr>
      </p:pic>
    </p:spTree>
    <p:extLst>
      <p:ext uri="{BB962C8B-B14F-4D97-AF65-F5344CB8AC3E}">
        <p14:creationId xmlns:p14="http://schemas.microsoft.com/office/powerpoint/2010/main" val="106846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5"/>
            <a:ext cx="8219256" cy="553208"/>
          </a:xfrm>
        </p:spPr>
        <p:txBody>
          <a:bodyPr/>
          <a:lstStyle/>
          <a:p>
            <a:r>
              <a:rPr lang="en-US" sz="2800" b="1" dirty="0">
                <a:latin typeface="+mn-lt"/>
              </a:rPr>
              <a:t>Grass Seed Germination </a:t>
            </a:r>
            <a:r>
              <a:rPr lang="mr-IN" sz="2800" b="1" dirty="0">
                <a:latin typeface="+mn-lt"/>
              </a:rPr>
              <a:t>–</a:t>
            </a:r>
            <a:r>
              <a:rPr lang="en-US" sz="2800" b="1" dirty="0">
                <a:latin typeface="+mn-lt"/>
              </a:rPr>
              <a:t> October 2018</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8324" y="1540783"/>
            <a:ext cx="1512168" cy="30861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1543536"/>
            <a:ext cx="1440160" cy="3086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07" y="1512144"/>
            <a:ext cx="1603397" cy="30861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938" y="1540783"/>
            <a:ext cx="1578572" cy="3086100"/>
          </a:xfrm>
          <a:prstGeom prst="rect">
            <a:avLst/>
          </a:prstGeom>
        </p:spPr>
      </p:pic>
      <p:sp>
        <p:nvSpPr>
          <p:cNvPr id="11" name="TextBox 10"/>
          <p:cNvSpPr txBox="1"/>
          <p:nvPr/>
        </p:nvSpPr>
        <p:spPr>
          <a:xfrm>
            <a:off x="3592286" y="3795886"/>
            <a:ext cx="1699794" cy="369332"/>
          </a:xfrm>
          <a:prstGeom prst="rect">
            <a:avLst/>
          </a:prstGeom>
          <a:noFill/>
        </p:spPr>
        <p:txBody>
          <a:bodyPr wrap="square" rtlCol="0">
            <a:spAutoFit/>
          </a:bodyPr>
          <a:lstStyle/>
          <a:p>
            <a:r>
              <a:rPr lang="en-US" sz="1800" dirty="0" err="1"/>
              <a:t>Azotobacter</a:t>
            </a:r>
            <a:endParaRPr lang="en-US" sz="1800" dirty="0"/>
          </a:p>
        </p:txBody>
      </p:sp>
      <p:sp>
        <p:nvSpPr>
          <p:cNvPr id="12" name="TextBox 11"/>
          <p:cNvSpPr txBox="1"/>
          <p:nvPr/>
        </p:nvSpPr>
        <p:spPr>
          <a:xfrm>
            <a:off x="1979712" y="3795886"/>
            <a:ext cx="1440160" cy="369332"/>
          </a:xfrm>
          <a:prstGeom prst="rect">
            <a:avLst/>
          </a:prstGeom>
          <a:noFill/>
        </p:spPr>
        <p:txBody>
          <a:bodyPr wrap="square" rtlCol="0">
            <a:spAutoFit/>
          </a:bodyPr>
          <a:lstStyle/>
          <a:p>
            <a:r>
              <a:rPr lang="en-US" sz="1800" dirty="0" err="1"/>
              <a:t>Paenibacillus</a:t>
            </a:r>
            <a:endParaRPr lang="en-US" sz="1800" dirty="0"/>
          </a:p>
        </p:txBody>
      </p:sp>
      <p:sp>
        <p:nvSpPr>
          <p:cNvPr id="13" name="TextBox 12"/>
          <p:cNvSpPr txBox="1"/>
          <p:nvPr/>
        </p:nvSpPr>
        <p:spPr>
          <a:xfrm>
            <a:off x="457200" y="3651870"/>
            <a:ext cx="1234480" cy="646331"/>
          </a:xfrm>
          <a:prstGeom prst="rect">
            <a:avLst/>
          </a:prstGeom>
          <a:noFill/>
        </p:spPr>
        <p:txBody>
          <a:bodyPr wrap="square" rtlCol="0">
            <a:spAutoFit/>
          </a:bodyPr>
          <a:lstStyle/>
          <a:p>
            <a:r>
              <a:rPr lang="en-US" sz="1800" dirty="0"/>
              <a:t>Bacillus Mix</a:t>
            </a:r>
          </a:p>
        </p:txBody>
      </p:sp>
      <p:sp>
        <p:nvSpPr>
          <p:cNvPr id="14" name="TextBox 13"/>
          <p:cNvSpPr txBox="1"/>
          <p:nvPr/>
        </p:nvSpPr>
        <p:spPr>
          <a:xfrm>
            <a:off x="5176178" y="3651870"/>
            <a:ext cx="1352874" cy="646331"/>
          </a:xfrm>
          <a:prstGeom prst="rect">
            <a:avLst/>
          </a:prstGeom>
          <a:noFill/>
        </p:spPr>
        <p:txBody>
          <a:bodyPr wrap="square" rtlCol="0">
            <a:spAutoFit/>
          </a:bodyPr>
          <a:lstStyle/>
          <a:p>
            <a:r>
              <a:rPr lang="en-US" sz="1800" dirty="0"/>
              <a:t>Rhizobia Mix</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8400" y="1540783"/>
            <a:ext cx="1690139" cy="3086100"/>
          </a:xfrm>
          <a:prstGeom prst="rect">
            <a:avLst/>
          </a:prstGeom>
        </p:spPr>
      </p:pic>
      <p:sp>
        <p:nvSpPr>
          <p:cNvPr id="16" name="TextBox 15"/>
          <p:cNvSpPr txBox="1"/>
          <p:nvPr/>
        </p:nvSpPr>
        <p:spPr>
          <a:xfrm>
            <a:off x="7164288" y="3795886"/>
            <a:ext cx="1008112" cy="369332"/>
          </a:xfrm>
          <a:prstGeom prst="rect">
            <a:avLst/>
          </a:prstGeom>
          <a:noFill/>
        </p:spPr>
        <p:txBody>
          <a:bodyPr wrap="square" rtlCol="0">
            <a:spAutoFit/>
          </a:bodyPr>
          <a:lstStyle/>
          <a:p>
            <a:r>
              <a:rPr lang="en-US" sz="1800" dirty="0"/>
              <a:t>Control</a:t>
            </a:r>
          </a:p>
        </p:txBody>
      </p:sp>
    </p:spTree>
    <p:extLst>
      <p:ext uri="{BB962C8B-B14F-4D97-AF65-F5344CB8AC3E}">
        <p14:creationId xmlns:p14="http://schemas.microsoft.com/office/powerpoint/2010/main" val="16753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9388" y="1347788"/>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IE" sz="2800" b="1" dirty="0">
                <a:latin typeface="+mn-lt"/>
              </a:rPr>
              <a:t>Trial Work 2016/2017 Edibles</a:t>
            </a:r>
          </a:p>
        </p:txBody>
      </p:sp>
      <p:sp>
        <p:nvSpPr>
          <p:cNvPr id="32770" name="Rectangle 1"/>
          <p:cNvSpPr>
            <a:spLocks noChangeArrowheads="1"/>
          </p:cNvSpPr>
          <p:nvPr/>
        </p:nvSpPr>
        <p:spPr bwMode="auto">
          <a:xfrm>
            <a:off x="1187450" y="1971675"/>
            <a:ext cx="6697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Char char="•"/>
            </a:pPr>
            <a:r>
              <a:rPr lang="en-IE" altLang="en-US" sz="2000" b="0">
                <a:ea typeface="Verdana" charset="0"/>
                <a:cs typeface="Verdana" charset="0"/>
              </a:rPr>
              <a:t>Paul Brophy Grower </a:t>
            </a:r>
            <a:r>
              <a:rPr lang="mr-IN" altLang="en-US" sz="2000" b="0">
                <a:ea typeface="Verdana" charset="0"/>
                <a:cs typeface="Verdana" charset="0"/>
              </a:rPr>
              <a:t>–</a:t>
            </a:r>
            <a:r>
              <a:rPr lang="en-IE" altLang="en-US" sz="2000" b="0">
                <a:ea typeface="Verdana" charset="0"/>
                <a:cs typeface="Verdana" charset="0"/>
              </a:rPr>
              <a:t> Broccoli </a:t>
            </a:r>
          </a:p>
          <a:p>
            <a:pPr>
              <a:spcBef>
                <a:spcPct val="0"/>
              </a:spcBef>
              <a:buFontTx/>
              <a:buChar char="•"/>
            </a:pPr>
            <a:r>
              <a:rPr lang="en-IE" altLang="en-US" sz="2000" b="0">
                <a:ea typeface="Verdana" charset="0"/>
                <a:cs typeface="Verdana" charset="0"/>
              </a:rPr>
              <a:t>Teagasc </a:t>
            </a:r>
            <a:r>
              <a:rPr lang="mr-IN" altLang="en-US" sz="2000" b="0">
                <a:ea typeface="Verdana" charset="0"/>
                <a:cs typeface="Verdana" charset="0"/>
              </a:rPr>
              <a:t>–</a:t>
            </a:r>
            <a:r>
              <a:rPr lang="en-IE" altLang="en-US" sz="2000" b="0">
                <a:ea typeface="Verdana" charset="0"/>
                <a:cs typeface="Verdana" charset="0"/>
              </a:rPr>
              <a:t>Beans and Alfalfa (Lucerne) </a:t>
            </a:r>
          </a:p>
          <a:p>
            <a:pPr>
              <a:spcBef>
                <a:spcPct val="0"/>
              </a:spcBef>
              <a:buFontTx/>
              <a:buChar char="•"/>
            </a:pPr>
            <a:r>
              <a:rPr lang="en-IE" altLang="en-US" sz="2000" b="0">
                <a:ea typeface="Verdana" charset="0"/>
                <a:cs typeface="Verdana" charset="0"/>
              </a:rPr>
              <a:t>Stuard Parma, Italy - Organic Tomatoes </a:t>
            </a:r>
            <a:br>
              <a:rPr lang="en-IE" altLang="en-US" sz="2000" b="0">
                <a:ea typeface="Verdana" charset="0"/>
                <a:cs typeface="Verdana" charset="0"/>
              </a:rPr>
            </a:br>
            <a:endParaRPr lang="en-IE" altLang="en-US" sz="2000" b="0">
              <a:ea typeface="Verdana" charset="0"/>
              <a:cs typeface="Verdan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116013" y="1203325"/>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i="1"/>
              <a:t>rhizo power</a:t>
            </a:r>
            <a:r>
              <a:rPr lang="de-DE" altLang="de-DE" sz="2800" i="1" baseline="30000"/>
              <a:t>®  </a:t>
            </a:r>
            <a:r>
              <a:rPr lang="de-DE" altLang="de-DE" sz="2800"/>
              <a:t>Broccoli</a:t>
            </a:r>
            <a:r>
              <a:rPr lang="de-DE" altLang="de-DE" sz="2800" baseline="30000"/>
              <a:t>  </a:t>
            </a:r>
            <a:endParaRPr lang="de-DE" altLang="de-DE" sz="2800"/>
          </a:p>
        </p:txBody>
      </p:sp>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1924050"/>
            <a:ext cx="25923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924050"/>
            <a:ext cx="252095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24050"/>
            <a:ext cx="3024188"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2"/>
          <p:cNvSpPr txBox="1">
            <a:spLocks noChangeArrowheads="1"/>
          </p:cNvSpPr>
          <p:nvPr/>
        </p:nvSpPr>
        <p:spPr bwMode="auto">
          <a:xfrm>
            <a:off x="323850" y="1287463"/>
            <a:ext cx="8496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a:t>nadicom GmbH Microbiology Experts</a:t>
            </a:r>
            <a:endParaRPr lang="de-DE" altLang="de-DE" sz="2000"/>
          </a:p>
          <a:p>
            <a:pPr eaLnBrk="1" hangingPunct="1">
              <a:spcBef>
                <a:spcPct val="0"/>
              </a:spcBef>
            </a:pPr>
            <a:r>
              <a:rPr lang="de-DE" altLang="de-DE" sz="2000"/>
              <a:t>Our Vision</a:t>
            </a:r>
            <a:endParaRPr lang="de-DE" altLang="de-DE" sz="1800"/>
          </a:p>
          <a:p>
            <a:r>
              <a:rPr lang="en-US" altLang="en-US" sz="2000" b="0"/>
              <a:t>Offer alternative solutions to pesticides for crop management </a:t>
            </a:r>
          </a:p>
          <a:p>
            <a:r>
              <a:rPr lang="en-US" altLang="en-US" sz="2000" b="0"/>
              <a:t>Prove that we have alternatives and that they work </a:t>
            </a:r>
          </a:p>
          <a:p>
            <a:r>
              <a:rPr lang="en-US" altLang="en-US" sz="2000" b="0"/>
              <a:t>Indigenous solutions for indigenous soils</a:t>
            </a:r>
          </a:p>
        </p:txBody>
      </p:sp>
      <p:pic>
        <p:nvPicPr>
          <p:cNvPr id="11266" name="Picture 4" descr="\\GEFILE01\Daten\Public\nadicom\2016\Slam\Bilder\Balken\Balken_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652838"/>
            <a:ext cx="7559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250825" y="1279525"/>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i="1"/>
              <a:t>rhizo power</a:t>
            </a:r>
            <a:r>
              <a:rPr lang="de-DE" altLang="de-DE" sz="2800" i="1" baseline="30000"/>
              <a:t>® </a:t>
            </a:r>
            <a:r>
              <a:rPr lang="de-DE" altLang="de-DE" sz="2800"/>
              <a:t>Root Development </a:t>
            </a:r>
            <a:endParaRPr lang="de-DE" altLang="de-DE" sz="2800" b="0"/>
          </a:p>
        </p:txBody>
      </p:sp>
      <p:pic>
        <p:nvPicPr>
          <p:cNvPr id="368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803400"/>
            <a:ext cx="31607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809750"/>
            <a:ext cx="3236913"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309563" y="1314450"/>
            <a:ext cx="8496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i="1" dirty="0" err="1"/>
              <a:t>Bacillus</a:t>
            </a:r>
            <a:r>
              <a:rPr lang="de-DE" altLang="de-DE" sz="2800" i="1" dirty="0"/>
              <a:t> </a:t>
            </a:r>
            <a:r>
              <a:rPr lang="de-DE" altLang="de-DE" sz="2800" i="1" dirty="0" err="1"/>
              <a:t>subtilis</a:t>
            </a:r>
            <a:r>
              <a:rPr lang="de-DE" altLang="de-DE" sz="2800" i="1" dirty="0"/>
              <a:t> </a:t>
            </a:r>
            <a:r>
              <a:rPr lang="de-DE" altLang="de-DE" sz="2800" dirty="0"/>
              <a:t>on </a:t>
            </a:r>
            <a:r>
              <a:rPr lang="de-DE" altLang="de-DE" sz="2800" dirty="0" err="1"/>
              <a:t>Chocolate</a:t>
            </a:r>
            <a:r>
              <a:rPr lang="de-DE" altLang="de-DE" sz="2800" dirty="0"/>
              <a:t> Spot </a:t>
            </a:r>
            <a:r>
              <a:rPr lang="mr-IN" altLang="de-DE" sz="2800" dirty="0"/>
              <a:t>–</a:t>
            </a:r>
            <a:r>
              <a:rPr lang="de-DE" altLang="de-DE" sz="2800" dirty="0"/>
              <a:t> </a:t>
            </a:r>
            <a:r>
              <a:rPr lang="de-DE" altLang="de-DE" sz="2800" dirty="0" err="1"/>
              <a:t>Beans</a:t>
            </a:r>
            <a:r>
              <a:rPr lang="de-DE" altLang="de-DE" sz="2800" dirty="0"/>
              <a:t> </a:t>
            </a:r>
          </a:p>
          <a:p>
            <a:pPr eaLnBrk="1" hangingPunct="1">
              <a:spcBef>
                <a:spcPct val="0"/>
              </a:spcBef>
            </a:pPr>
            <a:r>
              <a:rPr lang="de-DE" altLang="de-DE" dirty="0"/>
              <a:t>FT 7.42 t/ha - T 7.15 (-4%)-UT 6.74 (-9%)</a:t>
            </a:r>
          </a:p>
        </p:txBody>
      </p:sp>
      <p:pic>
        <p:nvPicPr>
          <p:cNvPr id="38914"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0" y="2663825"/>
            <a:ext cx="33305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3775" y="2698750"/>
            <a:ext cx="322421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304800" y="1276350"/>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a:t>Rhizobia </a:t>
            </a:r>
            <a:r>
              <a:rPr lang="de-DE" altLang="de-DE" sz="2800" baseline="30000"/>
              <a:t>®  </a:t>
            </a:r>
            <a:r>
              <a:rPr lang="de-DE" altLang="de-DE" sz="2800"/>
              <a:t>Trial Work Alfalfa</a:t>
            </a:r>
            <a:endParaRPr lang="de-DE" altLang="de-DE" sz="2800" b="0"/>
          </a:p>
        </p:txBody>
      </p:sp>
      <p:sp>
        <p:nvSpPr>
          <p:cNvPr id="40962" name="AutoShape 4" descr="astedGraphic-2.pn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pPr>
            <a:endParaRPr lang="en-US" altLang="en-US" b="0">
              <a:latin typeface="Times New Roman" charset="0"/>
            </a:endParaRPr>
          </a:p>
        </p:txBody>
      </p:sp>
      <p:sp>
        <p:nvSpPr>
          <p:cNvPr id="40963" name="AutoShape 6" descr="astedGraphic-2.png"/>
          <p:cNvSpPr>
            <a:spLocks noChangeAspect="1" noChangeArrowheads="1"/>
          </p:cNvSpPr>
          <p:nvPr/>
        </p:nvSpPr>
        <p:spPr bwMode="auto">
          <a:xfrm>
            <a:off x="2195513" y="31480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pPr>
            <a:endParaRPr lang="en-US" altLang="en-US" b="0">
              <a:latin typeface="Times New Roman" charset="0"/>
            </a:endParaRPr>
          </a:p>
        </p:txBody>
      </p:sp>
      <p:pic>
        <p:nvPicPr>
          <p:cNvPr id="409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800225"/>
            <a:ext cx="42481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525" y="3649663"/>
            <a:ext cx="424815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800225"/>
            <a:ext cx="3744913"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4787900" y="424815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
          <p:cNvSpPr txBox="1">
            <a:spLocks noChangeArrowheads="1"/>
          </p:cNvSpPr>
          <p:nvPr/>
        </p:nvSpPr>
        <p:spPr bwMode="auto">
          <a:xfrm>
            <a:off x="503238" y="1120775"/>
            <a:ext cx="6011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lgn="ctr">
              <a:spcBef>
                <a:spcPct val="0"/>
              </a:spcBef>
            </a:pPr>
            <a:r>
              <a:rPr lang="en-US" altLang="en-US" sz="2800">
                <a:ea typeface="Verdana" charset="0"/>
                <a:cs typeface="Verdana" charset="0"/>
              </a:rPr>
              <a:t>Organic Tomato Trial </a:t>
            </a:r>
            <a:r>
              <a:rPr lang="mr-IN" altLang="en-US" sz="2800">
                <a:ea typeface="Verdana" charset="0"/>
                <a:cs typeface="Verdana" charset="0"/>
              </a:rPr>
              <a:t>–</a:t>
            </a:r>
            <a:r>
              <a:rPr lang="en-US" altLang="en-US" sz="2800">
                <a:ea typeface="Verdana" charset="0"/>
                <a:cs typeface="Verdana" charset="0"/>
              </a:rPr>
              <a:t> Italy </a:t>
            </a:r>
          </a:p>
        </p:txBody>
      </p:sp>
      <p:graphicFrame>
        <p:nvGraphicFramePr>
          <p:cNvPr id="6" name="Table 5"/>
          <p:cNvGraphicFramePr>
            <a:graphicFrameLocks noGrp="1"/>
          </p:cNvGraphicFramePr>
          <p:nvPr>
            <p:extLst>
              <p:ext uri="{D42A27DB-BD31-4B8C-83A1-F6EECF244321}">
                <p14:modId xmlns:p14="http://schemas.microsoft.com/office/powerpoint/2010/main" val="171513129"/>
              </p:ext>
            </p:extLst>
          </p:nvPr>
        </p:nvGraphicFramePr>
        <p:xfrm>
          <a:off x="827088" y="1635125"/>
          <a:ext cx="7993062" cy="3024189"/>
        </p:xfrm>
        <a:graphic>
          <a:graphicData uri="http://schemas.openxmlformats.org/drawingml/2006/table">
            <a:tbl>
              <a:tblPr/>
              <a:tblGrid>
                <a:gridCol w="1371600">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gridCol w="1423987">
                  <a:extLst>
                    <a:ext uri="{9D8B030D-6E8A-4147-A177-3AD203B41FA5}">
                      <a16:colId xmlns:a16="http://schemas.microsoft.com/office/drawing/2014/main" val="20002"/>
                    </a:ext>
                  </a:extLst>
                </a:gridCol>
                <a:gridCol w="1044575">
                  <a:extLst>
                    <a:ext uri="{9D8B030D-6E8A-4147-A177-3AD203B41FA5}">
                      <a16:colId xmlns:a16="http://schemas.microsoft.com/office/drawing/2014/main" val="20003"/>
                    </a:ext>
                  </a:extLst>
                </a:gridCol>
                <a:gridCol w="940916">
                  <a:extLst>
                    <a:ext uri="{9D8B030D-6E8A-4147-A177-3AD203B41FA5}">
                      <a16:colId xmlns:a16="http://schemas.microsoft.com/office/drawing/2014/main" val="20004"/>
                    </a:ext>
                  </a:extLst>
                </a:gridCol>
                <a:gridCol w="1054572">
                  <a:extLst>
                    <a:ext uri="{9D8B030D-6E8A-4147-A177-3AD203B41FA5}">
                      <a16:colId xmlns:a16="http://schemas.microsoft.com/office/drawing/2014/main" val="20005"/>
                    </a:ext>
                  </a:extLst>
                </a:gridCol>
                <a:gridCol w="1249362">
                  <a:extLst>
                    <a:ext uri="{9D8B030D-6E8A-4147-A177-3AD203B41FA5}">
                      <a16:colId xmlns:a16="http://schemas.microsoft.com/office/drawing/2014/main" val="20006"/>
                    </a:ext>
                  </a:extLst>
                </a:gridCol>
              </a:tblGrid>
              <a:tr h="1036638">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cap="none" normalizeH="0" baseline="0">
                          <a:ln>
                            <a:noFill/>
                          </a:ln>
                          <a:solidFill>
                            <a:srgbClr val="000000"/>
                          </a:solidFill>
                          <a:effectLst/>
                          <a:latin typeface="Arial" charset="0"/>
                          <a:ea typeface="Times New Roman" charset="0"/>
                          <a:cs typeface="Times New Roman" charset="0"/>
                        </a:rPr>
                        <a:t> </a:t>
                      </a:r>
                      <a:endParaRPr kumimoji="0" lang="en-GB" altLang="en-US" sz="14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a:ln>
                            <a:noFill/>
                          </a:ln>
                          <a:solidFill>
                            <a:srgbClr val="000000"/>
                          </a:solidFill>
                          <a:effectLst/>
                          <a:latin typeface="Arial" charset="0"/>
                          <a:ea typeface="Times New Roman" charset="0"/>
                          <a:cs typeface="Times New Roman" charset="0"/>
                        </a:rPr>
                        <a:t>Solids</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a:ln>
                            <a:noFill/>
                          </a:ln>
                          <a:solidFill>
                            <a:srgbClr val="000000"/>
                          </a:solidFill>
                          <a:effectLst/>
                          <a:latin typeface="Arial" charset="0"/>
                          <a:ea typeface="Times New Roman" charset="0"/>
                          <a:cs typeface="Times New Roman" charset="0"/>
                        </a:rPr>
                        <a:t>Ton/ha) Marketable</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a:ln>
                            <a:noFill/>
                          </a:ln>
                          <a:solidFill>
                            <a:srgbClr val="000000"/>
                          </a:solidFill>
                          <a:effectLst/>
                          <a:latin typeface="Arial" charset="0"/>
                          <a:ea typeface="Times New Roman" charset="0"/>
                          <a:cs typeface="Times New Roman" charset="0"/>
                        </a:rPr>
                        <a:t>Ton/ha) Total</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a:ln>
                            <a:noFill/>
                          </a:ln>
                          <a:solidFill>
                            <a:srgbClr val="000000"/>
                          </a:solidFill>
                          <a:effectLst/>
                          <a:latin typeface="Arial" charset="0"/>
                          <a:ea typeface="Times New Roman" charset="0"/>
                          <a:cs typeface="Times New Roman" charset="0"/>
                        </a:rPr>
                        <a:t>Health</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a:ln>
                            <a:noFill/>
                          </a:ln>
                          <a:solidFill>
                            <a:srgbClr val="000000"/>
                          </a:solidFill>
                          <a:effectLst/>
                          <a:latin typeface="Arial" charset="0"/>
                          <a:ea typeface="Times New Roman" charset="0"/>
                          <a:cs typeface="Times New Roman" charset="0"/>
                        </a:rPr>
                        <a:t>(P:5-1)</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a:ln>
                            <a:noFill/>
                          </a:ln>
                          <a:solidFill>
                            <a:srgbClr val="000000"/>
                          </a:solidFill>
                          <a:effectLst/>
                          <a:latin typeface="Arial" charset="0"/>
                          <a:ea typeface="Times New Roman" charset="0"/>
                          <a:cs typeface="Times New Roman" charset="0"/>
                        </a:rPr>
                        <a:t>Fruit coverage (P:5-1)</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0" u="none" strike="noStrike" cap="none" normalizeH="0" baseline="0" dirty="0">
                          <a:ln>
                            <a:noFill/>
                          </a:ln>
                          <a:solidFill>
                            <a:srgbClr val="000000"/>
                          </a:solidFill>
                          <a:effectLst/>
                          <a:latin typeface="Arial" charset="0"/>
                          <a:ea typeface="Times New Roman" charset="0"/>
                          <a:cs typeface="Times New Roman" charset="0"/>
                        </a:rPr>
                        <a:t>Lycopene</a:t>
                      </a:r>
                      <a:endParaRPr kumimoji="0" lang="en-GB" altLang="en-US" sz="1800" b="0" i="0" u="none" strike="noStrike" cap="none" normalizeH="0" baseline="0" dirty="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17525">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cap="none" normalizeH="0" baseline="0">
                          <a:ln>
                            <a:noFill/>
                          </a:ln>
                          <a:solidFill>
                            <a:srgbClr val="000000"/>
                          </a:solidFill>
                          <a:effectLst/>
                          <a:latin typeface="Arial" charset="0"/>
                          <a:ea typeface="Times New Roman" charset="0"/>
                          <a:cs typeface="Times New Roman" charset="0"/>
                        </a:rPr>
                        <a:t>Treated</a:t>
                      </a:r>
                      <a:endParaRPr kumimoji="0" lang="en-GB" altLang="en-US" sz="14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5,527</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120.8 </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138.2 A</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2.6</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2.6</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11.41</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17525">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cap="none" normalizeH="0" baseline="0">
                          <a:ln>
                            <a:noFill/>
                          </a:ln>
                          <a:solidFill>
                            <a:srgbClr val="000000"/>
                          </a:solidFill>
                          <a:effectLst/>
                          <a:latin typeface="Arial" charset="0"/>
                          <a:ea typeface="Times New Roman" charset="0"/>
                          <a:cs typeface="Times New Roman" charset="0"/>
                        </a:rPr>
                        <a:t>Not treated</a:t>
                      </a:r>
                      <a:endParaRPr kumimoji="0" lang="en-GB" altLang="en-US" sz="14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4,855</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108.0 </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125.6 B</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2.1</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2.1</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11.28</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44513">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cap="none" normalizeH="0" baseline="0">
                          <a:ln>
                            <a:noFill/>
                          </a:ln>
                          <a:solidFill>
                            <a:srgbClr val="000000"/>
                          </a:solidFill>
                          <a:effectLst/>
                          <a:latin typeface="Arial" charset="0"/>
                          <a:ea typeface="Times New Roman" charset="0"/>
                          <a:cs typeface="Times New Roman" charset="0"/>
                        </a:rPr>
                        <a:t>Coefficient of variation</a:t>
                      </a:r>
                      <a:endParaRPr kumimoji="0" lang="en-GB" altLang="en-US" sz="14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3.68</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4.68</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3.57</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9.56</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07988">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cap="none" normalizeH="0" baseline="0">
                          <a:ln>
                            <a:noFill/>
                          </a:ln>
                          <a:solidFill>
                            <a:srgbClr val="000000"/>
                          </a:solidFill>
                          <a:effectLst/>
                          <a:latin typeface="Arial" charset="0"/>
                          <a:ea typeface="Times New Roman" charset="0"/>
                          <a:cs typeface="Times New Roman" charset="0"/>
                        </a:rPr>
                        <a:t>Sig</a:t>
                      </a:r>
                      <a:endParaRPr kumimoji="0" lang="en-GB" altLang="en-US" sz="14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1"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a:ln>
                            <a:noFill/>
                          </a:ln>
                          <a:solidFill>
                            <a:srgbClr val="000000"/>
                          </a:solidFill>
                          <a:effectLst/>
                          <a:latin typeface="Arial" charset="0"/>
                          <a:ea typeface="Times New Roman" charset="0"/>
                          <a:cs typeface="Times New Roman" charset="0"/>
                        </a:rPr>
                        <a:t>-</a:t>
                      </a:r>
                      <a:endParaRPr kumimoji="0" lang="en-GB" altLang="en-US" sz="1800" b="0" i="0" u="none" strike="noStrike" cap="none" normalizeH="0" baseline="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000" b="1">
                          <a:solidFill>
                            <a:schemeClr val="tx1"/>
                          </a:solidFill>
                          <a:latin typeface="Verdana" charset="0"/>
                        </a:defRPr>
                      </a:lvl1pPr>
                      <a:lvl2pPr marL="742950" indent="-285750">
                        <a:spcBef>
                          <a:spcPct val="20000"/>
                        </a:spcBef>
                        <a:defRPr>
                          <a:solidFill>
                            <a:schemeClr val="tx1"/>
                          </a:solidFill>
                          <a:latin typeface="Verdana" charset="0"/>
                        </a:defRPr>
                      </a:lvl2pPr>
                      <a:lvl3pPr marL="1143000" indent="-228600">
                        <a:spcBef>
                          <a:spcPct val="20000"/>
                        </a:spcBef>
                        <a:defRPr sz="16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defRPr>
                          <a:solidFill>
                            <a:schemeClr val="tx1"/>
                          </a:solidFill>
                          <a:latin typeface="Verdana" charset="0"/>
                        </a:defRPr>
                      </a:lvl5pPr>
                      <a:lvl6pPr marL="2514600" indent="-228600" eaLnBrk="0" fontAlgn="base" hangingPunct="0">
                        <a:spcBef>
                          <a:spcPct val="20000"/>
                        </a:spcBef>
                        <a:spcAft>
                          <a:spcPct val="0"/>
                        </a:spcAft>
                        <a:defRPr>
                          <a:solidFill>
                            <a:schemeClr val="tx1"/>
                          </a:solidFill>
                          <a:latin typeface="Verdana" charset="0"/>
                        </a:defRPr>
                      </a:lvl6pPr>
                      <a:lvl7pPr marL="2971800" indent="-228600" eaLnBrk="0" fontAlgn="base" hangingPunct="0">
                        <a:spcBef>
                          <a:spcPct val="20000"/>
                        </a:spcBef>
                        <a:spcAft>
                          <a:spcPct val="0"/>
                        </a:spcAft>
                        <a:defRPr>
                          <a:solidFill>
                            <a:schemeClr val="tx1"/>
                          </a:solidFill>
                          <a:latin typeface="Verdana" charset="0"/>
                        </a:defRPr>
                      </a:lvl7pPr>
                      <a:lvl8pPr marL="3429000" indent="-228600" eaLnBrk="0" fontAlgn="base" hangingPunct="0">
                        <a:spcBef>
                          <a:spcPct val="20000"/>
                        </a:spcBef>
                        <a:spcAft>
                          <a:spcPct val="0"/>
                        </a:spcAft>
                        <a:defRPr>
                          <a:solidFill>
                            <a:schemeClr val="tx1"/>
                          </a:solidFill>
                          <a:latin typeface="Verdana" charset="0"/>
                        </a:defRPr>
                      </a:lvl8pPr>
                      <a:lvl9pPr marL="3886200" indent="-228600" eaLnBrk="0" fontAlgn="base" hangingPunct="0">
                        <a:spcBef>
                          <a:spcPct val="20000"/>
                        </a:spcBef>
                        <a:spcAft>
                          <a:spcPct val="0"/>
                        </a:spcAft>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1" u="none" strike="noStrike" cap="none" normalizeH="0" baseline="0" dirty="0" err="1">
                          <a:ln>
                            <a:noFill/>
                          </a:ln>
                          <a:solidFill>
                            <a:srgbClr val="000000"/>
                          </a:solidFill>
                          <a:effectLst/>
                          <a:latin typeface="Arial" charset="0"/>
                          <a:ea typeface="Times New Roman" charset="0"/>
                          <a:cs typeface="Times New Roman" charset="0"/>
                        </a:rPr>
                        <a:t>n.s</a:t>
                      </a:r>
                      <a:endParaRPr kumimoji="0" lang="en-GB" altLang="en-US" sz="1800" b="0" i="0" u="none" strike="noStrike" cap="none" normalizeH="0" baseline="0" dirty="0">
                        <a:ln>
                          <a:noFill/>
                        </a:ln>
                        <a:solidFill>
                          <a:schemeClr val="tx1"/>
                        </a:solidFill>
                        <a:effectLst/>
                        <a:latin typeface="Times New Roman" charset="0"/>
                        <a:ea typeface="Calibri"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4306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635125"/>
            <a:ext cx="12239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07950" y="1298575"/>
            <a:ext cx="7343775"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dirty="0"/>
              <a:t>The Future </a:t>
            </a:r>
            <a:r>
              <a:rPr lang="de-DE" altLang="de-DE" sz="2800" dirty="0" err="1"/>
              <a:t>for</a:t>
            </a:r>
            <a:r>
              <a:rPr lang="de-DE" altLang="de-DE" sz="2800" dirty="0"/>
              <a:t> PGPB?</a:t>
            </a:r>
          </a:p>
          <a:p>
            <a:pPr eaLnBrk="1" hangingPunct="1">
              <a:spcBef>
                <a:spcPct val="0"/>
              </a:spcBef>
              <a:buFontTx/>
              <a:buChar char="•"/>
            </a:pPr>
            <a:r>
              <a:rPr lang="de-DE" altLang="de-DE" sz="1800" dirty="0"/>
              <a:t>IPM </a:t>
            </a:r>
            <a:r>
              <a:rPr lang="de-DE" altLang="de-DE" sz="1800" dirty="0" err="1"/>
              <a:t>and</a:t>
            </a:r>
            <a:r>
              <a:rPr lang="de-DE" altLang="de-DE" sz="1800" dirty="0"/>
              <a:t> </a:t>
            </a:r>
            <a:r>
              <a:rPr lang="de-DE" altLang="de-DE" sz="1800" dirty="0" err="1"/>
              <a:t>Sustainable</a:t>
            </a:r>
            <a:r>
              <a:rPr lang="de-DE" altLang="de-DE" sz="1800" dirty="0"/>
              <a:t> </a:t>
            </a:r>
            <a:r>
              <a:rPr lang="de-DE" altLang="de-DE" sz="1800" dirty="0" err="1"/>
              <a:t>Use</a:t>
            </a:r>
            <a:r>
              <a:rPr lang="de-DE" altLang="de-DE" sz="1800" dirty="0"/>
              <a:t> </a:t>
            </a:r>
            <a:r>
              <a:rPr lang="de-DE" altLang="de-DE" sz="1800" dirty="0" err="1"/>
              <a:t>Directive</a:t>
            </a:r>
            <a:r>
              <a:rPr lang="de-DE" altLang="de-DE" sz="1800" dirty="0"/>
              <a:t> </a:t>
            </a:r>
            <a:r>
              <a:rPr lang="de-DE" altLang="de-DE" sz="1800" dirty="0" err="1"/>
              <a:t>is</a:t>
            </a:r>
            <a:r>
              <a:rPr lang="de-DE" altLang="de-DE" sz="1800" dirty="0"/>
              <a:t> </a:t>
            </a:r>
            <a:r>
              <a:rPr lang="de-DE" altLang="de-DE" sz="1800" dirty="0" err="1"/>
              <a:t>encouraging</a:t>
            </a:r>
            <a:r>
              <a:rPr lang="de-DE" altLang="de-DE" sz="1800" dirty="0"/>
              <a:t> </a:t>
            </a:r>
            <a:r>
              <a:rPr lang="de-DE" altLang="de-DE" sz="1800" dirty="0" err="1"/>
              <a:t>for</a:t>
            </a:r>
            <a:r>
              <a:rPr lang="de-DE" altLang="de-DE" sz="1800" dirty="0"/>
              <a:t> non-</a:t>
            </a:r>
            <a:r>
              <a:rPr lang="de-DE" altLang="de-DE" sz="1800" dirty="0" err="1"/>
              <a:t>chemicals</a:t>
            </a:r>
            <a:r>
              <a:rPr lang="de-DE" altLang="de-DE" sz="1800" dirty="0"/>
              <a:t>. PPP </a:t>
            </a:r>
            <a:r>
              <a:rPr lang="de-DE" altLang="de-DE" sz="1800" dirty="0" err="1"/>
              <a:t>restrictions</a:t>
            </a:r>
            <a:r>
              <a:rPr lang="de-DE" altLang="de-DE" sz="1800" dirty="0"/>
              <a:t>, </a:t>
            </a:r>
            <a:r>
              <a:rPr lang="de-DE" altLang="de-DE" sz="1800" dirty="0" err="1"/>
              <a:t>bans</a:t>
            </a:r>
            <a:r>
              <a:rPr lang="de-DE" altLang="de-DE" sz="1800" dirty="0"/>
              <a:t> in Europe. </a:t>
            </a:r>
          </a:p>
          <a:p>
            <a:pPr eaLnBrk="1" hangingPunct="1">
              <a:spcBef>
                <a:spcPct val="0"/>
              </a:spcBef>
              <a:buFontTx/>
              <a:buChar char="•"/>
            </a:pPr>
            <a:endParaRPr lang="de-DE" altLang="de-DE" sz="1800" dirty="0"/>
          </a:p>
          <a:p>
            <a:pPr eaLnBrk="1" hangingPunct="1">
              <a:spcBef>
                <a:spcPct val="0"/>
              </a:spcBef>
              <a:buFontTx/>
              <a:buChar char="•"/>
            </a:pPr>
            <a:r>
              <a:rPr lang="de-DE" altLang="de-DE" sz="1800" dirty="0" err="1"/>
              <a:t>Up</a:t>
            </a:r>
            <a:r>
              <a:rPr lang="de-DE" altLang="de-DE" sz="1800" dirty="0"/>
              <a:t> </a:t>
            </a:r>
            <a:r>
              <a:rPr lang="de-DE" altLang="de-DE" sz="1800" dirty="0" err="1"/>
              <a:t>to</a:t>
            </a:r>
            <a:r>
              <a:rPr lang="de-DE" altLang="de-DE" sz="1800" dirty="0"/>
              <a:t> </a:t>
            </a:r>
            <a:r>
              <a:rPr lang="de-DE" altLang="de-DE" sz="1800" dirty="0" err="1"/>
              <a:t>companies</a:t>
            </a:r>
            <a:r>
              <a:rPr lang="de-DE" altLang="de-DE" sz="1800" dirty="0"/>
              <a:t> like </a:t>
            </a:r>
            <a:r>
              <a:rPr lang="de-DE" altLang="de-DE" sz="1800" dirty="0" err="1"/>
              <a:t>nadicom</a:t>
            </a:r>
            <a:r>
              <a:rPr lang="de-DE" altLang="de-DE" sz="1800" dirty="0"/>
              <a:t> </a:t>
            </a:r>
            <a:r>
              <a:rPr lang="de-DE" altLang="de-DE" sz="1800" dirty="0" err="1"/>
              <a:t>to</a:t>
            </a:r>
            <a:r>
              <a:rPr lang="de-DE" altLang="de-DE" sz="1800" dirty="0"/>
              <a:t> </a:t>
            </a:r>
            <a:r>
              <a:rPr lang="de-DE" altLang="de-DE" sz="1800" dirty="0" err="1"/>
              <a:t>prove</a:t>
            </a:r>
            <a:r>
              <a:rPr lang="de-DE" altLang="de-DE" sz="1800" dirty="0"/>
              <a:t> </a:t>
            </a:r>
            <a:r>
              <a:rPr lang="de-DE" altLang="de-DE" sz="1800" dirty="0" err="1"/>
              <a:t>we</a:t>
            </a:r>
            <a:r>
              <a:rPr lang="de-DE" altLang="de-DE" sz="1800" dirty="0"/>
              <a:t> </a:t>
            </a:r>
            <a:r>
              <a:rPr lang="de-DE" altLang="de-DE" sz="1800" dirty="0" err="1"/>
              <a:t>have</a:t>
            </a:r>
            <a:r>
              <a:rPr lang="de-DE" altLang="de-DE" sz="1800" dirty="0"/>
              <a:t> alternatives </a:t>
            </a:r>
            <a:r>
              <a:rPr lang="de-DE" altLang="de-DE" sz="1800" dirty="0" err="1"/>
              <a:t>and</a:t>
            </a:r>
            <a:r>
              <a:rPr lang="de-DE" altLang="de-DE" sz="1800" dirty="0"/>
              <a:t> </a:t>
            </a:r>
            <a:r>
              <a:rPr lang="de-DE" altLang="de-DE" sz="1800" dirty="0" err="1"/>
              <a:t>that</a:t>
            </a:r>
            <a:r>
              <a:rPr lang="de-DE" altLang="de-DE" sz="1800" dirty="0"/>
              <a:t> </a:t>
            </a:r>
            <a:r>
              <a:rPr lang="de-DE" altLang="de-DE" sz="1800" dirty="0" err="1"/>
              <a:t>they</a:t>
            </a:r>
            <a:r>
              <a:rPr lang="de-DE" altLang="de-DE" sz="1800" dirty="0"/>
              <a:t> </a:t>
            </a:r>
            <a:r>
              <a:rPr lang="de-DE" altLang="de-DE" sz="1800" dirty="0" err="1"/>
              <a:t>are</a:t>
            </a:r>
            <a:r>
              <a:rPr lang="de-DE" altLang="de-DE" sz="1800" dirty="0"/>
              <a:t> </a:t>
            </a:r>
            <a:r>
              <a:rPr lang="de-DE" altLang="de-DE" sz="1800" dirty="0" err="1"/>
              <a:t>viable</a:t>
            </a:r>
            <a:r>
              <a:rPr lang="de-DE" altLang="de-DE" sz="1800" dirty="0"/>
              <a:t> alternative </a:t>
            </a:r>
            <a:r>
              <a:rPr lang="de-DE" altLang="de-DE" sz="1800" dirty="0" err="1"/>
              <a:t>to</a:t>
            </a:r>
            <a:r>
              <a:rPr lang="de-DE" altLang="de-DE" sz="1800" dirty="0"/>
              <a:t> </a:t>
            </a:r>
            <a:r>
              <a:rPr lang="de-DE" altLang="de-DE" sz="1800" dirty="0" err="1"/>
              <a:t>pesticides</a:t>
            </a:r>
            <a:r>
              <a:rPr lang="de-DE" altLang="de-DE" sz="1800" dirty="0"/>
              <a:t>. Show </a:t>
            </a:r>
            <a:r>
              <a:rPr lang="de-DE" altLang="de-DE" sz="1800" dirty="0" err="1"/>
              <a:t>increased</a:t>
            </a:r>
            <a:r>
              <a:rPr lang="de-DE" altLang="de-DE" sz="1800" dirty="0"/>
              <a:t> </a:t>
            </a:r>
            <a:r>
              <a:rPr lang="de-DE" altLang="de-DE" sz="1800" dirty="0" err="1"/>
              <a:t>yields</a:t>
            </a:r>
            <a:r>
              <a:rPr lang="de-DE" altLang="de-DE" sz="1800" dirty="0"/>
              <a:t>, </a:t>
            </a:r>
            <a:r>
              <a:rPr lang="de-DE" altLang="de-DE" sz="1800" dirty="0" err="1"/>
              <a:t>reduce</a:t>
            </a:r>
            <a:r>
              <a:rPr lang="de-DE" altLang="de-DE" sz="1800" dirty="0"/>
              <a:t> </a:t>
            </a:r>
            <a:r>
              <a:rPr lang="de-DE" altLang="de-DE" sz="1800" dirty="0" err="1"/>
              <a:t>disease</a:t>
            </a:r>
            <a:r>
              <a:rPr lang="de-DE" altLang="de-DE" sz="1800" dirty="0"/>
              <a:t>, </a:t>
            </a:r>
            <a:r>
              <a:rPr lang="de-DE" altLang="de-DE" sz="1800" dirty="0" err="1"/>
              <a:t>storage</a:t>
            </a:r>
            <a:r>
              <a:rPr lang="de-DE" altLang="de-DE" sz="1800" dirty="0"/>
              <a:t> </a:t>
            </a:r>
            <a:r>
              <a:rPr lang="de-DE" altLang="de-DE" sz="1800" dirty="0" err="1"/>
              <a:t>ability</a:t>
            </a:r>
            <a:r>
              <a:rPr lang="de-DE" altLang="de-DE" sz="1800" dirty="0"/>
              <a:t> (</a:t>
            </a:r>
            <a:r>
              <a:rPr lang="de-DE" altLang="de-DE" sz="1800" dirty="0" err="1"/>
              <a:t>edibles</a:t>
            </a:r>
            <a:r>
              <a:rPr lang="de-DE" altLang="de-DE" sz="1800" dirty="0"/>
              <a:t>), </a:t>
            </a:r>
            <a:r>
              <a:rPr lang="de-DE" altLang="de-DE" sz="1800" dirty="0" err="1"/>
              <a:t>abiotic</a:t>
            </a:r>
            <a:r>
              <a:rPr lang="de-DE" altLang="de-DE" sz="1800" dirty="0"/>
              <a:t> stress </a:t>
            </a:r>
            <a:r>
              <a:rPr lang="de-DE" altLang="de-DE" sz="1800" dirty="0" err="1"/>
              <a:t>resistance</a:t>
            </a:r>
            <a:r>
              <a:rPr lang="de-DE" altLang="de-DE" sz="1800" dirty="0"/>
              <a:t>. </a:t>
            </a:r>
          </a:p>
          <a:p>
            <a:pPr eaLnBrk="1" hangingPunct="1">
              <a:spcBef>
                <a:spcPct val="0"/>
              </a:spcBef>
              <a:buFontTx/>
              <a:buChar char="•"/>
            </a:pPr>
            <a:endParaRPr lang="de-DE" altLang="de-DE" sz="1800" dirty="0"/>
          </a:p>
          <a:p>
            <a:pPr eaLnBrk="1" hangingPunct="1">
              <a:spcBef>
                <a:spcPct val="0"/>
              </a:spcBef>
              <a:buFontTx/>
              <a:buChar char="•"/>
            </a:pPr>
            <a:r>
              <a:rPr lang="de-DE" altLang="de-DE" sz="1800" dirty="0"/>
              <a:t>Need </a:t>
            </a:r>
            <a:r>
              <a:rPr lang="de-DE" altLang="de-DE" sz="1800" dirty="0" err="1"/>
              <a:t>for</a:t>
            </a:r>
            <a:r>
              <a:rPr lang="de-DE" altLang="de-DE" sz="1800" dirty="0"/>
              <a:t> </a:t>
            </a:r>
            <a:r>
              <a:rPr lang="de-DE" altLang="de-DE" sz="1800" dirty="0" err="1"/>
              <a:t>horticulturists</a:t>
            </a:r>
            <a:r>
              <a:rPr lang="de-DE" altLang="de-DE" sz="1800" dirty="0"/>
              <a:t> </a:t>
            </a:r>
            <a:r>
              <a:rPr lang="de-DE" altLang="de-DE" sz="1800" dirty="0" err="1"/>
              <a:t>and</a:t>
            </a:r>
            <a:r>
              <a:rPr lang="de-DE" altLang="de-DE" sz="1800" dirty="0"/>
              <a:t> </a:t>
            </a:r>
            <a:r>
              <a:rPr lang="de-DE" altLang="de-DE" sz="1800" dirty="0" err="1"/>
              <a:t>microbiologists</a:t>
            </a:r>
            <a:r>
              <a:rPr lang="de-DE" altLang="de-DE" sz="1800" dirty="0"/>
              <a:t> </a:t>
            </a:r>
            <a:r>
              <a:rPr lang="de-DE" altLang="de-DE" sz="1800" dirty="0" err="1"/>
              <a:t>to</a:t>
            </a:r>
            <a:r>
              <a:rPr lang="de-DE" altLang="de-DE" sz="1800" dirty="0"/>
              <a:t> plan </a:t>
            </a:r>
            <a:r>
              <a:rPr lang="de-DE" altLang="de-DE" sz="1800" dirty="0" err="1"/>
              <a:t>field</a:t>
            </a:r>
            <a:r>
              <a:rPr lang="de-DE" altLang="de-DE" sz="1800" dirty="0"/>
              <a:t> </a:t>
            </a:r>
            <a:r>
              <a:rPr lang="de-DE" altLang="de-DE" sz="1800" dirty="0" err="1"/>
              <a:t>work</a:t>
            </a:r>
            <a:r>
              <a:rPr lang="de-DE" altLang="de-DE" sz="1800" dirty="0"/>
              <a:t> </a:t>
            </a:r>
            <a:r>
              <a:rPr lang="de-DE" altLang="de-DE" sz="1800" dirty="0" err="1"/>
              <a:t>trials</a:t>
            </a:r>
            <a:r>
              <a:rPr lang="de-DE" altLang="de-DE" sz="1800" dirty="0"/>
              <a:t> </a:t>
            </a:r>
            <a:r>
              <a:rPr lang="de-DE" altLang="de-DE" sz="1800" dirty="0" err="1"/>
              <a:t>together</a:t>
            </a:r>
            <a:r>
              <a:rPr lang="de-DE" altLang="de-DE" sz="1800" dirty="0"/>
              <a:t> </a:t>
            </a:r>
            <a:r>
              <a:rPr lang="mr-IN" altLang="de-DE" sz="1800" dirty="0"/>
              <a:t>–</a:t>
            </a:r>
            <a:r>
              <a:rPr lang="de-DE" altLang="de-DE" sz="1800" dirty="0"/>
              <a:t> so </a:t>
            </a:r>
            <a:r>
              <a:rPr lang="de-DE" altLang="de-DE" sz="1800" dirty="0" err="1"/>
              <a:t>many</a:t>
            </a:r>
            <a:r>
              <a:rPr lang="de-DE" altLang="de-DE" sz="1800" dirty="0"/>
              <a:t> </a:t>
            </a:r>
            <a:r>
              <a:rPr lang="de-DE" altLang="de-DE" sz="1800" dirty="0" err="1"/>
              <a:t>specific</a:t>
            </a:r>
            <a:r>
              <a:rPr lang="de-DE" altLang="de-DE" sz="1800" dirty="0"/>
              <a:t> </a:t>
            </a:r>
            <a:r>
              <a:rPr lang="de-DE" altLang="de-DE" sz="1800" dirty="0" err="1"/>
              <a:t>micro-organism</a:t>
            </a:r>
            <a:r>
              <a:rPr lang="de-DE" altLang="de-DE" sz="1800" dirty="0"/>
              <a:t>/plant </a:t>
            </a:r>
            <a:r>
              <a:rPr lang="de-DE" altLang="de-DE" sz="1800" dirty="0" err="1"/>
              <a:t>interactions</a:t>
            </a:r>
            <a:r>
              <a:rPr lang="de-DE" altLang="de-DE" sz="1800" dirty="0"/>
              <a:t>. </a:t>
            </a:r>
          </a:p>
        </p:txBody>
      </p:sp>
      <p:pic>
        <p:nvPicPr>
          <p:cNvPr id="45058" name="Picture 4" descr="\\GEFILE01\Daten\Public\nadicom\2016\Slam\Bilder\fotolia_90763049_b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279525"/>
            <a:ext cx="1439863"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3599"/>
            <a:ext cx="7772400" cy="1224135"/>
          </a:xfrm>
        </p:spPr>
        <p:txBody>
          <a:bodyPr/>
          <a:lstStyle/>
          <a:p>
            <a:r>
              <a:rPr lang="en-US" b="1" dirty="0">
                <a:latin typeface="+mn-lt"/>
              </a:rPr>
              <a:t>Contact:</a:t>
            </a:r>
          </a:p>
        </p:txBody>
      </p:sp>
      <p:sp>
        <p:nvSpPr>
          <p:cNvPr id="3" name="Subtitle 2"/>
          <p:cNvSpPr>
            <a:spLocks noGrp="1"/>
          </p:cNvSpPr>
          <p:nvPr>
            <p:ph type="subTitle" idx="1"/>
          </p:nvPr>
        </p:nvSpPr>
        <p:spPr>
          <a:xfrm>
            <a:off x="611560" y="2211710"/>
            <a:ext cx="8136904" cy="2017390"/>
          </a:xfrm>
        </p:spPr>
        <p:txBody>
          <a:bodyPr/>
          <a:lstStyle/>
          <a:p>
            <a:r>
              <a:rPr lang="en-US" sz="3200" dirty="0"/>
              <a:t>Karen O’Hanlon </a:t>
            </a:r>
          </a:p>
          <a:p>
            <a:r>
              <a:rPr lang="en-US" sz="3200" dirty="0">
                <a:solidFill>
                  <a:schemeClr val="tx2"/>
                </a:solidFill>
              </a:rPr>
              <a:t>Tel</a:t>
            </a:r>
            <a:r>
              <a:rPr lang="en-US" sz="3200" dirty="0"/>
              <a:t>epho</a:t>
            </a:r>
            <a:r>
              <a:rPr lang="en-US" sz="3200" dirty="0">
                <a:solidFill>
                  <a:schemeClr val="tx2"/>
                </a:solidFill>
              </a:rPr>
              <a:t>ne Ireland: +353 (0)87-9816569</a:t>
            </a:r>
          </a:p>
          <a:p>
            <a:r>
              <a:rPr lang="en-US" sz="3200" dirty="0">
                <a:solidFill>
                  <a:schemeClr val="tx2"/>
                </a:solidFill>
              </a:rPr>
              <a:t>Email: </a:t>
            </a:r>
            <a:r>
              <a:rPr lang="en-US" sz="3200" dirty="0" err="1">
                <a:solidFill>
                  <a:schemeClr val="tx2"/>
                </a:solidFill>
              </a:rPr>
              <a:t>Karen.ohanlon@nadicom.de</a:t>
            </a:r>
            <a:endParaRPr lang="en-US" sz="3200" dirty="0">
              <a:solidFill>
                <a:schemeClr val="tx2"/>
              </a:solidFill>
            </a:endParaRPr>
          </a:p>
        </p:txBody>
      </p:sp>
    </p:spTree>
    <p:extLst>
      <p:ext uri="{BB962C8B-B14F-4D97-AF65-F5344CB8AC3E}">
        <p14:creationId xmlns:p14="http://schemas.microsoft.com/office/powerpoint/2010/main" val="208205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323850" y="1276350"/>
            <a:ext cx="84963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a:t>Motivation</a:t>
            </a:r>
            <a:endParaRPr lang="en-US" altLang="en-US" sz="2800" b="0"/>
          </a:p>
          <a:p>
            <a:pPr eaLnBrk="1" hangingPunct="1">
              <a:spcBef>
                <a:spcPct val="0"/>
              </a:spcBef>
            </a:pPr>
            <a:r>
              <a:rPr lang="en-US" altLang="en-US" sz="2000" b="0"/>
              <a:t>We believe in what we do </a:t>
            </a:r>
          </a:p>
          <a:p>
            <a:pPr eaLnBrk="1" hangingPunct="1">
              <a:spcBef>
                <a:spcPct val="0"/>
              </a:spcBef>
            </a:pPr>
            <a:endParaRPr lang="en-US" altLang="en-US" sz="2000" b="0"/>
          </a:p>
          <a:p>
            <a:pPr eaLnBrk="1" hangingPunct="1">
              <a:spcBef>
                <a:spcPct val="0"/>
              </a:spcBef>
              <a:buFontTx/>
              <a:buChar char="•"/>
            </a:pPr>
            <a:r>
              <a:rPr lang="en-US" altLang="en-US" sz="2000" b="0"/>
              <a:t>Tighter control on pesticides/Restrictive risk assessments</a:t>
            </a:r>
          </a:p>
          <a:p>
            <a:pPr eaLnBrk="1" hangingPunct="1">
              <a:spcBef>
                <a:spcPct val="0"/>
              </a:spcBef>
              <a:buFontTx/>
              <a:buChar char="•"/>
            </a:pPr>
            <a:r>
              <a:rPr lang="en-US" altLang="en-US" sz="2000" b="0"/>
              <a:t>In Europe, Endocrine disruption, carcinogens </a:t>
            </a:r>
            <a:r>
              <a:rPr lang="en-US" altLang="en-US" sz="2000"/>
              <a:t>Ban</a:t>
            </a:r>
            <a:r>
              <a:rPr lang="en-US" altLang="en-US" sz="2000" b="0"/>
              <a:t>. Highly hazardous edging towards </a:t>
            </a:r>
            <a:r>
              <a:rPr lang="en-US" altLang="en-US" sz="2000"/>
              <a:t>being phased out</a:t>
            </a:r>
            <a:r>
              <a:rPr lang="en-US" altLang="en-US" sz="2000" b="0"/>
              <a:t>. PBT </a:t>
            </a:r>
            <a:r>
              <a:rPr lang="en-US" altLang="en-US" sz="2000"/>
              <a:t>pesticides for substitution</a:t>
            </a:r>
            <a:r>
              <a:rPr lang="en-US" altLang="en-US" sz="2000" b="0"/>
              <a:t>  </a:t>
            </a:r>
          </a:p>
          <a:p>
            <a:pPr eaLnBrk="1" hangingPunct="1">
              <a:spcBef>
                <a:spcPct val="0"/>
              </a:spcBef>
              <a:buFontTx/>
              <a:buChar char="•"/>
            </a:pPr>
            <a:r>
              <a:rPr lang="en-US" altLang="en-US" sz="2000" b="0"/>
              <a:t>We need to keep up with alternatives</a:t>
            </a:r>
          </a:p>
          <a:p>
            <a:pPr eaLnBrk="1" hangingPunct="1">
              <a:spcBef>
                <a:spcPct val="0"/>
              </a:spcBef>
            </a:pPr>
            <a:endParaRPr lang="de-DE" altLang="en-US" sz="1800" b="0">
              <a:solidFill>
                <a:schemeClr val="bg2"/>
              </a:solidFill>
            </a:endParaRPr>
          </a:p>
          <a:p>
            <a:pPr eaLnBrk="1" hangingPunct="1">
              <a:spcBef>
                <a:spcPct val="0"/>
              </a:spcBef>
            </a:pPr>
            <a:endParaRPr lang="de-DE" altLang="de-DE" sz="1800">
              <a:solidFill>
                <a:schemeClr val="bg2"/>
              </a:solidFill>
            </a:endParaRPr>
          </a:p>
        </p:txBody>
      </p:sp>
      <p:pic>
        <p:nvPicPr>
          <p:cNvPr id="13314" name="Picture 7" descr="\\GEFILE01\Daten\Public\nadicom\2016\Slam\Bilder\Balken\Balken_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8075"/>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1888"/>
            <a:ext cx="7772400" cy="503237"/>
          </a:xfrm>
        </p:spPr>
        <p:txBody>
          <a:bodyPr/>
          <a:lstStyle/>
          <a:p>
            <a:pPr>
              <a:defRPr/>
            </a:pPr>
            <a:r>
              <a:rPr lang="en-US" sz="2800" b="1" dirty="0">
                <a:latin typeface="+mn-lt"/>
              </a:rPr>
              <a:t>Properties of PGPB</a:t>
            </a:r>
          </a:p>
        </p:txBody>
      </p:sp>
      <p:sp>
        <p:nvSpPr>
          <p:cNvPr id="15362" name="Subtitle 2"/>
          <p:cNvSpPr>
            <a:spLocks noGrp="1"/>
          </p:cNvSpPr>
          <p:nvPr>
            <p:ph type="subTitle" idx="1"/>
          </p:nvPr>
        </p:nvSpPr>
        <p:spPr>
          <a:xfrm>
            <a:off x="1331913" y="2211388"/>
            <a:ext cx="6400800" cy="2017712"/>
          </a:xfrm>
        </p:spPr>
        <p:txBody>
          <a:bodyPr/>
          <a:lstStyle/>
          <a:p>
            <a:pPr algn="l"/>
            <a:endParaRPr lang="en-US" altLang="en-US" sz="2000"/>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35125"/>
            <a:ext cx="85693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descr="\\GEFILE01\Daten\Public\nadicom\2016\Slam\Bilder\_DSF00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1582738"/>
            <a:ext cx="136683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7" descr="\\GEFILE01\Daten\Public\nadicom\2016\Slam\Bilder\DSCF0190_ohneMantelsaat_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2066925"/>
            <a:ext cx="14414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p:cNvSpPr txBox="1">
            <a:spLocks noChangeArrowheads="1"/>
          </p:cNvSpPr>
          <p:nvPr/>
        </p:nvSpPr>
        <p:spPr bwMode="auto">
          <a:xfrm>
            <a:off x="107950" y="1276350"/>
            <a:ext cx="7488238"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eaLnBrk="1" hangingPunct="1">
              <a:spcBef>
                <a:spcPct val="0"/>
              </a:spcBef>
            </a:pPr>
            <a:r>
              <a:rPr lang="de-DE" altLang="de-DE" sz="2800"/>
              <a:t>What is in </a:t>
            </a:r>
            <a:r>
              <a:rPr lang="de-DE" altLang="de-DE" sz="2800" i="1"/>
              <a:t>rhizo power</a:t>
            </a:r>
            <a:r>
              <a:rPr lang="de-DE" altLang="de-DE" sz="2800" i="1" baseline="30000"/>
              <a:t>®</a:t>
            </a:r>
            <a:r>
              <a:rPr lang="de-DE" altLang="de-DE" sz="2800" i="1"/>
              <a:t> </a:t>
            </a:r>
            <a:r>
              <a:rPr lang="de-DE" altLang="de-DE" sz="2800"/>
              <a:t>? </a:t>
            </a:r>
          </a:p>
          <a:p>
            <a:r>
              <a:rPr lang="de-DE" altLang="en-US" sz="2000" b="0"/>
              <a:t>A collection of Plant Growth Promoting Bacteria (PGPB). All strains were isolated from uncultivated soil</a:t>
            </a:r>
          </a:p>
          <a:p>
            <a:r>
              <a:rPr lang="de-DE" altLang="en-US" sz="2000"/>
              <a:t>High Bloom product</a:t>
            </a:r>
          </a:p>
          <a:p>
            <a:pPr>
              <a:buFontTx/>
              <a:buChar char="•"/>
            </a:pPr>
            <a:r>
              <a:rPr lang="de-DE" altLang="en-US" sz="2000" b="0"/>
              <a:t>2 different species of </a:t>
            </a:r>
            <a:r>
              <a:rPr lang="de-DE" altLang="en-US" sz="2000" b="0" i="1"/>
              <a:t>Pseudomonas</a:t>
            </a:r>
            <a:r>
              <a:rPr lang="de-DE" altLang="en-US" sz="2000" b="0"/>
              <a:t> </a:t>
            </a:r>
          </a:p>
          <a:p>
            <a:pPr>
              <a:buFontTx/>
              <a:buChar char="•"/>
            </a:pPr>
            <a:r>
              <a:rPr lang="de-DE" altLang="en-US" sz="2000" b="0"/>
              <a:t>3 different species of </a:t>
            </a:r>
            <a:r>
              <a:rPr lang="de-DE" altLang="en-US" sz="2000" b="0" i="1"/>
              <a:t>Bacillus</a:t>
            </a:r>
            <a:endParaRPr lang="de-DE" altLang="en-US" sz="2000" b="0"/>
          </a:p>
          <a:p>
            <a:r>
              <a:rPr lang="de-DE" altLang="en-US" sz="2000"/>
              <a:t>Other </a:t>
            </a:r>
            <a:r>
              <a:rPr lang="de-DE" altLang="en-US" sz="2000" i="1"/>
              <a:t>rhizo power</a:t>
            </a:r>
            <a:r>
              <a:rPr lang="de-DE" altLang="de-DE" sz="2000" i="1" baseline="30000"/>
              <a:t> ®</a:t>
            </a:r>
            <a:r>
              <a:rPr lang="de-DE" altLang="en-US" sz="2000" i="1"/>
              <a:t> </a:t>
            </a:r>
            <a:r>
              <a:rPr lang="de-DE" altLang="en-US" sz="2000"/>
              <a:t>products</a:t>
            </a:r>
          </a:p>
          <a:p>
            <a:pPr>
              <a:buFontTx/>
              <a:buChar char="•"/>
            </a:pPr>
            <a:r>
              <a:rPr lang="de-DE" altLang="en-US" sz="2000" b="0"/>
              <a:t>Rhizobia, </a:t>
            </a:r>
            <a:r>
              <a:rPr lang="de-DE" altLang="en-US" sz="2000" b="0" i="1"/>
              <a:t>Azotobacter</a:t>
            </a:r>
            <a:r>
              <a:rPr lang="de-DE" altLang="en-US" sz="2000" b="0"/>
              <a:t> </a:t>
            </a:r>
            <a:r>
              <a:rPr lang="mr-IN" altLang="en-US" sz="2000" b="0"/>
              <a:t>–</a:t>
            </a:r>
            <a:r>
              <a:rPr lang="de-DE" altLang="en-US" sz="2000" b="0"/>
              <a:t> nitrogen producers</a:t>
            </a:r>
          </a:p>
          <a:p>
            <a:pPr>
              <a:buFontTx/>
              <a:buChar char="•"/>
            </a:pPr>
            <a:r>
              <a:rPr lang="de-DE" altLang="en-US" sz="2000" b="0"/>
              <a:t> </a:t>
            </a:r>
            <a:r>
              <a:rPr lang="de-DE" altLang="en-US" sz="2000" b="0" i="1"/>
              <a:t>Bacillus mix </a:t>
            </a:r>
            <a:r>
              <a:rPr lang="mr-IN" altLang="en-US" sz="2000" b="0"/>
              <a:t>–</a:t>
            </a:r>
            <a:r>
              <a:rPr lang="de-DE" altLang="en-US" sz="2000" b="0"/>
              <a:t> Anti-fungal agent</a:t>
            </a:r>
          </a:p>
          <a:p>
            <a:endParaRPr lang="de-DE" altLang="en-US" sz="1800" b="0"/>
          </a:p>
        </p:txBody>
      </p:sp>
      <p:pic>
        <p:nvPicPr>
          <p:cNvPr id="17412" name="Picture 6" descr="\\GEFILE01\Daten\Public\nadicom\2016\Slam\Bilder\Rhizo_Wurzel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950" y="1146175"/>
            <a:ext cx="1797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nadicom\Projekte\Freudenberger\Saattest\Bilder\IMG_4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08150"/>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75"/>
          <p:cNvSpPr>
            <a:spLocks noChangeArrowheads="1"/>
          </p:cNvSpPr>
          <p:nvPr/>
        </p:nvSpPr>
        <p:spPr bwMode="auto">
          <a:xfrm>
            <a:off x="179388" y="1166813"/>
            <a:ext cx="88566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pPr>
            <a:r>
              <a:rPr lang="de-DE" altLang="de-DE" sz="2800"/>
              <a:t>Isolating Plant Growth Promoting Bacteria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nadicom\Projekte\Freudenberger\Bilder\100611 Vorversuch\Rhizobien RM.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79588"/>
            <a:ext cx="545782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75"/>
          <p:cNvSpPr>
            <a:spLocks noChangeArrowheads="1"/>
          </p:cNvSpPr>
          <p:nvPr/>
        </p:nvSpPr>
        <p:spPr bwMode="auto">
          <a:xfrm>
            <a:off x="107950" y="1203325"/>
            <a:ext cx="8928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pPr>
            <a:r>
              <a:rPr lang="de-DE" altLang="de-DE" sz="2800"/>
              <a:t>Isolating Plant Growth Promoting Bacteria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5"/>
          <p:cNvSpPr>
            <a:spLocks noChangeArrowheads="1"/>
          </p:cNvSpPr>
          <p:nvPr/>
        </p:nvSpPr>
        <p:spPr bwMode="auto">
          <a:xfrm>
            <a:off x="107950" y="1203325"/>
            <a:ext cx="8856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pPr>
            <a:r>
              <a:rPr lang="de-DE" altLang="de-DE" sz="2800"/>
              <a:t>Isolating Plant Growth Promoting Bacteria</a:t>
            </a:r>
          </a:p>
        </p:txBody>
      </p:sp>
      <p:pic>
        <p:nvPicPr>
          <p:cNvPr id="21506" name="Grafi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500313"/>
            <a:ext cx="269716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2500313"/>
            <a:ext cx="271145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1365250" y="1554163"/>
            <a:ext cx="1262063" cy="646112"/>
          </a:xfrm>
          <a:prstGeom prst="rect">
            <a:avLst/>
          </a:prstGeom>
          <a:noFill/>
        </p:spPr>
        <p:txBody>
          <a:bodyPr>
            <a:spAutoFit/>
          </a:bodyPr>
          <a:lstStyle/>
          <a:p>
            <a:pPr>
              <a:defRPr/>
            </a:pPr>
            <a:endParaRPr lang="de-DE" sz="1800" b="1" dirty="0">
              <a:latin typeface="+mn-lt"/>
            </a:endParaRPr>
          </a:p>
          <a:p>
            <a:pPr>
              <a:defRPr/>
            </a:pPr>
            <a:r>
              <a:rPr lang="de-DE" sz="1800" b="1" i="1" dirty="0" err="1">
                <a:latin typeface="+mn-lt"/>
              </a:rPr>
              <a:t>Bacillus</a:t>
            </a:r>
            <a:endParaRPr lang="de-DE" sz="1800" b="1" i="1" dirty="0">
              <a:latin typeface="+mn-lt"/>
            </a:endParaRPr>
          </a:p>
        </p:txBody>
      </p:sp>
      <p:sp>
        <p:nvSpPr>
          <p:cNvPr id="7" name="Textfeld 6"/>
          <p:cNvSpPr txBox="1"/>
          <p:nvPr/>
        </p:nvSpPr>
        <p:spPr>
          <a:xfrm>
            <a:off x="4500563" y="1698625"/>
            <a:ext cx="2735262" cy="646113"/>
          </a:xfrm>
          <a:prstGeom prst="rect">
            <a:avLst/>
          </a:prstGeom>
          <a:noFill/>
        </p:spPr>
        <p:txBody>
          <a:bodyPr>
            <a:spAutoFit/>
          </a:bodyPr>
          <a:lstStyle/>
          <a:p>
            <a:pPr>
              <a:defRPr/>
            </a:pPr>
            <a:endParaRPr lang="de-DE" sz="1800" b="1" dirty="0">
              <a:latin typeface="+mn-lt"/>
            </a:endParaRPr>
          </a:p>
          <a:p>
            <a:pPr>
              <a:defRPr/>
            </a:pPr>
            <a:r>
              <a:rPr lang="de-DE" sz="1800" b="1" i="1" dirty="0" err="1">
                <a:latin typeface="+mn-lt"/>
              </a:rPr>
              <a:t>Pseudomonas</a:t>
            </a:r>
            <a:endParaRPr lang="de-DE" sz="1800" b="1" i="1" dirty="0">
              <a:latin typeface="+mn-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5"/>
          <p:cNvSpPr>
            <a:spLocks noChangeArrowheads="1"/>
          </p:cNvSpPr>
          <p:nvPr/>
        </p:nvSpPr>
        <p:spPr bwMode="auto">
          <a:xfrm>
            <a:off x="179388" y="1203325"/>
            <a:ext cx="88566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b="1">
                <a:solidFill>
                  <a:schemeClr val="tx1"/>
                </a:solidFill>
                <a:latin typeface="Verdana" charset="0"/>
              </a:defRPr>
            </a:lvl1pPr>
            <a:lvl2pPr marL="742950" indent="-285750">
              <a:spcBef>
                <a:spcPct val="20000"/>
              </a:spcBef>
              <a:defRPr sz="2000">
                <a:solidFill>
                  <a:schemeClr val="tx1"/>
                </a:solidFill>
                <a:latin typeface="Verdana" charset="0"/>
              </a:defRPr>
            </a:lvl2pPr>
            <a:lvl3pPr marL="1143000" indent="-228600">
              <a:spcBef>
                <a:spcPct val="20000"/>
              </a:spcBef>
              <a:buChar char="•"/>
              <a:defRPr>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pPr>
            <a:r>
              <a:rPr lang="de-DE" altLang="de-DE" sz="2800"/>
              <a:t>Production of Plant Growth Promoting Bacterial Products</a:t>
            </a:r>
          </a:p>
        </p:txBody>
      </p:sp>
      <p:pic>
        <p:nvPicPr>
          <p:cNvPr id="22530"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211388"/>
            <a:ext cx="38655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Grafik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2211388"/>
            <a:ext cx="388937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3876</TotalTime>
  <Words>810</Words>
  <Application>Microsoft Office PowerPoint</Application>
  <PresentationFormat>On-screen Show (16:9)</PresentationFormat>
  <Paragraphs>147</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Times New Roman</vt:lpstr>
      <vt:lpstr>Verdana</vt:lpstr>
      <vt:lpstr>Standarddesign</vt:lpstr>
      <vt:lpstr>Custom Design</vt:lpstr>
      <vt:lpstr>PowerPoint Presentation</vt:lpstr>
      <vt:lpstr>PowerPoint Presentation</vt:lpstr>
      <vt:lpstr>PowerPoint Presentation</vt:lpstr>
      <vt:lpstr>Properties of PGPB</vt:lpstr>
      <vt:lpstr>PowerPoint Presentation</vt:lpstr>
      <vt:lpstr>PowerPoint Presentation</vt:lpstr>
      <vt:lpstr>PowerPoint Presentation</vt:lpstr>
      <vt:lpstr>PowerPoint Presentation</vt:lpstr>
      <vt:lpstr>PowerPoint Presentation</vt:lpstr>
      <vt:lpstr>rhizo power®  Trial Work- Horticulture Wholesale Growers in Ireland 2018 </vt:lpstr>
      <vt:lpstr>Phormium  </vt:lpstr>
      <vt:lpstr>Astelia</vt:lpstr>
      <vt:lpstr>Griselinia</vt:lpstr>
      <vt:lpstr>rhizo power®   High Bloom in Comparison to a Biostimulant</vt:lpstr>
      <vt:lpstr>Other Ongoing Work October 2018</vt:lpstr>
      <vt:lpstr>Bacillus Project Inhibition of Fusarium solani</vt:lpstr>
      <vt:lpstr>Grass Seed Germination – October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Sina Reiner</dc:creator>
  <cp:lastModifiedBy>Ben Gregory</cp:lastModifiedBy>
  <cp:revision>189</cp:revision>
  <cp:lastPrinted>2018-09-24T20:13:55Z</cp:lastPrinted>
  <dcterms:created xsi:type="dcterms:W3CDTF">2016-03-07T09:26:46Z</dcterms:created>
  <dcterms:modified xsi:type="dcterms:W3CDTF">2018-10-08T06:44:02Z</dcterms:modified>
</cp:coreProperties>
</file>