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248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0771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6393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21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325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080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197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875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392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6608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384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F5CF3-5A40-4757-9851-61ACB188B3AD}" type="datetimeFigureOut">
              <a:rPr lang="en-AU" smtClean="0"/>
              <a:t>2/10/2018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BFD1-B19F-4B08-B9AB-8D8D0C99B2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472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Insight in nursery production in Belarus.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5550"/>
            <a:ext cx="9144000" cy="1432249"/>
          </a:xfrm>
        </p:spPr>
        <p:txBody>
          <a:bodyPr/>
          <a:lstStyle/>
          <a:p>
            <a:r>
              <a:rPr lang="en-AU" dirty="0" smtClean="0"/>
              <a:t>Alexei </a:t>
            </a:r>
            <a:r>
              <a:rPr lang="en-AU" dirty="0" err="1" smtClean="0"/>
              <a:t>Kovalenko</a:t>
            </a:r>
            <a:r>
              <a:rPr lang="en-AU" dirty="0" smtClean="0"/>
              <a:t>, FH </a:t>
            </a:r>
            <a:r>
              <a:rPr lang="en-AU" dirty="0" err="1" smtClean="0"/>
              <a:t>Evroplant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61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384"/>
            <a:ext cx="10515600" cy="5206579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Belarus is a landlocked country in Eastern Europe bordered by Russia to the northeast, Ukraine</a:t>
            </a:r>
            <a:r>
              <a:rPr lang="en-US" b="1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south, Poland to the west, and Lithuania and Latvia to the northwest. Its capital and most populous city is Minsk. Over 40% of its 207,600 square </a:t>
            </a:r>
            <a:r>
              <a:rPr lang="en-U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kilometres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(80,200 </a:t>
            </a:r>
            <a:r>
              <a:rPr lang="en-U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sq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mi) is forested. </a:t>
            </a:r>
          </a:p>
          <a:p>
            <a:endParaRPr lang="en-A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Its major economic sectors are service industries and manufacturing. Until the 20th century, different states at various times controlled the lands of modern-day Belarus, including the Principality of </a:t>
            </a:r>
            <a:r>
              <a:rPr lang="en-US" dirty="0" err="1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Polotsk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(11th to 14th centuries), the Grand Duchy of Lithuania, the Polish–Lithuanian Commonwealth, and the Russian Empire.</a:t>
            </a:r>
            <a:endParaRPr lang="en-A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4975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3184"/>
            <a:ext cx="10515600" cy="5663779"/>
          </a:xfrm>
        </p:spPr>
        <p:txBody>
          <a:bodyPr/>
          <a:lstStyle/>
          <a:p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nursery is located in the Grodno region near the Polish and Lithuanian borders. The main activity of our enterprise is the cultivation of decorative coniferous plants.</a:t>
            </a:r>
          </a:p>
          <a:p>
            <a:r>
              <a:rPr lang="en-AU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area of our land is 42 hectares, of which 15 hectares is used for field grown crops and 1 hectare for container growing.</a:t>
            </a:r>
          </a:p>
          <a:p>
            <a:endParaRPr lang="en-A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4" name="Рисунок 2" descr="E:\foto\IMG-59b0f94eb09929c155ebaff5ad74defe-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0280"/>
            <a:ext cx="5940425" cy="330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 descr="E:\foto\IMG-9158dce944e0e4e1b5853c35a948558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77" y="2915023"/>
            <a:ext cx="4901684" cy="34766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676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5109"/>
            <a:ext cx="10515600" cy="5411853"/>
          </a:xfrm>
        </p:spPr>
        <p:txBody>
          <a:bodyPr/>
          <a:lstStyle/>
          <a:p>
            <a:r>
              <a:rPr lang="en-AU" dirty="0" smtClean="0"/>
              <a:t>In the same way, we have 0.15 hectares of greenhouses which we use as our propagation area. </a:t>
            </a:r>
            <a:endParaRPr lang="en-AU" dirty="0"/>
          </a:p>
        </p:txBody>
      </p:sp>
      <p:pic>
        <p:nvPicPr>
          <p:cNvPr id="4" name="Рисунок 4" descr="E:\foto\IMG-da82d836ac3b24cf4b2d36b04557d019-V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2757"/>
            <a:ext cx="5629275" cy="316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5" descr="E:\foto\IMG-531a4e629c2ff02cda5dae8cb11e0a77-V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077" y="1941123"/>
            <a:ext cx="3331210" cy="3927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14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4441"/>
            <a:ext cx="10515600" cy="5402522"/>
          </a:xfrm>
        </p:spPr>
        <p:txBody>
          <a:bodyPr/>
          <a:lstStyle/>
          <a:p>
            <a:r>
              <a:rPr lang="en-AU" dirty="0" smtClean="0"/>
              <a:t>The soil in our area is very sandy, which creates some difficulties in packing the root system when lifting the field grown plants. </a:t>
            </a:r>
            <a:endParaRPr lang="en-AU" dirty="0"/>
          </a:p>
        </p:txBody>
      </p:sp>
      <p:pic>
        <p:nvPicPr>
          <p:cNvPr id="4" name="Рисунок 9" descr="E:\foto\image1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512" y="2410972"/>
            <a:ext cx="2910205" cy="3848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10" descr="E:\foto\image2_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06" y="2410972"/>
            <a:ext cx="2973705" cy="3912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2656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37118"/>
            <a:ext cx="10515600" cy="5439845"/>
          </a:xfrm>
        </p:spPr>
        <p:txBody>
          <a:bodyPr/>
          <a:lstStyle/>
          <a:p>
            <a:r>
              <a:rPr lang="en-AU" dirty="0" smtClean="0"/>
              <a:t>In </a:t>
            </a:r>
            <a:r>
              <a:rPr lang="en-AU" dirty="0" err="1" smtClean="0"/>
              <a:t>agrotechnology</a:t>
            </a:r>
            <a:r>
              <a:rPr lang="en-AU" dirty="0" smtClean="0"/>
              <a:t>, we still use pesticides, but gradually we try to reduce their use by replacing them with more natural options.</a:t>
            </a:r>
          </a:p>
          <a:p>
            <a:r>
              <a:rPr lang="en-AU" dirty="0" smtClean="0"/>
              <a:t> We produce about 350 thousand plants a year. Most of them we sell at a young age.</a:t>
            </a:r>
          </a:p>
          <a:p>
            <a:r>
              <a:rPr lang="en-AU" dirty="0" smtClean="0"/>
              <a:t>Our main customers are small nurseries, which grow plants from p9 pots. We also cooperate with Russian trading companies, which are usually interested in large plants. A huge share of sales falls on Thuja occ. "</a:t>
            </a:r>
            <a:r>
              <a:rPr lang="en-AU" dirty="0" err="1" smtClean="0"/>
              <a:t>Smaragd</a:t>
            </a:r>
            <a:r>
              <a:rPr lang="en-AU" dirty="0" smtClean="0"/>
              <a:t>" and this is about 70% of the demand for ornamental conifers in Moscow.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8099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4482"/>
            <a:ext cx="10515600" cy="5542481"/>
          </a:xfrm>
        </p:spPr>
        <p:txBody>
          <a:bodyPr>
            <a:normAutofit fontScale="77500" lnSpcReduction="20000"/>
          </a:bodyPr>
          <a:lstStyle/>
          <a:p>
            <a:r>
              <a:rPr lang="en-AU" dirty="0" smtClean="0"/>
              <a:t>In conclusion, I would like to highlight the strengths and weaknesses of the nursery industry in Belarus:</a:t>
            </a:r>
          </a:p>
          <a:p>
            <a:r>
              <a:rPr lang="en-AU" dirty="0" smtClean="0"/>
              <a:t>+ Cheap </a:t>
            </a:r>
            <a:r>
              <a:rPr lang="en-AU" dirty="0" err="1" smtClean="0"/>
              <a:t>labor</a:t>
            </a:r>
            <a:r>
              <a:rPr lang="en-AU" dirty="0" smtClean="0"/>
              <a:t> force.</a:t>
            </a:r>
          </a:p>
          <a:p>
            <a:r>
              <a:rPr lang="en-AU" dirty="0" smtClean="0"/>
              <a:t>+ Logistics when trading with Russia.</a:t>
            </a:r>
          </a:p>
          <a:p>
            <a:r>
              <a:rPr lang="en-AU" dirty="0" smtClean="0"/>
              <a:t>+ Huge potential of the Russian market.</a:t>
            </a:r>
          </a:p>
          <a:p>
            <a:r>
              <a:rPr lang="en-AU" dirty="0" smtClean="0"/>
              <a:t>+ A suitable climate zone for the Russian market.</a:t>
            </a:r>
          </a:p>
          <a:p>
            <a:endParaRPr lang="en-AU" dirty="0" smtClean="0"/>
          </a:p>
          <a:p>
            <a:r>
              <a:rPr lang="en-AU" dirty="0" smtClean="0"/>
              <a:t>- Not developed nursery technologies</a:t>
            </a:r>
          </a:p>
          <a:p>
            <a:r>
              <a:rPr lang="en-AU" dirty="0" smtClean="0"/>
              <a:t>- There is no developed lending system for private nurseries.</a:t>
            </a:r>
          </a:p>
          <a:p>
            <a:r>
              <a:rPr lang="en-AU" dirty="0" smtClean="0"/>
              <a:t>- Weak domestic market.</a:t>
            </a:r>
          </a:p>
          <a:p>
            <a:r>
              <a:rPr lang="en-AU" dirty="0" smtClean="0"/>
              <a:t>- Investments are at risk.</a:t>
            </a:r>
          </a:p>
          <a:p>
            <a:r>
              <a:rPr lang="en-AU" dirty="0" smtClean="0"/>
              <a:t>- Not a stable economic situation.</a:t>
            </a:r>
          </a:p>
          <a:p>
            <a:endParaRPr lang="en-AU" dirty="0" smtClean="0"/>
          </a:p>
          <a:p>
            <a:r>
              <a:rPr lang="en-AU" dirty="0" smtClean="0"/>
              <a:t>From the above, one can conclude that the placement of a nursery in Belarus has a great potential if it is applied to European nursery technologies and to target sales on the Russian market.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0937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Insight in nursery production in Belarus.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 in nursery production in Belarus.</dc:title>
  <dc:creator>bengregory</dc:creator>
  <cp:lastModifiedBy>bengregory</cp:lastModifiedBy>
  <cp:revision>1</cp:revision>
  <dcterms:created xsi:type="dcterms:W3CDTF">2018-10-02T09:59:30Z</dcterms:created>
  <dcterms:modified xsi:type="dcterms:W3CDTF">2018-10-02T09:59:39Z</dcterms:modified>
</cp:coreProperties>
</file>