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0" r:id="rId2"/>
    <p:sldId id="304" r:id="rId3"/>
    <p:sldId id="303" r:id="rId4"/>
    <p:sldId id="305" r:id="rId5"/>
    <p:sldId id="306" r:id="rId6"/>
    <p:sldId id="308" r:id="rId7"/>
    <p:sldId id="309" r:id="rId8"/>
    <p:sldId id="256" r:id="rId9"/>
    <p:sldId id="265" r:id="rId10"/>
    <p:sldId id="266" r:id="rId11"/>
    <p:sldId id="268" r:id="rId12"/>
    <p:sldId id="267" r:id="rId13"/>
    <p:sldId id="258" r:id="rId14"/>
    <p:sldId id="261" r:id="rId15"/>
    <p:sldId id="260" r:id="rId16"/>
    <p:sldId id="269" r:id="rId17"/>
    <p:sldId id="270" r:id="rId18"/>
    <p:sldId id="271" r:id="rId19"/>
    <p:sldId id="272" r:id="rId20"/>
    <p:sldId id="273" r:id="rId21"/>
    <p:sldId id="274" r:id="rId22"/>
    <p:sldId id="275" r:id="rId23"/>
    <p:sldId id="283" r:id="rId24"/>
    <p:sldId id="276" r:id="rId25"/>
    <p:sldId id="277" r:id="rId26"/>
    <p:sldId id="278" r:id="rId27"/>
    <p:sldId id="279" r:id="rId28"/>
    <p:sldId id="280" r:id="rId29"/>
    <p:sldId id="287" r:id="rId30"/>
    <p:sldId id="286" r:id="rId31"/>
    <p:sldId id="281" r:id="rId32"/>
    <p:sldId id="285" r:id="rId33"/>
    <p:sldId id="259" r:id="rId34"/>
    <p:sldId id="288" r:id="rId35"/>
    <p:sldId id="289" r:id="rId36"/>
    <p:sldId id="292" r:id="rId37"/>
    <p:sldId id="294" r:id="rId38"/>
    <p:sldId id="295" r:id="rId39"/>
    <p:sldId id="296" r:id="rId40"/>
    <p:sldId id="293" r:id="rId41"/>
    <p:sldId id="297" r:id="rId42"/>
    <p:sldId id="298" r:id="rId43"/>
    <p:sldId id="291" r:id="rId44"/>
    <p:sldId id="310"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B8C"/>
    <a:srgbClr val="9E617C"/>
    <a:srgbClr val="6A384D"/>
    <a:srgbClr val="829FC9"/>
    <a:srgbClr val="E4763B"/>
    <a:srgbClr val="D26E42"/>
    <a:srgbClr val="263382"/>
    <a:srgbClr val="B6DBE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146" autoAdjust="0"/>
  </p:normalViewPr>
  <p:slideViewPr>
    <p:cSldViewPr snapToGrid="0">
      <p:cViewPr varScale="1">
        <p:scale>
          <a:sx n="49" d="100"/>
          <a:sy n="49" d="100"/>
        </p:scale>
        <p:origin x="13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3D5CE-19BA-45BE-BEFB-AA9DC504B8EE}" type="datetimeFigureOut">
              <a:rPr lang="en-GB" smtClean="0"/>
              <a:t>07/10/2018</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BADC0-D130-42DA-B693-1BA31DAAA96D}" type="slidenum">
              <a:rPr lang="en-GB" smtClean="0"/>
              <a:t>‹nr.›</a:t>
            </a:fld>
            <a:endParaRPr lang="en-GB"/>
          </a:p>
        </p:txBody>
      </p:sp>
    </p:spTree>
    <p:extLst>
      <p:ext uri="{BB962C8B-B14F-4D97-AF65-F5344CB8AC3E}">
        <p14:creationId xmlns:p14="http://schemas.microsoft.com/office/powerpoint/2010/main" val="161684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Ladies and gentlemen, it is my great pleasure to address you today at the IPPS Conference.  My name is Bernard Oosterom and I am the President of the International Association of Horticultural Producers.  AIPH – the acronym makes sense when you say our name in French!</a:t>
            </a:r>
          </a:p>
          <a:p>
            <a:endParaRPr lang="en-GB" dirty="0"/>
          </a:p>
          <a:p>
            <a:r>
              <a:rPr lang="en-GB" dirty="0"/>
              <a:t>I am pleased to have the opportunity to introduce you to AIPH and give you our perspective on a changing industry.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5F4CBE-5D3B-42A7-9BDF-A4A7D33F99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75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Summary of the Main Report:</a:t>
            </a:r>
          </a:p>
          <a:p>
            <a:r>
              <a:rPr lang="en-GB" sz="1200" kern="1200" dirty="0">
                <a:solidFill>
                  <a:schemeClr val="tx1"/>
                </a:solidFill>
                <a:effectLst/>
                <a:latin typeface="+mn-lt"/>
                <a:ea typeface="+mn-ea"/>
                <a:cs typeface="+mn-cs"/>
              </a:rPr>
              <a:t>In the world as we knew it, economic growth was </a:t>
            </a:r>
            <a:r>
              <a:rPr lang="en-GB" sz="1200" kern="1200" dirty="0" err="1">
                <a:solidFill>
                  <a:schemeClr val="tx1"/>
                </a:solidFill>
                <a:effectLst/>
                <a:latin typeface="+mn-lt"/>
                <a:ea typeface="+mn-ea"/>
                <a:cs typeface="+mn-cs"/>
              </a:rPr>
              <a:t>primarliy</a:t>
            </a:r>
            <a:r>
              <a:rPr lang="en-GB" sz="1200" kern="1200" dirty="0">
                <a:solidFill>
                  <a:schemeClr val="tx1"/>
                </a:solidFill>
                <a:effectLst/>
                <a:latin typeface="+mn-lt"/>
                <a:ea typeface="+mn-ea"/>
                <a:cs typeface="+mn-cs"/>
              </a:rPr>
              <a:t> driven by growth of population.  Today, a variety of factors indicate that growth of consumption seems to be a more important driver of growth than growth in population.  Although the world population continues to grow, the pace of growth is slowing down over the forecast period and the areas where growth occurs are clearly in and around urban areas rather than countries as a whole. Urban consumers will generate the lion share of global consumption growth.</a:t>
            </a:r>
          </a:p>
          <a:p>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has identified three target groups which have the scale and spending power to reshape global demand and impact the world economy. These three groups are to cover nearly half of the projected total € 20 trillion global consumption growth till 2030. </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The working middle class in China; </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the working-age population of North America;</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 growing population of retiring and elderly people of the western world.</a:t>
            </a:r>
          </a:p>
          <a:p>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Their combined weight in global consumption growth reflects both their large numbers and their high (or growing) per capita consumption.</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case of the identified three large consumer groups the question for ornamentals is how supply can connect with that demand. All identified target groups are concentrated in areas that are home to a significant domestic production base and large external trade flows of ornamentals. The question is if the growing and changing demand can be satisfied by the current value chain, or do we need different products, service propositions and other value chains?  It is a shift in demand profiles and consumer buying behaviour that is likely to influence the propositions of the ornamentals industry in the future.</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OECD, World Bank</a:t>
            </a:r>
            <a:endParaRPr lang="nl-NL" sz="1200" kern="1200" dirty="0">
              <a:solidFill>
                <a:schemeClr val="tx1"/>
              </a:solidFill>
              <a:effectLst/>
              <a:latin typeface="+mn-lt"/>
              <a:ea typeface="+mn-ea"/>
              <a:cs typeface="+mn-cs"/>
            </a:endParaRP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10</a:t>
            </a:fld>
            <a:endParaRPr lang="en-GB"/>
          </a:p>
        </p:txBody>
      </p:sp>
    </p:spTree>
    <p:extLst>
      <p:ext uri="{BB962C8B-B14F-4D97-AF65-F5344CB8AC3E}">
        <p14:creationId xmlns:p14="http://schemas.microsoft.com/office/powerpoint/2010/main" val="116869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Main observations for China:</a:t>
            </a:r>
          </a:p>
          <a:p>
            <a:endParaRPr lang="en-US" dirty="0"/>
          </a:p>
          <a:p>
            <a:r>
              <a:rPr lang="en-US" dirty="0"/>
              <a:t>1) China’s Urban Billion; the group of the working population aged 15 to 59 and of which approximately 521 million live in urban areas, will increase with nearly 20% to over 628 million urban workers in 2030. Impressive numbers, but the real growth will be in the doubling of the per capita spending.</a:t>
            </a:r>
          </a:p>
          <a:p>
            <a:endParaRPr lang="en-US" dirty="0"/>
          </a:p>
          <a:p>
            <a:pPr marL="228600" indent="-228600">
              <a:buAutoNum type="arabicParenR" startAt="2"/>
            </a:pPr>
            <a:r>
              <a:rPr lang="en-US" dirty="0"/>
              <a:t>Growth occurs mainly in the peripheries and inland cities, encouraged by government policies to control the population in the coastal cores of Beijing  and Shanghai.</a:t>
            </a:r>
          </a:p>
          <a:p>
            <a:pPr marL="228600" indent="-228600">
              <a:buAutoNum type="arabicParenR" startAt="2"/>
            </a:pPr>
            <a:r>
              <a:rPr lang="en-US" dirty="0"/>
              <a:t>From now till 2030, around 40% of Chinese urban households will move out of the poor / low middle class into the middle class and some into the rich groups. </a:t>
            </a:r>
          </a:p>
          <a:p>
            <a:pPr marL="228600" indent="-228600">
              <a:buAutoNum type="arabicParenR" startAt="2"/>
            </a:pPr>
            <a:r>
              <a:rPr lang="en-US" dirty="0"/>
              <a:t>The middle class will be the engine for growth;</a:t>
            </a:r>
          </a:p>
          <a:p>
            <a:pPr marL="228600" indent="-228600">
              <a:buAutoNum type="arabicParenR" startAt="2"/>
            </a:pPr>
            <a:r>
              <a:rPr lang="en-US" dirty="0"/>
              <a:t>Increasing population density and soaring cost of living is affecting  the </a:t>
            </a:r>
            <a:r>
              <a:rPr lang="en-US" dirty="0" err="1"/>
              <a:t>liveability</a:t>
            </a:r>
            <a:r>
              <a:rPr lang="en-US" dirty="0"/>
              <a:t> in cities</a:t>
            </a:r>
          </a:p>
          <a:p>
            <a:pPr marL="228600" indent="-228600">
              <a:buAutoNum type="arabicParenR" startAt="2"/>
            </a:pPr>
            <a:r>
              <a:rPr lang="en-US" dirty="0"/>
              <a:t>China’s cities have an increasing cost of living and an enormous surge in housing prices</a:t>
            </a:r>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11</a:t>
            </a:fld>
            <a:endParaRPr lang="en-GB"/>
          </a:p>
        </p:txBody>
      </p:sp>
    </p:spTree>
    <p:extLst>
      <p:ext uri="{BB962C8B-B14F-4D97-AF65-F5344CB8AC3E}">
        <p14:creationId xmlns:p14="http://schemas.microsoft.com/office/powerpoint/2010/main" val="52276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research has established that change in demand and production is inevitable. In the next decades a variety of macro factors will cause consumers to live different lives than the generations before them and they will develop different </a:t>
            </a:r>
            <a:r>
              <a:rPr lang="en-US" dirty="0" err="1"/>
              <a:t>behaviour</a:t>
            </a:r>
            <a:r>
              <a:rPr lang="en-US" dirty="0"/>
              <a:t> leading to different purchase decisions which are likely to impact ornamentals. That change in demand raises the question if the ornamentals industry should reconsider the way it positions itself. </a:t>
            </a:r>
          </a:p>
          <a:p>
            <a:endParaRPr lang="en-US" dirty="0"/>
          </a:p>
          <a:p>
            <a:r>
              <a:rPr lang="en-US" dirty="0"/>
              <a:t>It is taken for fact, that the world is </a:t>
            </a:r>
            <a:r>
              <a:rPr lang="en-US" dirty="0" err="1"/>
              <a:t>urbanising</a:t>
            </a:r>
            <a:r>
              <a:rPr lang="en-US" dirty="0"/>
              <a:t> in an increasing pace, and that we humans have an innate tendency to connect with nature (which is called biophilia). The irony of these two is that they result in a paradox that may hold the greatest opportunity for growth of the ornamental industry. </a:t>
            </a:r>
          </a:p>
          <a:p>
            <a:endParaRPr lang="en-US" dirty="0"/>
          </a:p>
          <a:p>
            <a:r>
              <a:rPr lang="en-US" dirty="0"/>
              <a:t>While the world as a whole will see a tremendous increase of consumer spending, it is the challenge for the ornamentals industry to capture its fair share of this growth in the following segments: </a:t>
            </a:r>
          </a:p>
          <a:p>
            <a:r>
              <a:rPr lang="en-US" dirty="0"/>
              <a:t>a) Governments, stimulated by the general public, will develop an increased demand for urban green space, which will affect government </a:t>
            </a:r>
          </a:p>
          <a:p>
            <a:r>
              <a:rPr lang="en-US" dirty="0"/>
              <a:t>policies on all levels from national ministries to city councils and even local </a:t>
            </a:r>
            <a:r>
              <a:rPr lang="en-US" dirty="0" err="1"/>
              <a:t>neighbourhood</a:t>
            </a:r>
            <a:r>
              <a:rPr lang="en-US" dirty="0"/>
              <a:t> action committees. As an example: areas with green space are seeing lower crime rates, increased property value, and lower demand on health services.</a:t>
            </a:r>
          </a:p>
          <a:p>
            <a:r>
              <a:rPr lang="en-US" dirty="0"/>
              <a:t>b) Consumers themselves will </a:t>
            </a:r>
            <a:r>
              <a:rPr lang="en-US" dirty="0" err="1"/>
              <a:t>recognise</a:t>
            </a:r>
            <a:r>
              <a:rPr lang="en-US" dirty="0"/>
              <a:t> the economics and health and well being benefits of greening their own living space. Examples are; reduced costs and loss of life quality by illness, less anxiety or mental stress, an increase in property value and better performance of children at school.</a:t>
            </a:r>
          </a:p>
          <a:p>
            <a:r>
              <a:rPr lang="en-US" dirty="0"/>
              <a:t>c) A broad range of private sectors  is expected to </a:t>
            </a:r>
            <a:r>
              <a:rPr lang="en-US" dirty="0" err="1"/>
              <a:t>recognise</a:t>
            </a:r>
            <a:r>
              <a:rPr lang="en-US" dirty="0"/>
              <a:t> the economic benefits of green space and integrate flowers and plants into their business models. As an example, the recovery rate of patients in a green surrounding inside a hospital is shorter because of the connection to nature.  </a:t>
            </a:r>
          </a:p>
          <a:p>
            <a:r>
              <a:rPr lang="en-US" dirty="0"/>
              <a:t>When assessing options to capture that demand it is obvious that the industry will face opportunities and constraints on the supply side and production base. The main question is if the production side of the current value chain is resilient </a:t>
            </a:r>
          </a:p>
          <a:p>
            <a:r>
              <a:rPr lang="en-US" dirty="0"/>
              <a:t>enough to deal with the changes ahead. For this assessment we have taken the country selection model as a framework. Each of the four categories has a different stake in the global ornamentals market, but they generally can be divided in two: a net importer or a net exporter.  The importers will see a value chain with economic benefits concentrated in retail, wholesale and services, whereas the exporters see a value chain around growers and farm inputs. The obvious exceptions are the mature domestic producers who by tradition have grown  to be home to the entire value chain.</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12</a:t>
            </a:fld>
            <a:endParaRPr lang="en-GB"/>
          </a:p>
        </p:txBody>
      </p:sp>
    </p:spTree>
    <p:extLst>
      <p:ext uri="{BB962C8B-B14F-4D97-AF65-F5344CB8AC3E}">
        <p14:creationId xmlns:p14="http://schemas.microsoft.com/office/powerpoint/2010/main" val="424982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PRODUCTION OF  ORNAMENTALS</a:t>
            </a:r>
          </a:p>
          <a:p>
            <a:r>
              <a:rPr lang="en-US" dirty="0"/>
              <a:t>The research revealed that </a:t>
            </a:r>
            <a:r>
              <a:rPr lang="en-US" dirty="0" err="1"/>
              <a:t>sociodemographics</a:t>
            </a:r>
            <a:r>
              <a:rPr lang="en-US" dirty="0"/>
              <a:t> are a shared commonality between the world’s largest ornamentals markets. The countries with the largest ornamentals production are all home to the largest consumer demand. </a:t>
            </a:r>
          </a:p>
          <a:p>
            <a:endParaRPr lang="en-US" dirty="0"/>
          </a:p>
          <a:p>
            <a:r>
              <a:rPr lang="en-US" dirty="0"/>
              <a:t>In other words, they are highly self-sufficient,  with the exception of specific products or seasonal external trade flows. </a:t>
            </a:r>
          </a:p>
          <a:p>
            <a:endParaRPr lang="en-US" dirty="0"/>
          </a:p>
          <a:p>
            <a:r>
              <a:rPr lang="en-US" dirty="0"/>
              <a:t>For example, The USA is highly self sufficient in plants, trees and shrubs, but over the past decades the domestic production of cut flowers eroded and the USA became reliant on imports. Colombia was ideally positioned to capture that market, and historically Colombia’s market share in the USA hovers around 60%.  This created a mutual dependency of that trade flow but the question is if such traditional trade flows will weather the changing times ahead. </a:t>
            </a:r>
          </a:p>
          <a:p>
            <a:endParaRPr lang="en-US" dirty="0"/>
          </a:p>
          <a:p>
            <a:r>
              <a:rPr lang="en-US" dirty="0"/>
              <a:t>While some countries stand out as massive and excellent growers; they export the lion share of their output to one or more of the mature demand markets. This lead us to investigate the feasibility to build the research of the demand side on specific consumer target groups in specific urban areas rather than a traditional approach of countries. However, because most data are available at a national level, we had to start with a classification of the countries of interest and established a basis of their commonalities as follows:</a:t>
            </a:r>
          </a:p>
          <a:p>
            <a:endParaRPr lang="en-GB" dirty="0"/>
          </a:p>
          <a:p>
            <a:r>
              <a:rPr lang="en-US" b="1" dirty="0"/>
              <a:t>MATURE EXPORTING PRODUCER</a:t>
            </a:r>
          </a:p>
          <a:p>
            <a:r>
              <a:rPr lang="en-US" dirty="0"/>
              <a:t>Countries that have attracted ornamentals production mainly because of their natural or economic resources. Typically, the flowers (or plant material) find their way all around the globe but mainly flow into the world cores where the mature domestic producers complement their demand with products of these countries. They have shown stable volume and value growth and have been in business for decades. </a:t>
            </a:r>
            <a:r>
              <a:rPr lang="en-US" i="1" dirty="0"/>
              <a:t>For example, Ecuador and Colombia stand out for their high altitudes at which </a:t>
            </a:r>
            <a:r>
              <a:rPr lang="en-US" i="1" dirty="0" err="1"/>
              <a:t>highquality</a:t>
            </a:r>
            <a:r>
              <a:rPr lang="en-US" i="1" dirty="0"/>
              <a:t> crops as large bud roses thrive well. In East Africa, Kenya and Uganda can provide locations at altitude, good climatic conditions and strong workforces</a:t>
            </a:r>
          </a:p>
          <a:p>
            <a:endParaRPr lang="en-US" i="1" dirty="0"/>
          </a:p>
          <a:p>
            <a:r>
              <a:rPr lang="en-US" b="1" i="0" dirty="0"/>
              <a:t>MATURE DOMESTIC PRODUCER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Mature Domestic producers are markets like North East Asia (China and Japan), North America and Europe which have a strong domestic production base and demand for ornamentals is at the heart of their society’s cultures.</a:t>
            </a:r>
          </a:p>
          <a:p>
            <a:r>
              <a:rPr lang="en-US" i="0" dirty="0"/>
              <a:t>They are all in the current world cores and are the largest consumption markets now and remain so by 2030. </a:t>
            </a:r>
          </a:p>
          <a:p>
            <a:r>
              <a:rPr lang="en-US" i="0" u="sng" dirty="0"/>
              <a:t>It is in these markets that during the  forecast period the biggest absolute demand growth is expected, hence it makes sense to question their ability to increase production volume.</a:t>
            </a:r>
          </a:p>
          <a:p>
            <a:endParaRPr lang="en-US" i="1" dirty="0"/>
          </a:p>
          <a:p>
            <a:r>
              <a:rPr lang="en-US" b="1" i="0" dirty="0"/>
              <a:t>EMERGING DOMESTIC PRODUCER</a:t>
            </a:r>
          </a:p>
          <a:p>
            <a:r>
              <a:rPr lang="en-US" i="0" dirty="0"/>
              <a:t>Worldwide the general expectation is that future demand will be met as local as possible, it is possible that countries like Brazil, Mexico and India have invented that statement because their large local production base can barely satisfy their own population’s appetite for ornamentals and hence hardly see any export flows.</a:t>
            </a:r>
          </a:p>
          <a:p>
            <a:endParaRPr lang="en-US" i="0" dirty="0"/>
          </a:p>
          <a:p>
            <a:r>
              <a:rPr lang="en-US" b="1" i="1" dirty="0"/>
              <a:t>In Brazil</a:t>
            </a:r>
            <a:r>
              <a:rPr lang="en-US" i="0" dirty="0"/>
              <a:t>, </a:t>
            </a:r>
            <a:r>
              <a:rPr lang="en-US" i="0" dirty="0" err="1"/>
              <a:t>Holambra</a:t>
            </a:r>
            <a:r>
              <a:rPr lang="en-US" i="0" dirty="0"/>
              <a:t> has developed a value chain with well-connected logistics, fast information flows and reliable financial transactions. Growers and their industry bodies have put all in place to serve the upcoming demand of the large metropolitan clusters of Sao Paolo and Rio de Janeiro.  </a:t>
            </a:r>
          </a:p>
          <a:p>
            <a:r>
              <a:rPr lang="en-US" b="1" i="1" dirty="0"/>
              <a:t>Mexico</a:t>
            </a:r>
            <a:r>
              <a:rPr lang="en-US" i="0" dirty="0"/>
              <a:t> is seeing a comparable situation; a strong potential, but not kicking off yet. Their production base of over 16.000 hectares of ornamentals mainly serves the domestic demand with a relatively small export of € 26 million to the USA. Over Brazil they have the benefit of bordering a mature demand market which could trigger an increase in production in Mexico. India is a very clear example; over 2 million hectares of ornamentals production but hardly any external trade. </a:t>
            </a:r>
          </a:p>
          <a:p>
            <a:r>
              <a:rPr lang="en-US" b="1" i="1" dirty="0"/>
              <a:t>In India</a:t>
            </a:r>
            <a:r>
              <a:rPr lang="en-US" i="0" dirty="0"/>
              <a:t>, ornamentals and specifically cut flowers are strongly embedded in society and demand is gigantic. Nearly 90% of the production base is grown for so-called loose  flowers which are used in religious  rituals. The external trade is negligible at € 20 million imports and € 100 million exports. </a:t>
            </a:r>
          </a:p>
          <a:p>
            <a:endParaRPr lang="en-US" i="0" dirty="0"/>
          </a:p>
          <a:p>
            <a:r>
              <a:rPr lang="en-US" b="1" i="0" dirty="0"/>
              <a:t>EMERGING EXPORTING PRODUCER</a:t>
            </a:r>
          </a:p>
          <a:p>
            <a:r>
              <a:rPr lang="en-US" i="0" dirty="0"/>
              <a:t>These are the upcoming markets which have the same natural and economic enablers as the mature exporting markets but are successfully increasing their competition for a share of the export markets.</a:t>
            </a:r>
          </a:p>
          <a:p>
            <a:endParaRPr lang="en-US" i="0" dirty="0"/>
          </a:p>
          <a:p>
            <a:endParaRPr lang="en-US" i="1" dirty="0"/>
          </a:p>
          <a:p>
            <a:endParaRPr lang="en-US" dirty="0"/>
          </a:p>
          <a:p>
            <a:endParaRPr lang="en-US"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13</a:t>
            </a:fld>
            <a:endParaRPr lang="en-GB"/>
          </a:p>
        </p:txBody>
      </p:sp>
    </p:spTree>
    <p:extLst>
      <p:ext uri="{BB962C8B-B14F-4D97-AF65-F5344CB8AC3E}">
        <p14:creationId xmlns:p14="http://schemas.microsoft.com/office/powerpoint/2010/main" val="367751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Demand will drive supply;  not the other way around:</a:t>
            </a:r>
          </a:p>
          <a:p>
            <a:endParaRPr lang="en-US" dirty="0"/>
          </a:p>
          <a:p>
            <a:r>
              <a:rPr lang="en-US" dirty="0"/>
              <a:t>1)  The primary drivers for ornamentals demand are influenced by socio economic and demographic factors. For instance, as disposable household incomes rise, consumption of non-necessity consumer goods will start to take off, and this includes ornamentals. So, the total aggregated category of cut-flowers, indoor plants, outdoor plants, garden and lawncare services and even public green space is primarily </a:t>
            </a:r>
            <a:r>
              <a:rPr lang="en-US" dirty="0" err="1"/>
              <a:t>dependant</a:t>
            </a:r>
            <a:r>
              <a:rPr lang="en-US" dirty="0"/>
              <a:t> of an economy’s purchasing power followed  by a changing consumer demand and changing buying </a:t>
            </a:r>
            <a:r>
              <a:rPr lang="en-US" dirty="0" err="1"/>
              <a:t>behaviour</a:t>
            </a:r>
            <a:r>
              <a:rPr lang="en-US" dirty="0"/>
              <a:t>.</a:t>
            </a:r>
          </a:p>
          <a:p>
            <a:r>
              <a:rPr lang="en-US" dirty="0"/>
              <a:t>2)  Simply, because we believe that for the generic ornamentals category, and the perishable nature of it, supply cannot be pushed at any price. Ornamental plants and flowers cannot be kept in stock for extended periods to wait for an optimum market price. They need to be moved quickly and effective planning of production to meet (seasonal) demand peaks is a key driver for profit or loss. </a:t>
            </a:r>
          </a:p>
          <a:p>
            <a:r>
              <a:rPr lang="en-US" dirty="0"/>
              <a:t> </a:t>
            </a:r>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14</a:t>
            </a:fld>
            <a:endParaRPr lang="en-GB"/>
          </a:p>
        </p:txBody>
      </p:sp>
    </p:spTree>
    <p:extLst>
      <p:ext uri="{BB962C8B-B14F-4D97-AF65-F5344CB8AC3E}">
        <p14:creationId xmlns:p14="http://schemas.microsoft.com/office/powerpoint/2010/main" val="3563164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There is no such thing as an average consumer in an average market. Mature developed markets all contain cities which are already very different from each other and which will continue to diverge further from one another as consumption and population develops.</a:t>
            </a:r>
          </a:p>
          <a:p>
            <a:endParaRPr lang="en-GB" dirty="0"/>
          </a:p>
          <a:p>
            <a:r>
              <a:rPr lang="en-US" dirty="0"/>
              <a:t>It is tempting to explain changes in consumption by pointing to shifting trends in preferences and taste, just  as the ornamentals industry has done so often. Certain </a:t>
            </a:r>
            <a:r>
              <a:rPr lang="en-US" dirty="0" err="1"/>
              <a:t>colours</a:t>
            </a:r>
            <a:r>
              <a:rPr lang="en-US" dirty="0"/>
              <a:t>, shapes and applications of plants and flowers, or even specific varieties, allegedly lost appeal among consumers and disappeared from the category, while others were introduced. </a:t>
            </a:r>
          </a:p>
          <a:p>
            <a:r>
              <a:rPr lang="en-US" dirty="0"/>
              <a:t>Extensive research has been done on consumer groups and their </a:t>
            </a:r>
            <a:r>
              <a:rPr lang="en-US" dirty="0" err="1"/>
              <a:t>behaviour</a:t>
            </a:r>
            <a:r>
              <a:rPr lang="en-US" dirty="0"/>
              <a:t>, such as for the millennials in North America. Yet focusing on evolving consumer attitudes could imply that the only thing companies need is a strong marketing machine that eventually can force a consumer to buy anything. The truth of the matter is that much deeper forces are at play in consumer </a:t>
            </a:r>
            <a:r>
              <a:rPr lang="en-US" dirty="0" err="1"/>
              <a:t>behaviour</a:t>
            </a:r>
            <a:r>
              <a:rPr lang="en-US" dirty="0"/>
              <a:t>, and that these underlying forces are the true drivers that shape future consumption.</a:t>
            </a:r>
          </a:p>
          <a:p>
            <a:endParaRPr lang="en-US" dirty="0"/>
          </a:p>
          <a:p>
            <a:r>
              <a:rPr lang="en-US" dirty="0"/>
              <a:t>For example, if two generations have different consumption patterns although they share similar heritage, culture and socioeconomic conditions, the reason is likely to be an evolving consumer preference or a change in the product or service offerings provided. But if those same two generations with the same heritage and culture, faced different socioeconomic conditions, then changes in </a:t>
            </a:r>
            <a:r>
              <a:rPr lang="en-US" dirty="0" err="1"/>
              <a:t>behaviour</a:t>
            </a:r>
            <a:r>
              <a:rPr lang="en-US" dirty="0"/>
              <a:t> may be in response to those conditions. </a:t>
            </a:r>
          </a:p>
          <a:p>
            <a:endParaRPr lang="en-US" dirty="0"/>
          </a:p>
          <a:p>
            <a:r>
              <a:rPr lang="en-US" dirty="0"/>
              <a:t>Take the youngest group of North America’s working-age population as an example. The fact that fewer of them own cars or houses than earlier generations did at the same age does not necessarily mean that they have less demand for a car or home ownership. Other factors are in play. The fact that they have lower average incomes and more student debt than previous generations means that these individuals are less able to afford to own such assets. The fact that this generation is getting married later is another reason why the rate of homeownership is lower than it was for the same age group in previous generations.</a:t>
            </a:r>
          </a:p>
          <a:p>
            <a:r>
              <a:rPr lang="en-US" dirty="0"/>
              <a:t>We are more likely to be able to predict consumption trends if we focus on understanding the underlying reasons  for consumer choices. We drafted a methodology that connects with the changes in </a:t>
            </a:r>
            <a:r>
              <a:rPr lang="en-US" dirty="0" err="1"/>
              <a:t>behaviour</a:t>
            </a:r>
            <a:r>
              <a:rPr lang="en-US" dirty="0"/>
              <a:t> we have observed in the past decades to provide an understanding of changes in consumption over time. It considers four sets of variables that influence consumers’ </a:t>
            </a:r>
            <a:r>
              <a:rPr lang="en-US" dirty="0" err="1"/>
              <a:t>behaviour</a:t>
            </a:r>
            <a:r>
              <a:rPr lang="en-US" dirty="0"/>
              <a:t> and specifically their motivation to purchase ornamentals. In this research we have covered all four factors, but not treated them as equally important in order to establish a foundation to build further research on.</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15</a:t>
            </a:fld>
            <a:endParaRPr lang="en-GB"/>
          </a:p>
        </p:txBody>
      </p:sp>
    </p:spTree>
    <p:extLst>
      <p:ext uri="{BB962C8B-B14F-4D97-AF65-F5344CB8AC3E}">
        <p14:creationId xmlns:p14="http://schemas.microsoft.com/office/powerpoint/2010/main" val="976532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a:p>
            <a:r>
              <a:rPr lang="en-US" b="1" dirty="0"/>
              <a:t>Cities are key</a:t>
            </a:r>
            <a:r>
              <a:rPr lang="en-US" dirty="0"/>
              <a:t>; by 2030 consumers in large cities will generate over 90% of the € 20 trillion growth of global consumption till 2030. </a:t>
            </a:r>
          </a:p>
          <a:p>
            <a:endParaRPr lang="en-US" dirty="0"/>
          </a:p>
          <a:p>
            <a:r>
              <a:rPr lang="en-US" u="sng" dirty="0"/>
              <a:t>Global urban consumption is extremely condensed</a:t>
            </a:r>
            <a:r>
              <a:rPr lang="en-US" dirty="0"/>
              <a:t>:    Only 32 cities generate a quarter of the growth, while the world’s top 100 cities will account for almost half of the growth.</a:t>
            </a:r>
          </a:p>
          <a:p>
            <a:endParaRPr lang="en-US" dirty="0"/>
          </a:p>
          <a:p>
            <a:r>
              <a:rPr lang="en-US" b="1" dirty="0"/>
              <a:t>This exhibit shows</a:t>
            </a:r>
            <a:r>
              <a:rPr lang="en-US" dirty="0"/>
              <a:t> that until the turn of the millennium,  more than half of the total growth was driven by </a:t>
            </a:r>
            <a:r>
              <a:rPr lang="en-US" u="sng" dirty="0"/>
              <a:t>the growth in population</a:t>
            </a:r>
            <a:r>
              <a:rPr lang="en-US" dirty="0"/>
              <a:t> </a:t>
            </a:r>
            <a:r>
              <a:rPr lang="en-US" b="0" dirty="0"/>
              <a:t>But, </a:t>
            </a:r>
            <a:r>
              <a:rPr lang="en-US" dirty="0"/>
              <a:t>for the decade to come, growth of </a:t>
            </a:r>
            <a:r>
              <a:rPr lang="en-US" u="sng" dirty="0"/>
              <a:t>consumption </a:t>
            </a:r>
            <a:r>
              <a:rPr lang="en-US" dirty="0"/>
              <a:t>seems to be a more important driver of growth than </a:t>
            </a:r>
            <a:r>
              <a:rPr lang="en-US" u="sng" dirty="0"/>
              <a:t>growth in population or GDP</a:t>
            </a:r>
            <a:r>
              <a:rPr lang="en-US" dirty="0"/>
              <a:t>.  Although the total world population continues to grow, the pace of growth is slowing down over the forecast period.</a:t>
            </a:r>
          </a:p>
          <a:p>
            <a:endParaRPr lang="en-US" dirty="0"/>
          </a:p>
          <a:p>
            <a:r>
              <a:rPr lang="en-US" b="1" dirty="0"/>
              <a:t>In the forecast period population growth will only contribute 25% with the remainder coming from each individual spending more.</a:t>
            </a:r>
            <a:endParaRPr lang="en-GB" b="1"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16</a:t>
            </a:fld>
            <a:endParaRPr lang="en-GB"/>
          </a:p>
        </p:txBody>
      </p:sp>
    </p:spTree>
    <p:extLst>
      <p:ext uri="{BB962C8B-B14F-4D97-AF65-F5344CB8AC3E}">
        <p14:creationId xmlns:p14="http://schemas.microsoft.com/office/powerpoint/2010/main" val="3256809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Cities like Seoul, Budapest and Bogota account for 50%  of their countries GDP. Alpha cities like Tokyo and London, account for around 20% of their nation’s GDP. But if we consider an Alpha city as a megalopolis ( a large urban area of connected cities) the megalopolis of Tokyo/Osaka in Japan is likely the world champion and contributes around 79% to the Japan’s GDP.</a:t>
            </a:r>
          </a:p>
          <a:p>
            <a:endParaRPr lang="en-US" dirty="0"/>
          </a:p>
          <a:p>
            <a:r>
              <a:rPr lang="en-US" dirty="0"/>
              <a:t>In sync with the UN forecast that in 2050, 70% of the world’s population will live in cities13, we trust that our methodology  for this research will be effective to meet the research objectives. By </a:t>
            </a:r>
            <a:r>
              <a:rPr lang="en-US" dirty="0" err="1"/>
              <a:t>focussing</a:t>
            </a:r>
            <a:r>
              <a:rPr lang="en-US" dirty="0"/>
              <a:t> on cities rather than nations, the outcome will provide more specific insights to feed further research  and policy </a:t>
            </a:r>
            <a:r>
              <a:rPr lang="en-US"/>
              <a:t>development.</a:t>
            </a:r>
            <a:endParaRPr lang="en-US" dirty="0"/>
          </a:p>
          <a:p>
            <a:r>
              <a:rPr lang="en-US" dirty="0"/>
              <a:t>Global population growth does not distinguish between the size of a city; growth is very evenly distributed among the various sizes of cities. Consumption and growth are under increasing pressure in many countries as population growth slows and urbanization rates are maturing. 6% of the large cities we have studied (most in the developed world) are seeing a decline  in their population. Others, mainly in emerging countries are  growing. In China alone, nearly 700 large cities  </a:t>
            </a:r>
          </a:p>
          <a:p>
            <a:r>
              <a:rPr lang="en-US" dirty="0"/>
              <a:t>(&gt; 150.000 inhabitants) will account for 30% of the total global urban consumption growth till 203014. Cities are crucial in this research and may hold keys to unlocking a reliable statistical model to predict developments in demand for ornamentals in and around cities. After all; Cities are at the heart of where demand for ornamentals originates from. Not only from an  economic principle of purchasing power, but also from a  perspective of logistics and infrastructure for these highly  perishable products. </a:t>
            </a:r>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17</a:t>
            </a:fld>
            <a:endParaRPr lang="en-GB"/>
          </a:p>
        </p:txBody>
      </p:sp>
    </p:spTree>
    <p:extLst>
      <p:ext uri="{BB962C8B-B14F-4D97-AF65-F5344CB8AC3E}">
        <p14:creationId xmlns:p14="http://schemas.microsoft.com/office/powerpoint/2010/main" val="390281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Global consumption is concentrated in just a few hundred cities; the top 100 cities are expected to generate 45% of global consumption growth. Of these only 32 take 25% of the total global consumption growth. This ranking shows the top 20 of cities for the most consumption growth till 2030 in absolute figures and Billion-euro values. Note that the top 20 in 2015 only includes two cities of the emerging world and that the ranking with the highest absolute growth includes 10 cities from the emerging world of which 6 can be found in China.</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18</a:t>
            </a:fld>
            <a:endParaRPr lang="en-GB"/>
          </a:p>
        </p:txBody>
      </p:sp>
    </p:spTree>
    <p:extLst>
      <p:ext uri="{BB962C8B-B14F-4D97-AF65-F5344CB8AC3E}">
        <p14:creationId xmlns:p14="http://schemas.microsoft.com/office/powerpoint/2010/main" val="2495997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We have just been throwing around the millions billions and trillions…..like they have little meaning and are just meaningless large numbers, which frankly they may be…  however to get a grasp of the sheer size of the world’s economy and the projected growth the screen now shows the time one would need to count to one billion.  </a:t>
            </a:r>
          </a:p>
          <a:p>
            <a:r>
              <a:rPr lang="en-GB" dirty="0"/>
              <a:t>And that’s continuous;  24/7 without a break, and compensated for leap-years….</a:t>
            </a:r>
          </a:p>
          <a:p>
            <a:endParaRPr lang="en-GB" dirty="0"/>
          </a:p>
          <a:p>
            <a:r>
              <a:rPr lang="en-GB" dirty="0"/>
              <a:t>So…the world and the future indeed is massive </a:t>
            </a:r>
          </a:p>
          <a:p>
            <a:endParaRPr lang="en-GB"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19</a:t>
            </a:fld>
            <a:endParaRPr lang="en-GB"/>
          </a:p>
        </p:txBody>
      </p:sp>
    </p:spTree>
    <p:extLst>
      <p:ext uri="{BB962C8B-B14F-4D97-AF65-F5344CB8AC3E}">
        <p14:creationId xmlns:p14="http://schemas.microsoft.com/office/powerpoint/2010/main" val="238337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AIPH was formed in Switzerland in 1948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promote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horticulture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between</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different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nations</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between</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profession</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final</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consumer</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are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focused</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ornamental</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horticulture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exist</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world’s</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champion</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power of plants’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purpose</a:t>
            </a: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a:t>
            </a:r>
          </a:p>
          <a:p>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To stimulate increased demand for ornamental trees, plants and flowers worldwide.</a:t>
            </a: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To protect and promote the interests of the industry.</a:t>
            </a: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To be the place where growers come to for international industry information and knowledge exchange.</a:t>
            </a: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To promote best practice in ornamentals production.</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2</a:t>
            </a:fld>
            <a:endParaRPr lang="en-GB"/>
          </a:p>
        </p:txBody>
      </p:sp>
    </p:spTree>
    <p:extLst>
      <p:ext uri="{BB962C8B-B14F-4D97-AF65-F5344CB8AC3E}">
        <p14:creationId xmlns:p14="http://schemas.microsoft.com/office/powerpoint/2010/main" val="156918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 have established that rising consumption by each consumer is the key driver of growth and that consumer </a:t>
            </a:r>
            <a:r>
              <a:rPr lang="en-US" dirty="0" err="1"/>
              <a:t>behaviour</a:t>
            </a:r>
            <a:r>
              <a:rPr lang="en-US" dirty="0"/>
              <a:t>  will continue to further disperse, even within the classical  segmentations like income, age and geographic cohorts.  </a:t>
            </a:r>
          </a:p>
          <a:p>
            <a:r>
              <a:rPr lang="en-US" dirty="0"/>
              <a:t>To capture future demand, industry players will need a deep understanding of the consumption patterns of these target customers. They will have to identify -</a:t>
            </a:r>
            <a:r>
              <a:rPr lang="en-US" i="1" dirty="0"/>
              <a:t>in much more detail- </a:t>
            </a:r>
            <a:r>
              <a:rPr lang="en-US" dirty="0"/>
              <a:t>where growth will occur and understand the motivation of the individuals behind the demand figures. </a:t>
            </a:r>
          </a:p>
          <a:p>
            <a:r>
              <a:rPr lang="en-US" dirty="0"/>
              <a:t>Equally important will be the tactics on how to address the demand by investigating the geographic markets, their segments and the trade channels that will lead to the right consumers.</a:t>
            </a:r>
          </a:p>
          <a:p>
            <a:endParaRPr lang="en-US" dirty="0"/>
          </a:p>
          <a:p>
            <a:r>
              <a:rPr lang="en-US" dirty="0"/>
              <a:t>In the case of the identified three large consumer groups the question for ornamentals is how supply can connect with that demand. All identified target groups are concentrated in areas that are home to a significant domestic production base and large external trade flows of ornamentals. </a:t>
            </a:r>
          </a:p>
          <a:p>
            <a:endParaRPr lang="en-US" dirty="0"/>
          </a:p>
          <a:p>
            <a:r>
              <a:rPr lang="en-US" dirty="0"/>
              <a:t>Can the growing and changing demand be met by the current value chain, or do we need different products, service propositions and other value chains? The enormous size and value of the target groups justifies getting to know them much better. </a:t>
            </a:r>
          </a:p>
          <a:p>
            <a:endParaRPr lang="en-US" dirty="0"/>
          </a:p>
          <a:p>
            <a:r>
              <a:rPr lang="en-US" dirty="0"/>
              <a:t>How is their spending changing, and why? How are their income, household structure, and ethnic composition affecting purchasing </a:t>
            </a:r>
            <a:r>
              <a:rPr lang="en-US" dirty="0" err="1"/>
              <a:t>behaviour</a:t>
            </a:r>
            <a:r>
              <a:rPr lang="en-US" dirty="0"/>
              <a:t>? How are their choices different from those of today’s consumers? How will the needs and wants of these large groups evolve? </a:t>
            </a:r>
          </a:p>
          <a:p>
            <a:endParaRPr lang="en-US" dirty="0"/>
          </a:p>
          <a:p>
            <a:r>
              <a:rPr lang="en-US" dirty="0"/>
              <a:t>We do not even </a:t>
            </a:r>
            <a:r>
              <a:rPr lang="en-US" u="sng" dirty="0"/>
              <a:t>remotely</a:t>
            </a:r>
            <a:r>
              <a:rPr lang="en-US" dirty="0"/>
              <a:t> have all the answers to these  questions. Luckily that was not the objective of our research.  We present drivers and inhibitors that will impact the ornamentals industry where the most determinate factors are found on the demand side and more specifically within the socio-economics</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20</a:t>
            </a:fld>
            <a:endParaRPr lang="en-GB"/>
          </a:p>
        </p:txBody>
      </p:sp>
    </p:spTree>
    <p:extLst>
      <p:ext uri="{BB962C8B-B14F-4D97-AF65-F5344CB8AC3E}">
        <p14:creationId xmlns:p14="http://schemas.microsoft.com/office/powerpoint/2010/main" val="4288691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r>
              <a:rPr lang="en-US" dirty="0"/>
              <a:t>TODAY we will give an example of one key consumer group;  The Working Middle Class in CHINA.  </a:t>
            </a:r>
          </a:p>
          <a:p>
            <a:endParaRPr lang="en-US" dirty="0"/>
          </a:p>
          <a:p>
            <a:r>
              <a:rPr lang="en-US" dirty="0"/>
              <a:t>The consumption of this group, of around half a billion people, is expected to increase from €2 trillion in 2015 to €8,3 trillion in 2030. This means that just 6% of the total world population of 8,5 billion in 2030 is contributing to 28% of the total global urban consumption growth over this period.</a:t>
            </a:r>
          </a:p>
          <a:p>
            <a:endParaRPr lang="en-US" dirty="0"/>
          </a:p>
          <a:p>
            <a:r>
              <a:rPr lang="en-US" dirty="0"/>
              <a:t>The key driver of this is the rapid growth of the Chinese middle class, and especially for ornamentals the growth in the share of the upper part of the middle class is relevant; this is expected to rise from 4% today to 54% by 2030. </a:t>
            </a:r>
          </a:p>
          <a:p>
            <a:endParaRPr lang="en-US"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21</a:t>
            </a:fld>
            <a:endParaRPr lang="en-GB"/>
          </a:p>
        </p:txBody>
      </p:sp>
    </p:spTree>
    <p:extLst>
      <p:ext uri="{BB962C8B-B14F-4D97-AF65-F5344CB8AC3E}">
        <p14:creationId xmlns:p14="http://schemas.microsoft.com/office/powerpoint/2010/main" val="2613967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figure depicts the development of the income levels across all age groups. </a:t>
            </a:r>
          </a:p>
          <a:p>
            <a:endParaRPr lang="en-US" dirty="0"/>
          </a:p>
          <a:p>
            <a:r>
              <a:rPr lang="en-US" dirty="0"/>
              <a:t>To differentiate among Chinese households on the basis of their income levels, we use poor, middle class, and rich. </a:t>
            </a:r>
          </a:p>
          <a:p>
            <a:endParaRPr lang="en-US" dirty="0"/>
          </a:p>
          <a:p>
            <a:r>
              <a:rPr lang="en-US" dirty="0"/>
              <a:t>From now till 2030, around </a:t>
            </a:r>
            <a:r>
              <a:rPr lang="en-US" u="sng" dirty="0"/>
              <a:t>40% of Chinese urban households will move out of the poor / low middle class into the middle class </a:t>
            </a:r>
            <a:r>
              <a:rPr lang="en-US" dirty="0"/>
              <a:t>and some into the rich groups.</a:t>
            </a:r>
          </a:p>
          <a:p>
            <a:endParaRPr lang="en-US" dirty="0"/>
          </a:p>
          <a:p>
            <a:r>
              <a:rPr lang="en-US" dirty="0"/>
              <a:t>This growth is concentrated </a:t>
            </a:r>
            <a:r>
              <a:rPr lang="en-US" u="sng" dirty="0"/>
              <a:t>in the smaller periphery cities  (tier 3 and tier 4) around the well-known cores</a:t>
            </a:r>
            <a:r>
              <a:rPr lang="en-US" dirty="0"/>
              <a:t>. </a:t>
            </a:r>
          </a:p>
          <a:p>
            <a:endParaRPr lang="en-US" dirty="0"/>
          </a:p>
          <a:p>
            <a:r>
              <a:rPr lang="en-US" dirty="0"/>
              <a:t>The share of the middle class by geography illustrates the weight we attach to the methodology of cores and their peripheries. For ornamentals this implies that attention to government planning for urban green space in and around these growth clusters will really take off in the decade to come</a:t>
            </a:r>
            <a:endParaRPr lang="en-GB"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22</a:t>
            </a:fld>
            <a:endParaRPr lang="en-GB"/>
          </a:p>
        </p:txBody>
      </p:sp>
    </p:spTree>
    <p:extLst>
      <p:ext uri="{BB962C8B-B14F-4D97-AF65-F5344CB8AC3E}">
        <p14:creationId xmlns:p14="http://schemas.microsoft.com/office/powerpoint/2010/main" val="1671856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Nearly 80 percent of the Chinese economy pivots around three economic cores: Beijing, the Yangtze River Delta (Shanghai) and the Pearl River Delta (Guangzhou and Hong Kong). </a:t>
            </a:r>
          </a:p>
          <a:p>
            <a:endParaRPr lang="en-US" dirty="0"/>
          </a:p>
          <a:p>
            <a:r>
              <a:rPr lang="en-US" dirty="0"/>
              <a:t>However, if we look at where the growth of the working class is to be expected, the smaller cities around the cores of these deltas that stand out. </a:t>
            </a:r>
          </a:p>
          <a:p>
            <a:endParaRPr lang="en-US" dirty="0"/>
          </a:p>
          <a:p>
            <a:r>
              <a:rPr lang="en-US" dirty="0"/>
              <a:t>Three inland cities also attract attention with their growth of the target group: Chengdu, Chongqing, and Wuhan, mainly caused by large numbers of migrant workers.</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23</a:t>
            </a:fld>
            <a:endParaRPr lang="en-GB"/>
          </a:p>
        </p:txBody>
      </p:sp>
    </p:spTree>
    <p:extLst>
      <p:ext uri="{BB962C8B-B14F-4D97-AF65-F5344CB8AC3E}">
        <p14:creationId xmlns:p14="http://schemas.microsoft.com/office/powerpoint/2010/main" val="2986807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ORNAMENTALS FORECAST CHINA</a:t>
            </a:r>
          </a:p>
          <a:p>
            <a:r>
              <a:rPr lang="en-US" dirty="0"/>
              <a:t>Previous researches often showed a linear growth for the forecast period. We developed a model which allows for a variety of variables and attributed weights. This is summarized in four scenarios: </a:t>
            </a:r>
          </a:p>
          <a:p>
            <a:pPr marL="228600" indent="-228600">
              <a:buAutoNum type="arabicPeriod"/>
            </a:pPr>
            <a:r>
              <a:rPr lang="en-US" dirty="0"/>
              <a:t>A simple linear extrapolation based on data of the past farm gate value across all ornamentals growers between 2006 and 2016. Data were obtained via the China Flower Association from databases of the Chinese Ministry of Agriculture </a:t>
            </a:r>
          </a:p>
          <a:p>
            <a:pPr marL="228600" indent="-228600">
              <a:buAutoNum type="arabicPeriod"/>
            </a:pPr>
            <a:r>
              <a:rPr lang="en-US" dirty="0"/>
              <a:t>A growth scenario based on compound annual growth of the industry which is at nearly 22%. Based on the same dataset as in scenario 1 </a:t>
            </a:r>
          </a:p>
          <a:p>
            <a:pPr marL="228600" indent="-228600">
              <a:buAutoNum type="arabicPeriod"/>
            </a:pPr>
            <a:r>
              <a:rPr lang="en-US" dirty="0"/>
              <a:t>A scenario fully based on the average consumer spending increase over the past 20 year period which is at 12,98% </a:t>
            </a:r>
          </a:p>
          <a:p>
            <a:pPr marL="228600" indent="-228600">
              <a:buAutoNum type="arabicPeriod"/>
            </a:pPr>
            <a:r>
              <a:rPr lang="en-US" dirty="0"/>
              <a:t>A scenario based on a combination of the above plus a weighted average of both the variables that affect production (such as farm inputs and the producer price index)</a:t>
            </a:r>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29</a:t>
            </a:fld>
            <a:endParaRPr lang="en-GB"/>
          </a:p>
        </p:txBody>
      </p:sp>
    </p:spTree>
    <p:extLst>
      <p:ext uri="{BB962C8B-B14F-4D97-AF65-F5344CB8AC3E}">
        <p14:creationId xmlns:p14="http://schemas.microsoft.com/office/powerpoint/2010/main" val="790118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 forecast based on the same dataset as afore, but now further upstream the value chain at the grower level</a:t>
            </a:r>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30</a:t>
            </a:fld>
            <a:endParaRPr lang="en-GB"/>
          </a:p>
        </p:txBody>
      </p:sp>
    </p:spTree>
    <p:extLst>
      <p:ext uri="{BB962C8B-B14F-4D97-AF65-F5344CB8AC3E}">
        <p14:creationId xmlns:p14="http://schemas.microsoft.com/office/powerpoint/2010/main" val="546493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Over the past ten years China has seen a sharp increase in demand for ornamental crops. </a:t>
            </a:r>
          </a:p>
          <a:p>
            <a:endParaRPr lang="en-US" dirty="0"/>
          </a:p>
          <a:p>
            <a:r>
              <a:rPr lang="en-US" dirty="0"/>
              <a:t>Production is fragmented over the large number of 85.000 flower growers of which only 15.000 are medium to large sized farms; the remainder being small holdings. </a:t>
            </a:r>
          </a:p>
          <a:p>
            <a:endParaRPr lang="en-US" dirty="0"/>
          </a:p>
          <a:p>
            <a:r>
              <a:rPr lang="en-US" dirty="0"/>
              <a:t>All are feeding into one of the 3.286 regional wholesale markets.  Production and trade is not privately </a:t>
            </a:r>
            <a:r>
              <a:rPr lang="en-US" dirty="0" err="1"/>
              <a:t>organised</a:t>
            </a:r>
            <a:r>
              <a:rPr lang="en-US" dirty="0"/>
              <a:t> as it is in other markets. </a:t>
            </a:r>
          </a:p>
          <a:p>
            <a:endParaRPr lang="en-US" dirty="0"/>
          </a:p>
          <a:p>
            <a:r>
              <a:rPr lang="en-US" dirty="0"/>
              <a:t>On top of the commercial growers, China also has about 1,8 million so -called  farmer growers who are private individuals who sell direct to consumers.</a:t>
            </a:r>
          </a:p>
          <a:p>
            <a:endParaRPr lang="en-US" dirty="0"/>
          </a:p>
          <a:p>
            <a:r>
              <a:rPr lang="en-US" dirty="0"/>
              <a:t>The total </a:t>
            </a:r>
            <a:r>
              <a:rPr lang="en-US" dirty="0" err="1"/>
              <a:t>armgate</a:t>
            </a:r>
            <a:r>
              <a:rPr lang="en-US" dirty="0"/>
              <a:t> value increased from around €8 billion in 2006 to nearly €20 billion in 2016. In the same period the production area grew at a slightly lower pace doubling to 1.300.000 hectares in 2016.</a:t>
            </a:r>
          </a:p>
          <a:p>
            <a:endParaRPr lang="en-US" dirty="0"/>
          </a:p>
          <a:p>
            <a:r>
              <a:rPr lang="en-US" dirty="0"/>
              <a:t>Although the value of imported ornamentals also grew, the impact is relatively low. In 2016, China reported an import value of nearly €200 million. However, when </a:t>
            </a:r>
            <a:r>
              <a:rPr lang="en-US" dirty="0" err="1"/>
              <a:t>analysed</a:t>
            </a:r>
            <a:r>
              <a:rPr lang="en-US" dirty="0"/>
              <a:t>, the lion share of that consists of flower bulbs (sourced from The Netherlands, New Zealand, and Chile) and other starting material, like young plants from the USA and Japan. The share of imported fresh cut flowers is only 10% of that value and originates from The Netherlands, Ecuador and Thailand.</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31</a:t>
            </a:fld>
            <a:endParaRPr lang="en-GB"/>
          </a:p>
        </p:txBody>
      </p:sp>
    </p:spTree>
    <p:extLst>
      <p:ext uri="{BB962C8B-B14F-4D97-AF65-F5344CB8AC3E}">
        <p14:creationId xmlns:p14="http://schemas.microsoft.com/office/powerpoint/2010/main" val="4111080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question remains where the supply will come from? </a:t>
            </a:r>
          </a:p>
          <a:p>
            <a:r>
              <a:rPr lang="en-US" dirty="0"/>
              <a:t>Without doubt, China will continue to develop domestic production to be optimally self-sufficient. This will leave a gap between supply and demand due to seasonality, climatic and resource constraints or simply the economics of production. Most of these variables cannot be reliably predicted, so we have taken production economics as a benchmark to assess where supply is likely to come from. We have taken the average 5-year unit values at wholesale level of each of the top 5 cut flowers in a combined basket.  This shows a significant difference and illustrates the barriers for global competition with China’s domestic production.</a:t>
            </a:r>
          </a:p>
          <a:p>
            <a:endParaRPr lang="en-US" dirty="0"/>
          </a:p>
          <a:p>
            <a:r>
              <a:rPr lang="en-US" dirty="0"/>
              <a:t>In the light of the highly competitive advantage on price that local Chinese growers have nowadays, addressing the mainstream demand of China with imported ornamentals will be difficult. Based on the Producer Price Index, Chinese growers are likely to retain that advantage throughout the forecast period.</a:t>
            </a:r>
          </a:p>
          <a:p>
            <a:endParaRPr lang="en-US" dirty="0"/>
          </a:p>
          <a:p>
            <a:r>
              <a:rPr lang="en-US" dirty="0"/>
              <a:t>For the higher-value and niche products there will be more opportunity for other countries to export to China.</a:t>
            </a:r>
          </a:p>
          <a:p>
            <a:endParaRPr lang="en-US" dirty="0"/>
          </a:p>
          <a:p>
            <a:r>
              <a:rPr lang="en-US" dirty="0"/>
              <a:t>The supply and demand gap is theoretically two-fold as China could further develop into an exporter of ornamentals. This is an ambition of respondents, however other inhibitors like plant breeder’s rights, trade agreements, phytosanitary regulations or logistic interconnectedness are important prerequisites to enable a strong export position. This is not developing quickly so we do not expect to see a significant increase in export volume in this forecast period.</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32</a:t>
            </a:fld>
            <a:endParaRPr lang="en-GB"/>
          </a:p>
        </p:txBody>
      </p:sp>
    </p:spTree>
    <p:extLst>
      <p:ext uri="{BB962C8B-B14F-4D97-AF65-F5344CB8AC3E}">
        <p14:creationId xmlns:p14="http://schemas.microsoft.com/office/powerpoint/2010/main" val="1977995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SUPPLY CHAIN CHALLENGES:</a:t>
            </a:r>
          </a:p>
          <a:p>
            <a:r>
              <a:rPr lang="en-US" dirty="0"/>
              <a:t>In ornamentals; the growing demand raises the question if the current supply chain and its players are equipped to deal with the increasing volumes.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will have to face the tremendous volume growth in not only product flow, but increasingly in the information flows due to the shift towards online platforms that tend to rely on traditional players for order fulfilment. The value chain will need to optimize.  </a:t>
            </a:r>
          </a:p>
          <a:p>
            <a:endParaRPr lang="en-US" dirty="0"/>
          </a:p>
          <a:p>
            <a:r>
              <a:rPr lang="en-US" dirty="0"/>
              <a:t>Moreover, China’s demand hotspots for ornamentals are not within easy reach of the current production </a:t>
            </a:r>
            <a:r>
              <a:rPr lang="en-US" dirty="0" err="1"/>
              <a:t>centres</a:t>
            </a:r>
            <a:r>
              <a:rPr lang="en-US" dirty="0"/>
              <a:t>. We only have production data at a provincial level, but these indicate that there are opportunities for improving the logistics, in particular the transit time, and  improvement of the cold chain. Reduction of waste could be a key to satisfying rising demand whilst preserving input resources. </a:t>
            </a:r>
          </a:p>
          <a:p>
            <a:endParaRPr lang="en-US" dirty="0"/>
          </a:p>
          <a:p>
            <a:r>
              <a:rPr lang="en-US" dirty="0"/>
              <a:t>Localizing production closer to future demand is not always feasible, but could be an opportunity for specific propositions such as a hybrid garden </a:t>
            </a:r>
            <a:r>
              <a:rPr lang="en-US" dirty="0" err="1"/>
              <a:t>centre</a:t>
            </a:r>
            <a:r>
              <a:rPr lang="en-US" dirty="0"/>
              <a:t> and nursery operations. China’s industry players and various government bodies are working hard to develop solutions and policies to grow domestic production for the growing domestic demand. </a:t>
            </a:r>
          </a:p>
          <a:p>
            <a:endParaRPr lang="en-US" dirty="0"/>
          </a:p>
          <a:p>
            <a:r>
              <a:rPr lang="en-US" dirty="0"/>
              <a:t>Meanwhile, the Chinese market offers ample opportunities for foreign growers and traders to feed that demand. The presented findings on China’s current challenges suggest that the economics of a comparison between domestic grown flowers, possibly could be less advantageous than foreign grown imports shipped directly to the demand </a:t>
            </a:r>
            <a:r>
              <a:rPr lang="en-US" dirty="0" err="1"/>
              <a:t>centres</a:t>
            </a:r>
            <a:r>
              <a:rPr lang="en-US" dirty="0"/>
              <a:t>. </a:t>
            </a:r>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33</a:t>
            </a:fld>
            <a:endParaRPr lang="en-GB"/>
          </a:p>
        </p:txBody>
      </p:sp>
    </p:spTree>
    <p:extLst>
      <p:ext uri="{BB962C8B-B14F-4D97-AF65-F5344CB8AC3E}">
        <p14:creationId xmlns:p14="http://schemas.microsoft.com/office/powerpoint/2010/main" val="998972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 market value of 100 billion euro’s may sound unrealistic, but be aware that your industry already passed that mark a long time ago.  </a:t>
            </a:r>
          </a:p>
          <a:p>
            <a:endParaRPr lang="en-GB" dirty="0"/>
          </a:p>
          <a:p>
            <a:r>
              <a:rPr lang="en-GB" dirty="0"/>
              <a:t>In the USA the combined value of the ornamental industry is nearly double that figure at 196 billion </a:t>
            </a:r>
          </a:p>
          <a:p>
            <a:endParaRPr lang="en-GB" dirty="0"/>
          </a:p>
          <a:p>
            <a:r>
              <a:rPr lang="en-GB" dirty="0"/>
              <a:t>This includes all inputs along the value chain (so in essence inputs with dependency on ornamentals) </a:t>
            </a:r>
          </a:p>
          <a:p>
            <a:endParaRPr lang="en-GB" dirty="0"/>
          </a:p>
          <a:p>
            <a:r>
              <a:rPr lang="en-GB" dirty="0"/>
              <a:t>In particular the service components stand out.  These are traditionally not accounted for in </a:t>
            </a:r>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35</a:t>
            </a:fld>
            <a:endParaRPr lang="en-GB"/>
          </a:p>
        </p:txBody>
      </p:sp>
    </p:spTree>
    <p:extLst>
      <p:ext uri="{BB962C8B-B14F-4D97-AF65-F5344CB8AC3E}">
        <p14:creationId xmlns:p14="http://schemas.microsoft.com/office/powerpoint/2010/main" val="159834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aseline="0" dirty="0"/>
              <a:t>Our members are typically national associations or organisations that represent the horticulture industry in their country or region.  Therefore we do not have many members in each country but those that we do have represent many thousands of ornamentals growers.  </a:t>
            </a:r>
          </a:p>
          <a:p>
            <a:endParaRPr lang="en-GB" baseline="0" dirty="0"/>
          </a:p>
          <a:p>
            <a:r>
              <a:rPr lang="en-GB" baseline="0" dirty="0"/>
              <a:t>The red areas show countries represented in our membership and the orange areas show where we have supportive contacts and opportunities for our work.</a:t>
            </a:r>
          </a:p>
          <a:p>
            <a:endParaRPr lang="en-GB" baseline="0" dirty="0"/>
          </a:p>
          <a:p>
            <a:r>
              <a:rPr lang="en-GB" baseline="0" dirty="0"/>
              <a:t>It also possible for businesses and other organisations, related to our industry, to become AIPH members as Affiliates.</a:t>
            </a:r>
          </a:p>
          <a:p>
            <a:endParaRPr lang="en-GB" baseline="0" dirty="0"/>
          </a:p>
          <a:p>
            <a:r>
              <a:rPr lang="en-GB" baseline="0" dirty="0"/>
              <a:t>We keep the cost of membership low so I would encourage all of you to join us in support of our aims.</a:t>
            </a:r>
            <a:endParaRPr lang="en-GB"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a:t>
            </a:fld>
            <a:endParaRPr lang="en-GB"/>
          </a:p>
        </p:txBody>
      </p:sp>
    </p:spTree>
    <p:extLst>
      <p:ext uri="{BB962C8B-B14F-4D97-AF65-F5344CB8AC3E}">
        <p14:creationId xmlns:p14="http://schemas.microsoft.com/office/powerpoint/2010/main" val="3723421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group of consumers illustrates North America’s working-age population, which comprises people aged 15 to 59 in the United States and Canada. </a:t>
            </a:r>
          </a:p>
          <a:p>
            <a:endParaRPr lang="en-US" dirty="0"/>
          </a:p>
          <a:p>
            <a:r>
              <a:rPr lang="en-US" dirty="0"/>
              <a:t>This is a large consumer segment whose numbers and per capita consumption are continuing to increase. By 2030, consumers in this age group will include generation X consumers (born between 1970 and 1985), millennials (born  between 1985 and 2000), and  digital natives (born after 2000).</a:t>
            </a:r>
          </a:p>
          <a:p>
            <a:endParaRPr lang="en-US" dirty="0"/>
          </a:p>
          <a:p>
            <a:r>
              <a:rPr lang="en-US" dirty="0"/>
              <a:t>This group includes the first generation that risks not doing as well economically as its predecessors. Millennials were hit hard by the 2008 recession. Average income among these consumers is somewhat below the average of the generation immediately before them. With the rising cost of education, they also have the highest –ever  levels of student debt of 1.5 trillion Dollars in 2017.</a:t>
            </a:r>
          </a:p>
          <a:p>
            <a:endParaRPr lang="en-US" dirty="0"/>
          </a:p>
          <a:p>
            <a:r>
              <a:rPr lang="en-US" dirty="0"/>
              <a:t>All of this adds up to lower than average purchasing power and for many individuals, cost consciousness in decisions, from where they live to how they watch television and how they consume health care.  These individuals are marrying later and becoming parents at older ages than their own parents. </a:t>
            </a:r>
          </a:p>
          <a:p>
            <a:endParaRPr lang="en-US" dirty="0"/>
          </a:p>
          <a:p>
            <a:r>
              <a:rPr lang="en-US" dirty="0"/>
              <a:t>CORE DRIVERS</a:t>
            </a:r>
          </a:p>
          <a:p>
            <a:r>
              <a:rPr lang="en-US" dirty="0"/>
              <a:t>The North American working age population is a large group whose numbers are expected to expand from 180 million in 2015 to 191 million in 2030</a:t>
            </a:r>
          </a:p>
          <a:p>
            <a:endParaRPr lang="en-US" dirty="0"/>
          </a:p>
          <a:p>
            <a:r>
              <a:rPr lang="en-US" dirty="0"/>
              <a:t>North America’s working-age individuals will account for more than 16% of global consumption in 2030, ahead of their Chinese and Western European counterparts and second only to the retiring and elderly population in developed regions</a:t>
            </a:r>
          </a:p>
          <a:p>
            <a:endParaRPr lang="en-US" dirty="0"/>
          </a:p>
          <a:p>
            <a:r>
              <a:rPr lang="en-US" dirty="0"/>
              <a:t>However;  this group is all but uniform and may be poorer than their parents</a:t>
            </a:r>
          </a:p>
          <a:p>
            <a:endParaRPr lang="en-US"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36</a:t>
            </a:fld>
            <a:endParaRPr lang="en-GB"/>
          </a:p>
        </p:txBody>
      </p:sp>
    </p:spTree>
    <p:extLst>
      <p:ext uri="{BB962C8B-B14F-4D97-AF65-F5344CB8AC3E}">
        <p14:creationId xmlns:p14="http://schemas.microsoft.com/office/powerpoint/2010/main" val="4024662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 have conducted three case studies into the top-3 largest urban clusters and detailed each case in so-called the Metro Sheets. </a:t>
            </a:r>
          </a:p>
          <a:p>
            <a:endParaRPr lang="en-US" dirty="0"/>
          </a:p>
          <a:p>
            <a:r>
              <a:rPr lang="en-US" dirty="0"/>
              <a:t>At this stage we highlight the largest urban area in North America; the North-East Corridor, also known as the Bos-Wash megalopolis. This urban area stretches from Boston, MA south to Washington DC. It is home to 48.7 million inhabitants (15% of the USA) and is responsible for 18% of the national GDP, on less than 2% of the land area. This metropolitan area is characterized by a higher level of education (22,6% have a bachelor’s degree or higher), higher median incomes (8,4% higher) and is generally younger with a median age of 34.2 years compared to the national median of 37.9 years. </a:t>
            </a:r>
          </a:p>
          <a:p>
            <a:endParaRPr lang="en-US" dirty="0"/>
          </a:p>
          <a:p>
            <a:r>
              <a:rPr lang="en-US" dirty="0"/>
              <a:t>The region can be considered an  economy in itself with its own characteristics for supply and demand dynamics. Such urbanized areas have different socio demographic compositions than the country they sit in. This directly affects the consumer </a:t>
            </a:r>
            <a:r>
              <a:rPr lang="en-US" dirty="0" err="1"/>
              <a:t>behaviour</a:t>
            </a:r>
            <a:r>
              <a:rPr lang="en-US" dirty="0"/>
              <a:t> and their spending on ornamentals.</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37</a:t>
            </a:fld>
            <a:endParaRPr lang="en-GB"/>
          </a:p>
        </p:txBody>
      </p:sp>
    </p:spTree>
    <p:extLst>
      <p:ext uri="{BB962C8B-B14F-4D97-AF65-F5344CB8AC3E}">
        <p14:creationId xmlns:p14="http://schemas.microsoft.com/office/powerpoint/2010/main" val="18958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GENERAL PER CAPITA SPENDING</a:t>
            </a:r>
          </a:p>
          <a:p>
            <a:r>
              <a:rPr lang="en-US" dirty="0"/>
              <a:t>Traditionally, the per capita spending figure is calculated by the total consumption value divided by the total population. It is an aggregated indication on the annual consumer value per person, across all age groups, income classes, gender, background, and area. We found two reported per capita spending values: One is € 83 and is provided by the US department of Commerce, which  includes cut-flowers, plants and garden (products and services), the other is calculated at  € 28,84 by Royal Flora Holland and only pertains to cut-flowers and pot plants</a:t>
            </a:r>
          </a:p>
          <a:p>
            <a:r>
              <a:rPr lang="en-US" dirty="0"/>
              <a:t>When we place that second figure of cut-flowers and pot plants in the context of the specific demographic and economic situation and outlook of the area, the calculations reveal new insights that can be relevant to players addressing this, or comparable metropolitan areas.  The per capita spending in the Bos-Wash Area is at € 49,00, more than double that of the  national average. This excludes public spending </a:t>
            </a:r>
            <a:endParaRPr lang="en-GB" dirty="0"/>
          </a:p>
          <a:p>
            <a:endParaRPr lang="en-US" dirty="0"/>
          </a:p>
          <a:p>
            <a:endParaRPr lang="en-US" dirty="0"/>
          </a:p>
          <a:p>
            <a:r>
              <a:rPr lang="en-US" dirty="0"/>
              <a:t>The two researched major life events (WEDDINGS AND FUNERALS) combined result in an additional per capita spending of € 25,85 in 2016 and are estimated at € 35,26 in 2030. This is an additional spending, since the main component is based on service rather than product-cost. As such this service segment is not included in the common industry figures, which are based on a sum of the product’s domestic farm-gate value plus total import value which is then increased with standardized margins for players further downstream along the value chain. Moreover, this market is served by the event-industry which is not consistently included (or excluded) from the prevailing data.</a:t>
            </a:r>
          </a:p>
          <a:p>
            <a:endParaRPr lang="en-US" dirty="0"/>
          </a:p>
          <a:p>
            <a:r>
              <a:rPr lang="en-US" dirty="0"/>
              <a:t>PUBLIC SPENDING ON URBAN GREEN SPACE</a:t>
            </a:r>
          </a:p>
          <a:p>
            <a:r>
              <a:rPr lang="en-US" dirty="0"/>
              <a:t>The urban greening revolution is on its way worldwide to shape the cities of tomorrow, but established cities are doing their best to keep up the pace by ensuring that their populations all have easy and close access to public parks. Design, build and maintenance costs are typically covered in city budget plans and reliable data are available. We have collected the total and  per capita spending of the major core cities in the target area and from there extrapolated to  the total Bos-Wash area. The current market value of public spending in urban green spaces is  € 5.9 Billion28 and projected to grow to € 10.2 Billion. This comes down to a per capita spending of € 121 in 2016 and € 165 in 2030, equal to double the highest present day value of €8</a:t>
            </a:r>
          </a:p>
          <a:p>
            <a:endParaRPr lang="en-US"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38</a:t>
            </a:fld>
            <a:endParaRPr lang="en-GB"/>
          </a:p>
        </p:txBody>
      </p:sp>
    </p:spTree>
    <p:extLst>
      <p:ext uri="{BB962C8B-B14F-4D97-AF65-F5344CB8AC3E}">
        <p14:creationId xmlns:p14="http://schemas.microsoft.com/office/powerpoint/2010/main" val="2003559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39</a:t>
            </a:fld>
            <a:endParaRPr lang="en-GB"/>
          </a:p>
        </p:txBody>
      </p:sp>
    </p:spTree>
    <p:extLst>
      <p:ext uri="{BB962C8B-B14F-4D97-AF65-F5344CB8AC3E}">
        <p14:creationId xmlns:p14="http://schemas.microsoft.com/office/powerpoint/2010/main" val="154304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United States is seeing year on year increasing consumer spending and higher demand volume in ornamentals, yet the two major inhibitors for further growth are not seen at the  demand side, but are government policy and industry constraints: </a:t>
            </a:r>
            <a:r>
              <a:rPr lang="en-US" dirty="0" err="1"/>
              <a:t>Labour</a:t>
            </a:r>
            <a:r>
              <a:rPr lang="en-US" dirty="0"/>
              <a:t> shortages and  logistic challenges is what keeps North American growers awake at present</a:t>
            </a:r>
          </a:p>
          <a:p>
            <a:endParaRPr lang="en-US" dirty="0"/>
          </a:p>
          <a:p>
            <a:r>
              <a:rPr lang="en-US" dirty="0"/>
              <a:t>LOGISTICS are an issue in itself and an indirect consequence of work force shortages. It is estimated that the United States alone currently lack 350.000 truck drivers. An extreme example can be found in the state of Oregon where the entire backbone of logistic road linkages has been lost due to the bankruptcy of the Portland Port. This has exponentially worsened the already substantial challenges for Oregon growers. The state of Oregon is a relatively large producer of cut flowers and foliage of which 80% was sold into other states. Their competitive position is now highly uncertain due to the double challenge of a lack of drivers and a lack of logistic linkages, resulting in an upward cost spiral.</a:t>
            </a:r>
          </a:p>
          <a:p>
            <a:endParaRPr lang="en-US" dirty="0"/>
          </a:p>
          <a:p>
            <a:r>
              <a:rPr lang="en-US" dirty="0"/>
              <a:t>WORKFORCE </a:t>
            </a:r>
          </a:p>
          <a:p>
            <a:r>
              <a:rPr lang="en-US" dirty="0"/>
              <a:t>The USA is facing major challenges to align the work force with the demand developments. Industry Association </a:t>
            </a:r>
            <a:r>
              <a:rPr lang="en-US" dirty="0" err="1"/>
              <a:t>AmericanHort</a:t>
            </a:r>
            <a:r>
              <a:rPr lang="en-US" dirty="0"/>
              <a:t> indicated that 72% of the entire agriculture and livestock workforce (including horticulture) is foreign documented. It is estimated that over 50% of that foreign workforce is creatively documented, meaning that the individual workers are not allowed to either live, work or both in the Unites States. </a:t>
            </a:r>
            <a:r>
              <a:rPr lang="en-US" dirty="0" err="1"/>
              <a:t>Labour</a:t>
            </a:r>
            <a:r>
              <a:rPr lang="en-US" dirty="0"/>
              <a:t> shortages are the current main concern among growers. The shortage is caused by stricter federal immigration policies and stricter enforcement on illegal workers (heavier penalties for employers and workers). We have seen numerous cases of growers who cannot expand their operations due to the lack of workers even though they have the money to invest.</a:t>
            </a:r>
          </a:p>
          <a:p>
            <a:endParaRPr lang="en-US" dirty="0"/>
          </a:p>
          <a:p>
            <a:endParaRPr lang="en-US"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40</a:t>
            </a:fld>
            <a:endParaRPr lang="en-GB"/>
          </a:p>
        </p:txBody>
      </p:sp>
    </p:spTree>
    <p:extLst>
      <p:ext uri="{BB962C8B-B14F-4D97-AF65-F5344CB8AC3E}">
        <p14:creationId xmlns:p14="http://schemas.microsoft.com/office/powerpoint/2010/main" val="2078893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research has established that change in demand and production is inevitable. </a:t>
            </a:r>
          </a:p>
          <a:p>
            <a:endParaRPr lang="en-US" dirty="0"/>
          </a:p>
          <a:p>
            <a:r>
              <a:rPr lang="en-US" dirty="0"/>
              <a:t>In the next decades a variety Of macro factors will cause consumers to live different lives than the generations before them and they will develop different </a:t>
            </a:r>
            <a:r>
              <a:rPr lang="en-US" dirty="0" err="1"/>
              <a:t>behaviour</a:t>
            </a:r>
            <a:r>
              <a:rPr lang="en-US" dirty="0"/>
              <a:t> leading to different purchase decisions which are likely to impact ornamentals. That change in demand raises the question if the ornamentals industry should reconsider the way it positions itself. </a:t>
            </a:r>
          </a:p>
          <a:p>
            <a:endParaRPr lang="en-US" dirty="0"/>
          </a:p>
          <a:p>
            <a:r>
              <a:rPr lang="en-US" dirty="0"/>
              <a:t>It is widely accepted, and taken for fact, that the world is </a:t>
            </a:r>
            <a:r>
              <a:rPr lang="en-US" dirty="0" err="1"/>
              <a:t>urbanising</a:t>
            </a:r>
            <a:r>
              <a:rPr lang="en-US" dirty="0"/>
              <a:t> in an increasing pace, and that we humans have an innate tendency to connect with nature (which is called </a:t>
            </a:r>
            <a:r>
              <a:rPr lang="en-US" b="1" dirty="0"/>
              <a:t>biophilia</a:t>
            </a:r>
            <a:r>
              <a:rPr lang="en-US" dirty="0"/>
              <a:t>). The irony of these two is that they result in a paradox that may hold the greatest opportunity for growth of the ornamental industry. </a:t>
            </a:r>
          </a:p>
          <a:p>
            <a:r>
              <a:rPr lang="en-US" dirty="0"/>
              <a:t>While the world as a whole will see a tremendous increase of consumer spending, it is the challenge for the ornamentals industry to capture its fair share of this growth in the following segments: </a:t>
            </a:r>
          </a:p>
          <a:p>
            <a:endParaRPr lang="en-US" dirty="0"/>
          </a:p>
          <a:p>
            <a:r>
              <a:rPr lang="en-US" b="1" dirty="0"/>
              <a:t>a) Governments</a:t>
            </a:r>
            <a:r>
              <a:rPr lang="en-US" dirty="0"/>
              <a:t>, stimulated by the general public, will develop an increased demand for urban green space, which will affect government </a:t>
            </a:r>
          </a:p>
          <a:p>
            <a:r>
              <a:rPr lang="en-US" dirty="0"/>
              <a:t>policies on all levels from national ministries to city councils and even local </a:t>
            </a:r>
            <a:r>
              <a:rPr lang="en-US" dirty="0" err="1"/>
              <a:t>neighbourhood</a:t>
            </a:r>
            <a:r>
              <a:rPr lang="en-US" dirty="0"/>
              <a:t> action committees. As an example: areas with green space are seeing lower crime rates, increased property value, and lower demand on health services.</a:t>
            </a:r>
          </a:p>
          <a:p>
            <a:r>
              <a:rPr lang="en-US" b="1" dirty="0"/>
              <a:t>b) Consumers </a:t>
            </a:r>
            <a:r>
              <a:rPr lang="en-US" dirty="0"/>
              <a:t>themselves will </a:t>
            </a:r>
            <a:r>
              <a:rPr lang="en-US" dirty="0" err="1"/>
              <a:t>recognise</a:t>
            </a:r>
            <a:r>
              <a:rPr lang="en-US" dirty="0"/>
              <a:t> the economics and health and well being benefits of greening their own living space. Examples are; reduced costs and loss of life quality by illness, less anxiety or mental stress, an increase in property value and better performance of children at school.</a:t>
            </a:r>
          </a:p>
          <a:p>
            <a:r>
              <a:rPr lang="en-US" b="1" dirty="0"/>
              <a:t>c) A broad range of private sectors  </a:t>
            </a:r>
            <a:r>
              <a:rPr lang="en-US" dirty="0"/>
              <a:t>is expected to </a:t>
            </a:r>
            <a:r>
              <a:rPr lang="en-US" dirty="0" err="1"/>
              <a:t>recognise</a:t>
            </a:r>
            <a:r>
              <a:rPr lang="en-US" dirty="0"/>
              <a:t> the economic benefits of green space and integrate flowers and plants into their business models. As an example, the recovery rate of patients in a green surrounding inside a hospital is shorter because of the connection to nature. </a:t>
            </a:r>
          </a:p>
          <a:p>
            <a:r>
              <a:rPr lang="en-US" dirty="0"/>
              <a:t>When assessing options to capture that demand it is obvious that the industry will face opportunities and constraints on the supply side and production base. The main question is if the production side of the current value chain is resilient </a:t>
            </a:r>
          </a:p>
          <a:p>
            <a:r>
              <a:rPr lang="en-US" dirty="0"/>
              <a:t>enough to deal with the changes ahead.</a:t>
            </a:r>
          </a:p>
          <a:p>
            <a:endParaRPr lang="en-US" dirty="0"/>
          </a:p>
          <a:p>
            <a:r>
              <a:rPr lang="en-US" dirty="0"/>
              <a:t>A KEY OPPORTUNITY FOR THE ornamentals industry (growers, service providers, and retailers alike) is to position itself in such a way that its products/services are considered as necessities in people’s lives and not mere luxuries. That is the best offense to deal with the change in buying motivations and likely keeps flowers and plants on the shopping list, even in times of economic downfall.</a:t>
            </a:r>
          </a:p>
          <a:p>
            <a:endParaRPr lang="en-US" dirty="0"/>
          </a:p>
          <a:p>
            <a:r>
              <a:rPr lang="en-US" dirty="0"/>
              <a:t>The value proposition of our industry in the future must focus on the unique ways in which quality of life is improved for consumers. Much research has validated the emotional and environmental benefits of flowers, plants, and trees. In a nutshell, green industry products and services improve emotional health, boost seniors’ wellbeing, enhance hospital recovery rates, enhance employee innovation and ideas, strengthen feelings of compassion, decrease worry and anxiety, express feelings of compassion, build stronger communities, mitigate environmental externalities, and improve the economic value of homes– just to name a few of the benefits.</a:t>
            </a:r>
          </a:p>
          <a:p>
            <a:endParaRPr lang="en-US" dirty="0"/>
          </a:p>
          <a:p>
            <a:r>
              <a:rPr lang="en-US" b="1" u="sng" dirty="0"/>
              <a:t>The ornamentals industry cannot overemphasize the importance of this quality of life message, particularly in focusing its differentiation strategies in the future</a:t>
            </a:r>
            <a:endParaRPr lang="en-GB" b="1" u="sng"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43</a:t>
            </a:fld>
            <a:endParaRPr lang="en-GB"/>
          </a:p>
        </p:txBody>
      </p:sp>
    </p:spTree>
    <p:extLst>
      <p:ext uri="{BB962C8B-B14F-4D97-AF65-F5344CB8AC3E}">
        <p14:creationId xmlns:p14="http://schemas.microsoft.com/office/powerpoint/2010/main" val="274390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Through our committees and working groups AIPH has a key role in supporting the international ornamentals industry and in particular for the benefit of growers.</a:t>
            </a:r>
          </a:p>
          <a:p>
            <a:endParaRPr lang="en-GB" dirty="0"/>
          </a:p>
          <a:p>
            <a:r>
              <a:rPr lang="en-GB" dirty="0"/>
              <a:t>Through an international convention AIPH has the role of approving International Horticultural Exhibitions like the Floriade that takes place in the Netherlands every ten years.  Over the next five years over 20 million people will visit an AIPH-approved Expo and be exposed to the world of horticulture somewhere in the world.  These events create a powerful showcase that the industry can use to promote its product.</a:t>
            </a:r>
          </a:p>
          <a:p>
            <a:endParaRPr lang="en-GB" dirty="0"/>
          </a:p>
          <a:p>
            <a:r>
              <a:rPr lang="en-GB" dirty="0"/>
              <a:t>Since 2008 AIPH has taken the lead international role in driving forwards the Green City agenda.  We believe it is critical for the industry to promote the role of plants in improving the environment and economy of cities as well as the health and wellbeing of citizens.  Through the publication of the Green City guidelines and annual Green City conferences we get this messages to the decision-makers that need to hear it.</a:t>
            </a:r>
          </a:p>
          <a:p>
            <a:endParaRPr lang="en-GB"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4</a:t>
            </a:fld>
            <a:endParaRPr lang="en-GB"/>
          </a:p>
        </p:txBody>
      </p:sp>
    </p:spTree>
    <p:extLst>
      <p:ext uri="{BB962C8B-B14F-4D97-AF65-F5344CB8AC3E}">
        <p14:creationId xmlns:p14="http://schemas.microsoft.com/office/powerpoint/2010/main" val="377599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For growers also we share and develop initiatives on plant health and lobby on plant breeders rights.</a:t>
            </a:r>
          </a:p>
          <a:p>
            <a:endParaRPr lang="en-GB" dirty="0"/>
          </a:p>
          <a:p>
            <a:r>
              <a:rPr lang="en-GB" dirty="0"/>
              <a:t>We celebrate the best of our industry through the International Grower of the Year awards and I hope you will want to celebrate with us at our next awards gala dinner on 22</a:t>
            </a:r>
            <a:r>
              <a:rPr lang="en-GB" baseline="30000" dirty="0"/>
              <a:t>nd</a:t>
            </a:r>
            <a:r>
              <a:rPr lang="en-GB" dirty="0"/>
              <a:t> January at IPM Essen.</a:t>
            </a:r>
          </a:p>
          <a:p>
            <a:endParaRPr lang="en-GB" dirty="0"/>
          </a:p>
          <a:p>
            <a:r>
              <a:rPr lang="en-GB" dirty="0"/>
              <a:t>Most recently we launched a new group for flower auction markets.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annual Statistical yearbook, published in association with Union Fleurs, is now in its 66</a:t>
            </a:r>
            <a:r>
              <a:rPr lang="en-GB" baseline="30000" dirty="0"/>
              <a:t>th</a:t>
            </a:r>
            <a:r>
              <a:rPr lang="en-GB" dirty="0"/>
              <a:t>  edition and still contains the best available data on production and trade in our sector.  We have just published the latest edition.</a:t>
            </a:r>
          </a:p>
          <a:p>
            <a:endParaRPr lang="en-GB" dirty="0"/>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5</a:t>
            </a:fld>
            <a:endParaRPr lang="en-GB"/>
          </a:p>
        </p:txBody>
      </p:sp>
    </p:spTree>
    <p:extLst>
      <p:ext uri="{BB962C8B-B14F-4D97-AF65-F5344CB8AC3E}">
        <p14:creationId xmlns:p14="http://schemas.microsoft.com/office/powerpoint/2010/main" val="281045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AIPH has a  Board of eleven members from around the world.  The Board sets a clear strategic plan which is implemented by the Secretariat led by Tim Briercliffe in the UK.</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6</a:t>
            </a:fld>
            <a:endParaRPr lang="en-GB"/>
          </a:p>
        </p:txBody>
      </p:sp>
    </p:spTree>
    <p:extLst>
      <p:ext uri="{BB962C8B-B14F-4D97-AF65-F5344CB8AC3E}">
        <p14:creationId xmlns:p14="http://schemas.microsoft.com/office/powerpoint/2010/main" val="418370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dirty="0"/>
              <a:t>The members meet twice a year to exchange ideas, share best practice and progress initiatives that will really drive our industry forwards.</a:t>
            </a:r>
          </a:p>
          <a:p>
            <a:endParaRPr lang="en-GB" sz="1200" dirty="0"/>
          </a:p>
          <a:p>
            <a:r>
              <a:rPr lang="en-GB" sz="1200" dirty="0"/>
              <a:t>Next year we will meet in Amsterdam in April and in Beijing in September.  You are all very welcome to join us.</a:t>
            </a: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7</a:t>
            </a:fld>
            <a:endParaRPr lang="en-GB"/>
          </a:p>
        </p:txBody>
      </p:sp>
    </p:spTree>
    <p:extLst>
      <p:ext uri="{BB962C8B-B14F-4D97-AF65-F5344CB8AC3E}">
        <p14:creationId xmlns:p14="http://schemas.microsoft.com/office/powerpoint/2010/main" val="54323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a:p>
            <a:endParaRPr lang="en-GB" dirty="0"/>
          </a:p>
          <a:p>
            <a:r>
              <a:rPr lang="en-GB" sz="1200" kern="1200" dirty="0">
                <a:solidFill>
                  <a:schemeClr val="tx1"/>
                </a:solidFill>
                <a:effectLst/>
                <a:latin typeface="+mn-lt"/>
                <a:ea typeface="+mn-ea"/>
                <a:cs typeface="+mn-cs"/>
              </a:rPr>
              <a:t>AIPH has led a research to develop a vision on the future of global demand and production of ornamentals. This International Vision Project has involved the entire value chain across the entire globe and took three years to execute.</a:t>
            </a:r>
          </a:p>
          <a:p>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main objective of this Project is to identify the future drivers and inhibitors which will shape the global </a:t>
            </a:r>
            <a:r>
              <a:rPr lang="en-GB" sz="1200" kern="1200" dirty="0" err="1">
                <a:solidFill>
                  <a:schemeClr val="tx1"/>
                </a:solidFill>
                <a:effectLst/>
                <a:latin typeface="+mn-lt"/>
                <a:ea typeface="+mn-ea"/>
                <a:cs typeface="+mn-cs"/>
              </a:rPr>
              <a:t>tradeflows</a:t>
            </a:r>
            <a:r>
              <a:rPr lang="en-GB" sz="1200" kern="1200" dirty="0">
                <a:solidFill>
                  <a:schemeClr val="tx1"/>
                </a:solidFill>
                <a:effectLst/>
                <a:latin typeface="+mn-lt"/>
                <a:ea typeface="+mn-ea"/>
                <a:cs typeface="+mn-cs"/>
              </a:rPr>
              <a:t> between production and demand.</a:t>
            </a:r>
          </a:p>
          <a:p>
            <a:r>
              <a:rPr lang="en-GB"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believe that the demand side of the global ornamental market will determine the developments on the production side. So production will follow demand.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such, demand for ornamentals is an interesting and relevant area for further research. The relevancy for AIPH is evident, as members are grower’s associations who can develop policy to anticipate on shifts in demand.</a:t>
            </a:r>
            <a:endParaRPr lang="nl-NL" sz="1200" kern="1200" dirty="0">
              <a:solidFill>
                <a:schemeClr val="tx1"/>
              </a:solidFill>
              <a:effectLst/>
              <a:latin typeface="+mn-lt"/>
              <a:ea typeface="+mn-ea"/>
              <a:cs typeface="+mn-cs"/>
            </a:endParaRP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8</a:t>
            </a:fld>
            <a:endParaRPr lang="en-GB"/>
          </a:p>
        </p:txBody>
      </p:sp>
    </p:spTree>
    <p:extLst>
      <p:ext uri="{BB962C8B-B14F-4D97-AF65-F5344CB8AC3E}">
        <p14:creationId xmlns:p14="http://schemas.microsoft.com/office/powerpoint/2010/main" val="399038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Vision Project ad to answer questions like:</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Where will the growing consumption markets be;</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Which (economic) characteristics can indicate the growth and development of consumption and production markets;</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What are major drivers (trade channels, consumer preferences etc.) for growth in the emerging consumption markets;</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will the trade flows run (where is the product grown and how does it get to the markets);</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Where will the new innovation clusters be situated;</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will the current leading countries (production and consumption) and their players develop;</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can we generally increase per capita consumption of ornamentals?</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endParaRPr lang="en-GB" dirty="0"/>
          </a:p>
        </p:txBody>
      </p:sp>
      <p:sp>
        <p:nvSpPr>
          <p:cNvPr id="4" name="Tijdelijke aanduiding voor dianummer 3"/>
          <p:cNvSpPr>
            <a:spLocks noGrp="1"/>
          </p:cNvSpPr>
          <p:nvPr>
            <p:ph type="sldNum" sz="quarter" idx="5"/>
          </p:nvPr>
        </p:nvSpPr>
        <p:spPr/>
        <p:txBody>
          <a:bodyPr/>
          <a:lstStyle/>
          <a:p>
            <a:fld id="{430BADC0-D130-42DA-B693-1BA31DAAA96D}" type="slidenum">
              <a:rPr lang="en-GB" smtClean="0"/>
              <a:t>9</a:t>
            </a:fld>
            <a:endParaRPr lang="en-GB"/>
          </a:p>
        </p:txBody>
      </p:sp>
    </p:spTree>
    <p:extLst>
      <p:ext uri="{BB962C8B-B14F-4D97-AF65-F5344CB8AC3E}">
        <p14:creationId xmlns:p14="http://schemas.microsoft.com/office/powerpoint/2010/main" val="59507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5C280-1198-42CC-A332-F21C1D15835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FC587C1D-8C36-4641-AFDF-7267BFB2C4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274DD092-6345-4BC6-A9D0-61CC7952654C}"/>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5" name="Tijdelijke aanduiding voor voettekst 4">
            <a:extLst>
              <a:ext uri="{FF2B5EF4-FFF2-40B4-BE49-F238E27FC236}">
                <a16:creationId xmlns:a16="http://schemas.microsoft.com/office/drawing/2014/main" id="{56C76AB5-B1D6-4005-8CE3-0E06DD10EC0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AB7859A-5772-4EFC-98C6-BE65DF7EB531}"/>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273438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2ADC2-39F5-41E4-8971-C07253F8F05A}"/>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A9D485EE-490A-4869-97B7-9362CB70DCD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846B1E5-5F57-4CD4-9B4E-CBED87159881}"/>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5" name="Tijdelijke aanduiding voor voettekst 4">
            <a:extLst>
              <a:ext uri="{FF2B5EF4-FFF2-40B4-BE49-F238E27FC236}">
                <a16:creationId xmlns:a16="http://schemas.microsoft.com/office/drawing/2014/main" id="{A9863C8A-2A64-4C5C-B969-6F2D6041F37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F1F0DAF-D186-494A-BC94-F13DBD3F08A4}"/>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288533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0856352-1E6A-46FC-8862-41025D25372B}"/>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FBA8F509-F397-4483-9B1E-7ED24D5C8FF3}"/>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98AB0B2-09DA-42CF-B2CF-90F918920AD1}"/>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5" name="Tijdelijke aanduiding voor voettekst 4">
            <a:extLst>
              <a:ext uri="{FF2B5EF4-FFF2-40B4-BE49-F238E27FC236}">
                <a16:creationId xmlns:a16="http://schemas.microsoft.com/office/drawing/2014/main" id="{A3714211-139C-4E9B-B3D3-21FC5CB00384}"/>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4584F88-A68C-4B05-B984-9024A9CFA16B}"/>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115157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8DF9A-D297-4185-AD0F-C4C564AB17DC}"/>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0A0C5C52-C49F-4ABC-B22A-8C9BA42DD3D4}"/>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080E50B0-3DA4-4C46-AD6D-24F310AC67E6}"/>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5" name="Tijdelijke aanduiding voor voettekst 4">
            <a:extLst>
              <a:ext uri="{FF2B5EF4-FFF2-40B4-BE49-F238E27FC236}">
                <a16:creationId xmlns:a16="http://schemas.microsoft.com/office/drawing/2014/main" id="{AF9346DF-60AF-4399-A8FD-66569718C75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DAAC4AE-B770-47D5-A435-04E1914E0894}"/>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69708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2203E-4B63-4981-8F98-0DE3A268FF8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1C9D5E6F-3AA2-486C-A597-63404E881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FB7BD126-2174-4A51-B1CC-8E6966E0DC8C}"/>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5" name="Tijdelijke aanduiding voor voettekst 4">
            <a:extLst>
              <a:ext uri="{FF2B5EF4-FFF2-40B4-BE49-F238E27FC236}">
                <a16:creationId xmlns:a16="http://schemas.microsoft.com/office/drawing/2014/main" id="{6E3A4275-8DB0-4515-AD9F-2987C69EB62B}"/>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1895BEC7-8BBC-4B34-ABE8-5549E8E92844}"/>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312637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65355-56A8-48A0-869C-B0B9923C3FAD}"/>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5BA9A43-6FC0-41DF-98E4-2E9B6722ACCB}"/>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B8542494-8617-4A83-BA6D-4FB65F45A510}"/>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4435A29C-6701-47A9-8A09-C5B7EE28BB12}"/>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6" name="Tijdelijke aanduiding voor voettekst 5">
            <a:extLst>
              <a:ext uri="{FF2B5EF4-FFF2-40B4-BE49-F238E27FC236}">
                <a16:creationId xmlns:a16="http://schemas.microsoft.com/office/drawing/2014/main" id="{A4781F62-1080-41BD-BFFC-54F7033B9B0C}"/>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D000C5F2-8B2B-4CD3-B932-CCE41FCAF52A}"/>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401735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F63BE-324F-4B1C-B82E-1B40AC8DE8CD}"/>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F2B120F-EB0F-4D24-80E7-25953EE22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8BCF719-6B61-420F-B931-2C88E57D562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8566D5E7-3655-4644-926C-0DC9CC9E9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F2F2046-E63F-4153-AB7D-AEB8A0DD7F53}"/>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509BA842-BF9E-40D6-A68D-55C10200D2D9}"/>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8" name="Tijdelijke aanduiding voor voettekst 7">
            <a:extLst>
              <a:ext uri="{FF2B5EF4-FFF2-40B4-BE49-F238E27FC236}">
                <a16:creationId xmlns:a16="http://schemas.microsoft.com/office/drawing/2014/main" id="{95780979-74BA-4BA0-87AF-7505675AF826}"/>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4E51CD5-57A0-4C6C-A165-8AFE71A83980}"/>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135894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B3FEB-A882-48AB-870E-E7152D78A938}"/>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5C0F036E-2520-4E66-A291-A7501D9D6189}"/>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4" name="Tijdelijke aanduiding voor voettekst 3">
            <a:extLst>
              <a:ext uri="{FF2B5EF4-FFF2-40B4-BE49-F238E27FC236}">
                <a16:creationId xmlns:a16="http://schemas.microsoft.com/office/drawing/2014/main" id="{1E0B27F9-5F8E-4E0D-B74B-04C7C025E2C1}"/>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A8B9D2B7-26DD-44AA-B14E-DC76B4A48855}"/>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342402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AC425E-DF34-45AB-BC89-CFAE01BFABFB}"/>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3" name="Tijdelijke aanduiding voor voettekst 2">
            <a:extLst>
              <a:ext uri="{FF2B5EF4-FFF2-40B4-BE49-F238E27FC236}">
                <a16:creationId xmlns:a16="http://schemas.microsoft.com/office/drawing/2014/main" id="{EA0C57CC-298D-490C-B840-DEF7CE562424}"/>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634F9DF5-C7FD-421C-83BB-4B6635B6E19D}"/>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51576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A970A-A4D3-4CF7-A3AA-5BE86F7903E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B8496F2C-8D09-42C8-8CC6-1E72657662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4C967699-4F35-4491-8BE4-4724DD4B9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EB1FB18F-6229-40C7-A8DB-9654F9028E33}"/>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6" name="Tijdelijke aanduiding voor voettekst 5">
            <a:extLst>
              <a:ext uri="{FF2B5EF4-FFF2-40B4-BE49-F238E27FC236}">
                <a16:creationId xmlns:a16="http://schemas.microsoft.com/office/drawing/2014/main" id="{796FB620-1428-4F66-8DA3-7F9CC3139A79}"/>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CB267159-0409-404D-8068-6216149AC5A8}"/>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327744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97E2B-1447-45E0-9689-3146B8C5FF6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B8B52EAA-71E3-4B0E-AACC-79BBA9970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60CAE734-6667-4B8B-AA1D-07A04D488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10F27E49-15A0-4090-901C-3922DB3AF9BB}"/>
              </a:ext>
            </a:extLst>
          </p:cNvPr>
          <p:cNvSpPr>
            <a:spLocks noGrp="1"/>
          </p:cNvSpPr>
          <p:nvPr>
            <p:ph type="dt" sz="half" idx="10"/>
          </p:nvPr>
        </p:nvSpPr>
        <p:spPr/>
        <p:txBody>
          <a:bodyPr/>
          <a:lstStyle/>
          <a:p>
            <a:fld id="{057AA719-8D30-4750-84A0-1B7E32E443F2}" type="datetimeFigureOut">
              <a:rPr lang="en-GB" smtClean="0"/>
              <a:t>05/10/2018</a:t>
            </a:fld>
            <a:endParaRPr lang="en-GB"/>
          </a:p>
        </p:txBody>
      </p:sp>
      <p:sp>
        <p:nvSpPr>
          <p:cNvPr id="6" name="Tijdelijke aanduiding voor voettekst 5">
            <a:extLst>
              <a:ext uri="{FF2B5EF4-FFF2-40B4-BE49-F238E27FC236}">
                <a16:creationId xmlns:a16="http://schemas.microsoft.com/office/drawing/2014/main" id="{E5629388-BFE0-41C0-AB83-DE8EEFA60509}"/>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6090018D-6573-4CA1-8F3D-2EDB06C32135}"/>
              </a:ext>
            </a:extLst>
          </p:cNvPr>
          <p:cNvSpPr>
            <a:spLocks noGrp="1"/>
          </p:cNvSpPr>
          <p:nvPr>
            <p:ph type="sldNum" sz="quarter" idx="12"/>
          </p:nvPr>
        </p:nvSpPr>
        <p:spPr/>
        <p:txBody>
          <a:bodyPr/>
          <a:lstStyle/>
          <a:p>
            <a:fld id="{0A59A396-A284-481B-98EC-3B4FEC76F079}" type="slidenum">
              <a:rPr lang="en-GB" smtClean="0"/>
              <a:t>‹nr.›</a:t>
            </a:fld>
            <a:endParaRPr lang="en-GB"/>
          </a:p>
        </p:txBody>
      </p:sp>
    </p:spTree>
    <p:extLst>
      <p:ext uri="{BB962C8B-B14F-4D97-AF65-F5344CB8AC3E}">
        <p14:creationId xmlns:p14="http://schemas.microsoft.com/office/powerpoint/2010/main" val="655013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1F9A018-2A74-4EE9-BCD6-585B68645C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5BCAAC22-9291-4929-8BD4-862705FAA9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C4D0572D-C9D1-4F39-9EDF-B07EE8847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AA719-8D30-4750-84A0-1B7E32E443F2}" type="datetimeFigureOut">
              <a:rPr lang="en-GB" smtClean="0"/>
              <a:t>05/10/2018</a:t>
            </a:fld>
            <a:endParaRPr lang="en-GB"/>
          </a:p>
        </p:txBody>
      </p:sp>
      <p:sp>
        <p:nvSpPr>
          <p:cNvPr id="5" name="Tijdelijke aanduiding voor voettekst 4">
            <a:extLst>
              <a:ext uri="{FF2B5EF4-FFF2-40B4-BE49-F238E27FC236}">
                <a16:creationId xmlns:a16="http://schemas.microsoft.com/office/drawing/2014/main" id="{5BC74120-4524-4258-A77A-54A51A204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8842E0F6-FBD0-4E6F-8769-FAB48B8FC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9A396-A284-481B-98EC-3B4FEC76F079}" type="slidenum">
              <a:rPr lang="en-GB" smtClean="0"/>
              <a:t>‹nr.›</a:t>
            </a:fld>
            <a:endParaRPr lang="en-GB"/>
          </a:p>
        </p:txBody>
      </p:sp>
    </p:spTree>
    <p:extLst>
      <p:ext uri="{BB962C8B-B14F-4D97-AF65-F5344CB8AC3E}">
        <p14:creationId xmlns:p14="http://schemas.microsoft.com/office/powerpoint/2010/main" val="2666610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9"/>
          <p:cNvSpPr>
            <a:spLocks noGrp="1"/>
          </p:cNvSpPr>
          <p:nvPr>
            <p:ph type="body" orient="vert" sz="quarter" idx="4294967295"/>
          </p:nvPr>
        </p:nvSpPr>
        <p:spPr>
          <a:xfrm rot="10800000">
            <a:off x="9151144" y="-172460"/>
            <a:ext cx="854075" cy="4428494"/>
          </a:xfrm>
        </p:spPr>
        <p:txBody>
          <a:bodyPr vert="eaVert">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5400" baseline="0">
                <a:solidFill>
                  <a:schemeClr val="bg1"/>
                </a:solidFill>
                <a:latin typeface="Gill Sans Light"/>
              </a:defRPr>
            </a:lvl1pPr>
          </a:lstStyle>
          <a:p>
            <a:pPr>
              <a:defRPr/>
            </a:pPr>
            <a:r>
              <a:rPr lang="en-US" sz="4400" b="1" dirty="0"/>
              <a:t>WORLD FLORAL SUMMIT</a:t>
            </a:r>
          </a:p>
          <a:p>
            <a:pPr lvl="0"/>
            <a:endParaRPr lang="en-US" dirty="0"/>
          </a:p>
        </p:txBody>
      </p:sp>
      <p:sp>
        <p:nvSpPr>
          <p:cNvPr id="5" name="Text Placeholder 11"/>
          <p:cNvSpPr txBox="1">
            <a:spLocks/>
          </p:cNvSpPr>
          <p:nvPr/>
        </p:nvSpPr>
        <p:spPr>
          <a:xfrm>
            <a:off x="8488362" y="4648618"/>
            <a:ext cx="2179638" cy="854075"/>
          </a:xfrm>
          <a:prstGeom prst="rect">
            <a:avLst/>
          </a:prstGeom>
        </p:spPr>
        <p:txBody>
          <a:bodyPr>
            <a:normAutofit fontScale="92500" lnSpcReduction="20000"/>
          </a:bodyPr>
          <a:lstStyle>
            <a:lvl1pPr marL="0" indent="0" algn="l" defTabSz="457200" rtl="0" eaLnBrk="1" latinLnBrk="0" hangingPunct="1">
              <a:spcBef>
                <a:spcPct val="20000"/>
              </a:spcBef>
              <a:buFont typeface="Arial"/>
              <a:buNone/>
              <a:defRPr sz="2400" kern="1200" baseline="0">
                <a:solidFill>
                  <a:schemeClr val="bg1"/>
                </a:solidFill>
                <a:latin typeface="Gill Sans 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lang="en-US" sz="2000" dirty="0">
                <a:solidFill>
                  <a:prstClr val="white"/>
                </a:solidFill>
              </a:rPr>
              <a:t>The world’s champion for the power of plants</a:t>
            </a:r>
          </a:p>
        </p:txBody>
      </p:sp>
      <p:pic>
        <p:nvPicPr>
          <p:cNvPr id="3" name="Afbeelding 2">
            <a:extLst>
              <a:ext uri="{FF2B5EF4-FFF2-40B4-BE49-F238E27FC236}">
                <a16:creationId xmlns:a16="http://schemas.microsoft.com/office/drawing/2014/main" id="{A7A100F1-C524-4649-8DF1-F0C7247810EC}"/>
              </a:ext>
            </a:extLst>
          </p:cNvPr>
          <p:cNvPicPr>
            <a:picLocks noChangeAspect="1"/>
          </p:cNvPicPr>
          <p:nvPr/>
        </p:nvPicPr>
        <p:blipFill>
          <a:blip r:embed="rId3"/>
          <a:stretch>
            <a:fillRect/>
          </a:stretch>
        </p:blipFill>
        <p:spPr>
          <a:xfrm>
            <a:off x="0" y="-172460"/>
            <a:ext cx="12192000" cy="7102847"/>
          </a:xfrm>
          <a:prstGeom prst="rect">
            <a:avLst/>
          </a:prstGeom>
        </p:spPr>
      </p:pic>
      <p:sp>
        <p:nvSpPr>
          <p:cNvPr id="6" name="Tekstvak 5">
            <a:extLst>
              <a:ext uri="{FF2B5EF4-FFF2-40B4-BE49-F238E27FC236}">
                <a16:creationId xmlns:a16="http://schemas.microsoft.com/office/drawing/2014/main" id="{D05D9657-6A45-449B-AFBD-8A9F6FDF568E}"/>
              </a:ext>
            </a:extLst>
          </p:cNvPr>
          <p:cNvSpPr txBox="1"/>
          <p:nvPr/>
        </p:nvSpPr>
        <p:spPr>
          <a:xfrm>
            <a:off x="81484" y="5075655"/>
            <a:ext cx="9496697" cy="584775"/>
          </a:xfrm>
          <a:prstGeom prst="rect">
            <a:avLst/>
          </a:prstGeom>
          <a:noFill/>
        </p:spPr>
        <p:txBody>
          <a:bodyPr wrap="square" rtlCol="0">
            <a:spAutoFit/>
          </a:bodyPr>
          <a:lstStyle/>
          <a:p>
            <a:r>
              <a:rPr lang="en-GB" sz="3200" dirty="0">
                <a:solidFill>
                  <a:schemeClr val="bg1"/>
                </a:solidFill>
              </a:rPr>
              <a:t>11 October 2018,  Bernard Oosterom &amp; Joep Hendricks</a:t>
            </a:r>
          </a:p>
        </p:txBody>
      </p:sp>
    </p:spTree>
    <p:extLst>
      <p:ext uri="{BB962C8B-B14F-4D97-AF65-F5344CB8AC3E}">
        <p14:creationId xmlns:p14="http://schemas.microsoft.com/office/powerpoint/2010/main" val="220434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DB7D434-BA76-4AB1-904C-704F2BEA396C}"/>
              </a:ext>
            </a:extLst>
          </p:cNvPr>
          <p:cNvSpPr>
            <a:spLocks noGrp="1"/>
          </p:cNvSpPr>
          <p:nvPr>
            <p:ph type="title"/>
          </p:nvPr>
        </p:nvSpPr>
        <p:spPr>
          <a:xfrm>
            <a:off x="4965429" y="141094"/>
            <a:ext cx="6586491" cy="986174"/>
          </a:xfrm>
        </p:spPr>
        <p:txBody>
          <a:bodyPr>
            <a:normAutofit/>
          </a:bodyPr>
          <a:lstStyle/>
          <a:p>
            <a:r>
              <a:rPr lang="en-GB" dirty="0">
                <a:solidFill>
                  <a:srgbClr val="829FC9"/>
                </a:solidFill>
                <a:latin typeface="Arial Black" panose="020B0A04020102020204" pitchFamily="34" charset="0"/>
              </a:rPr>
              <a:t>THE REPORT</a:t>
            </a:r>
          </a:p>
        </p:txBody>
      </p:sp>
      <p:pic>
        <p:nvPicPr>
          <p:cNvPr id="2" name="Afbeelding 1">
            <a:extLst>
              <a:ext uri="{FF2B5EF4-FFF2-40B4-BE49-F238E27FC236}">
                <a16:creationId xmlns:a16="http://schemas.microsoft.com/office/drawing/2014/main" id="{9D05548A-0478-42C9-8703-3C6E64F6255B}"/>
              </a:ext>
            </a:extLst>
          </p:cNvPr>
          <p:cNvPicPr>
            <a:picLocks noChangeAspect="1"/>
          </p:cNvPicPr>
          <p:nvPr/>
        </p:nvPicPr>
        <p:blipFill rotWithShape="1">
          <a:blip r:embed="rId3"/>
          <a:srcRect l="5132"/>
          <a:stretch/>
        </p:blipFill>
        <p:spPr>
          <a:xfrm>
            <a:off x="20" y="10"/>
            <a:ext cx="4635571" cy="6857990"/>
          </a:xfrm>
          <a:prstGeom prst="rect">
            <a:avLst/>
          </a:prstGeom>
          <a:effectLst/>
        </p:spPr>
      </p:pic>
      <p:sp>
        <p:nvSpPr>
          <p:cNvPr id="25" name="Tijdelijke aanduiding voor inhoud 6">
            <a:extLst>
              <a:ext uri="{FF2B5EF4-FFF2-40B4-BE49-F238E27FC236}">
                <a16:creationId xmlns:a16="http://schemas.microsoft.com/office/drawing/2014/main" id="{51E7DBD6-A4A8-471B-B0B3-EDD699F04561}"/>
              </a:ext>
            </a:extLst>
          </p:cNvPr>
          <p:cNvSpPr>
            <a:spLocks noGrp="1"/>
          </p:cNvSpPr>
          <p:nvPr>
            <p:ph idx="1"/>
          </p:nvPr>
        </p:nvSpPr>
        <p:spPr>
          <a:xfrm>
            <a:off x="4965429" y="1270000"/>
            <a:ext cx="6586489" cy="5058229"/>
          </a:xfrm>
        </p:spPr>
        <p:txBody>
          <a:bodyPr>
            <a:normAutofit/>
          </a:bodyPr>
          <a:lstStyle/>
          <a:p>
            <a:r>
              <a:rPr lang="en-GB" sz="2200" dirty="0"/>
              <a:t>Summarizes the drivers and inhibitors of global supply and demand of ornamentals</a:t>
            </a:r>
          </a:p>
          <a:p>
            <a:pPr marL="0" indent="0">
              <a:buNone/>
            </a:pPr>
            <a:endParaRPr lang="en-GB" sz="2200" dirty="0"/>
          </a:p>
          <a:p>
            <a:r>
              <a:rPr lang="en-GB" sz="2200" dirty="0"/>
              <a:t>Forecast period till 2030</a:t>
            </a:r>
          </a:p>
          <a:p>
            <a:pPr marL="0" indent="0">
              <a:buNone/>
            </a:pPr>
            <a:endParaRPr lang="en-GB" sz="2200" dirty="0"/>
          </a:p>
          <a:p>
            <a:r>
              <a:rPr lang="en-GB" sz="2200" dirty="0"/>
              <a:t>Identifies demand opportunities at the level of specific cities and key consumer groups</a:t>
            </a:r>
          </a:p>
          <a:p>
            <a:pPr marL="0" indent="0">
              <a:buNone/>
            </a:pPr>
            <a:endParaRPr lang="en-GB" sz="2200" dirty="0"/>
          </a:p>
          <a:p>
            <a:r>
              <a:rPr lang="en-GB" sz="2200" dirty="0"/>
              <a:t>Key Finding:  only three key groups will shape global demand by 2030:</a:t>
            </a:r>
          </a:p>
          <a:p>
            <a:pPr lvl="1"/>
            <a:r>
              <a:rPr lang="en-GB" sz="2200" dirty="0"/>
              <a:t>China’s Urban Billion</a:t>
            </a:r>
          </a:p>
          <a:p>
            <a:pPr lvl="1"/>
            <a:r>
              <a:rPr lang="en-GB" sz="2200" dirty="0"/>
              <a:t>Working-</a:t>
            </a:r>
            <a:r>
              <a:rPr lang="en-GB" sz="2200" dirty="0" err="1"/>
              <a:t>agge</a:t>
            </a:r>
            <a:r>
              <a:rPr lang="en-GB" sz="2200" dirty="0"/>
              <a:t> population in North America</a:t>
            </a:r>
          </a:p>
          <a:p>
            <a:pPr lvl="1"/>
            <a:r>
              <a:rPr lang="en-GB" sz="2200" dirty="0"/>
              <a:t>Old and retired in the western world</a:t>
            </a:r>
          </a:p>
          <a:p>
            <a:endParaRPr lang="en-GB" sz="1500" dirty="0"/>
          </a:p>
          <a:p>
            <a:endParaRPr lang="en-GB" sz="1500" dirty="0"/>
          </a:p>
        </p:txBody>
      </p:sp>
    </p:spTree>
    <p:extLst>
      <p:ext uri="{BB962C8B-B14F-4D97-AF65-F5344CB8AC3E}">
        <p14:creationId xmlns:p14="http://schemas.microsoft.com/office/powerpoint/2010/main" val="30907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ADB79-FB8A-4ACC-B799-60C535CB5147}"/>
              </a:ext>
            </a:extLst>
          </p:cNvPr>
          <p:cNvSpPr>
            <a:spLocks noGrp="1"/>
          </p:cNvSpPr>
          <p:nvPr>
            <p:ph type="title"/>
          </p:nvPr>
        </p:nvSpPr>
        <p:spPr>
          <a:xfrm>
            <a:off x="648928" y="130934"/>
            <a:ext cx="6586491" cy="1006494"/>
          </a:xfrm>
        </p:spPr>
        <p:txBody>
          <a:bodyPr>
            <a:normAutofit/>
          </a:bodyPr>
          <a:lstStyle/>
          <a:p>
            <a:r>
              <a:rPr lang="en-GB" sz="3600" dirty="0">
                <a:solidFill>
                  <a:srgbClr val="D26E42"/>
                </a:solidFill>
                <a:latin typeface="Arial Black" panose="020B0A04020102020204" pitchFamily="34" charset="0"/>
              </a:rPr>
              <a:t>WORKBOOK I : CHINA</a:t>
            </a:r>
          </a:p>
        </p:txBody>
      </p:sp>
      <p:sp>
        <p:nvSpPr>
          <p:cNvPr id="3" name="Tijdelijke aanduiding voor inhoud 2">
            <a:extLst>
              <a:ext uri="{FF2B5EF4-FFF2-40B4-BE49-F238E27FC236}">
                <a16:creationId xmlns:a16="http://schemas.microsoft.com/office/drawing/2014/main" id="{49C38D1A-D6B7-4047-88D8-658A57409028}"/>
              </a:ext>
            </a:extLst>
          </p:cNvPr>
          <p:cNvSpPr>
            <a:spLocks noGrp="1"/>
          </p:cNvSpPr>
          <p:nvPr>
            <p:ph idx="1"/>
          </p:nvPr>
        </p:nvSpPr>
        <p:spPr>
          <a:xfrm>
            <a:off x="648930" y="1422400"/>
            <a:ext cx="6586489" cy="4801419"/>
          </a:xfrm>
        </p:spPr>
        <p:txBody>
          <a:bodyPr>
            <a:normAutofit/>
          </a:bodyPr>
          <a:lstStyle/>
          <a:p>
            <a:r>
              <a:rPr lang="en-GB" sz="2400" dirty="0"/>
              <a:t>Collaboration with a local expert committee</a:t>
            </a:r>
          </a:p>
          <a:p>
            <a:r>
              <a:rPr lang="en-GB" sz="2400" dirty="0"/>
              <a:t>Including an in depth, 3-month consumer research</a:t>
            </a:r>
          </a:p>
          <a:p>
            <a:r>
              <a:rPr lang="en-GB" sz="2400" dirty="0"/>
              <a:t>Multi-channel retail survey </a:t>
            </a:r>
          </a:p>
          <a:p>
            <a:r>
              <a:rPr lang="en-GB" sz="2400" dirty="0"/>
              <a:t>Resulted in profiling of consumer target groups</a:t>
            </a:r>
          </a:p>
          <a:p>
            <a:r>
              <a:rPr lang="en-GB" sz="2400" dirty="0"/>
              <a:t>Developed case studies for the four largest metropolitan clusters</a:t>
            </a:r>
          </a:p>
          <a:p>
            <a:pPr marL="0" indent="0">
              <a:buNone/>
            </a:pPr>
            <a:endParaRPr lang="en-GB" sz="2400" dirty="0"/>
          </a:p>
        </p:txBody>
      </p:sp>
      <p:pic>
        <p:nvPicPr>
          <p:cNvPr id="4" name="Afbeelding 3">
            <a:extLst>
              <a:ext uri="{FF2B5EF4-FFF2-40B4-BE49-F238E27FC236}">
                <a16:creationId xmlns:a16="http://schemas.microsoft.com/office/drawing/2014/main" id="{57B7BEE8-341A-4ADA-A256-D0E6C368B99B}"/>
              </a:ext>
            </a:extLst>
          </p:cNvPr>
          <p:cNvPicPr>
            <a:picLocks noChangeAspect="1"/>
          </p:cNvPicPr>
          <p:nvPr/>
        </p:nvPicPr>
        <p:blipFill rotWithShape="1">
          <a:blip r:embed="rId3"/>
          <a:srcRect r="4461"/>
          <a:stretch/>
        </p:blipFill>
        <p:spPr>
          <a:xfrm>
            <a:off x="7556408" y="10"/>
            <a:ext cx="4635591" cy="6857990"/>
          </a:xfrm>
          <a:prstGeom prst="rect">
            <a:avLst/>
          </a:prstGeom>
          <a:effectLst/>
        </p:spPr>
      </p:pic>
      <p:pic>
        <p:nvPicPr>
          <p:cNvPr id="10" name="Afbeelding 9">
            <a:extLst>
              <a:ext uri="{FF2B5EF4-FFF2-40B4-BE49-F238E27FC236}">
                <a16:creationId xmlns:a16="http://schemas.microsoft.com/office/drawing/2014/main" id="{D812B855-1913-4BF8-BD53-972BD2E09BE0}"/>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81114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78C1C-9E77-4903-AA80-FA88971BD96D}"/>
              </a:ext>
            </a:extLst>
          </p:cNvPr>
          <p:cNvSpPr>
            <a:spLocks noGrp="1"/>
          </p:cNvSpPr>
          <p:nvPr>
            <p:ph type="title"/>
          </p:nvPr>
        </p:nvSpPr>
        <p:spPr>
          <a:xfrm>
            <a:off x="420914" y="100946"/>
            <a:ext cx="7135494" cy="1676603"/>
          </a:xfrm>
        </p:spPr>
        <p:txBody>
          <a:bodyPr>
            <a:normAutofit/>
          </a:bodyPr>
          <a:lstStyle/>
          <a:p>
            <a:r>
              <a:rPr lang="en-GB" sz="3600" dirty="0">
                <a:solidFill>
                  <a:srgbClr val="263382"/>
                </a:solidFill>
                <a:latin typeface="Arial Black" panose="020B0A04020102020204" pitchFamily="34" charset="0"/>
              </a:rPr>
              <a:t>Workbook II:  PRODUCTION</a:t>
            </a:r>
          </a:p>
        </p:txBody>
      </p:sp>
      <p:sp>
        <p:nvSpPr>
          <p:cNvPr id="3" name="Tijdelijke aanduiding voor inhoud 2">
            <a:extLst>
              <a:ext uri="{FF2B5EF4-FFF2-40B4-BE49-F238E27FC236}">
                <a16:creationId xmlns:a16="http://schemas.microsoft.com/office/drawing/2014/main" id="{20E0A1F5-6588-4B3D-BF5C-291481D54AA2}"/>
              </a:ext>
            </a:extLst>
          </p:cNvPr>
          <p:cNvSpPr>
            <a:spLocks noGrp="1"/>
          </p:cNvSpPr>
          <p:nvPr>
            <p:ph idx="1"/>
          </p:nvPr>
        </p:nvSpPr>
        <p:spPr>
          <a:xfrm>
            <a:off x="648928" y="1777549"/>
            <a:ext cx="6586489" cy="3785419"/>
          </a:xfrm>
        </p:spPr>
        <p:txBody>
          <a:bodyPr>
            <a:normAutofit/>
          </a:bodyPr>
          <a:lstStyle/>
          <a:p>
            <a:pPr marL="0" indent="0">
              <a:buNone/>
            </a:pPr>
            <a:r>
              <a:rPr lang="en-GB" sz="2400" dirty="0"/>
              <a:t>General outline for global production trends; new workbooks with country deep dives are underway</a:t>
            </a:r>
          </a:p>
          <a:p>
            <a:pPr marL="0" indent="0">
              <a:buNone/>
            </a:pPr>
            <a:endParaRPr lang="en-GB" sz="2400" dirty="0"/>
          </a:p>
          <a:p>
            <a:pPr marL="0" indent="0">
              <a:buNone/>
            </a:pPr>
            <a:r>
              <a:rPr lang="en-GB" sz="2400" dirty="0"/>
              <a:t>Presents developments in production areas of our own classification model</a:t>
            </a:r>
          </a:p>
          <a:p>
            <a:endParaRPr lang="en-GB" sz="2400" dirty="0"/>
          </a:p>
          <a:p>
            <a:pPr marL="0" indent="0">
              <a:buNone/>
            </a:pPr>
            <a:endParaRPr lang="en-GB" sz="2400" dirty="0"/>
          </a:p>
          <a:p>
            <a:endParaRPr lang="en-GB" sz="2400" dirty="0"/>
          </a:p>
        </p:txBody>
      </p:sp>
      <p:pic>
        <p:nvPicPr>
          <p:cNvPr id="4" name="Afbeelding 3">
            <a:extLst>
              <a:ext uri="{FF2B5EF4-FFF2-40B4-BE49-F238E27FC236}">
                <a16:creationId xmlns:a16="http://schemas.microsoft.com/office/drawing/2014/main" id="{9BE8C175-D274-4208-A1F4-3BBC56CEA6E1}"/>
              </a:ext>
            </a:extLst>
          </p:cNvPr>
          <p:cNvPicPr>
            <a:picLocks noChangeAspect="1"/>
          </p:cNvPicPr>
          <p:nvPr/>
        </p:nvPicPr>
        <p:blipFill rotWithShape="1">
          <a:blip r:embed="rId3"/>
          <a:srcRect r="4122"/>
          <a:stretch/>
        </p:blipFill>
        <p:spPr>
          <a:xfrm>
            <a:off x="7556408" y="10"/>
            <a:ext cx="4635591" cy="6857990"/>
          </a:xfrm>
          <a:prstGeom prst="rect">
            <a:avLst/>
          </a:prstGeom>
          <a:effectLst/>
        </p:spPr>
      </p:pic>
      <p:pic>
        <p:nvPicPr>
          <p:cNvPr id="5" name="Afbeelding 4">
            <a:extLst>
              <a:ext uri="{FF2B5EF4-FFF2-40B4-BE49-F238E27FC236}">
                <a16:creationId xmlns:a16="http://schemas.microsoft.com/office/drawing/2014/main" id="{140D535F-0FCA-425B-BEC1-6663476817D3}"/>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81284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2F6FDB-3869-49A4-827F-F2A6C1F79506}"/>
              </a:ext>
            </a:extLst>
          </p:cNvPr>
          <p:cNvSpPr>
            <a:spLocks noGrp="1"/>
          </p:cNvSpPr>
          <p:nvPr>
            <p:ph type="title"/>
          </p:nvPr>
        </p:nvSpPr>
        <p:spPr>
          <a:xfrm>
            <a:off x="360680" y="118058"/>
            <a:ext cx="10515600" cy="1325563"/>
          </a:xfrm>
        </p:spPr>
        <p:txBody>
          <a:bodyPr/>
          <a:lstStyle/>
          <a:p>
            <a:r>
              <a:rPr lang="en-GB" dirty="0">
                <a:solidFill>
                  <a:srgbClr val="829FC9"/>
                </a:solidFill>
                <a:latin typeface="Arial Black" panose="020B0A04020102020204" pitchFamily="34" charset="0"/>
              </a:rPr>
              <a:t>AIPH COUNTRY CLASSIFICATION</a:t>
            </a:r>
          </a:p>
        </p:txBody>
      </p:sp>
      <p:pic>
        <p:nvPicPr>
          <p:cNvPr id="4" name="Tijdelijke aanduiding voor inhoud 3">
            <a:extLst>
              <a:ext uri="{FF2B5EF4-FFF2-40B4-BE49-F238E27FC236}">
                <a16:creationId xmlns:a16="http://schemas.microsoft.com/office/drawing/2014/main" id="{AD316231-57E3-48E0-AFD7-5B485D49942A}"/>
              </a:ext>
            </a:extLst>
          </p:cNvPr>
          <p:cNvPicPr>
            <a:picLocks noGrp="1" noChangeAspect="1"/>
          </p:cNvPicPr>
          <p:nvPr>
            <p:ph idx="1"/>
          </p:nvPr>
        </p:nvPicPr>
        <p:blipFill>
          <a:blip r:embed="rId3"/>
          <a:stretch>
            <a:fillRect/>
          </a:stretch>
        </p:blipFill>
        <p:spPr>
          <a:xfrm>
            <a:off x="2992115" y="1200673"/>
            <a:ext cx="5252729" cy="5304155"/>
          </a:xfrm>
          <a:prstGeom prst="rect">
            <a:avLst/>
          </a:prstGeom>
        </p:spPr>
      </p:pic>
      <p:pic>
        <p:nvPicPr>
          <p:cNvPr id="10" name="Afbeelding 9">
            <a:extLst>
              <a:ext uri="{FF2B5EF4-FFF2-40B4-BE49-F238E27FC236}">
                <a16:creationId xmlns:a16="http://schemas.microsoft.com/office/drawing/2014/main" id="{AE135EC8-789C-4DE5-8780-5B5A0CC376CF}"/>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47238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A03AC-E4D9-49CA-A0BD-314E9EC94440}"/>
              </a:ext>
            </a:extLst>
          </p:cNvPr>
          <p:cNvSpPr>
            <a:spLocks noGrp="1"/>
          </p:cNvSpPr>
          <p:nvPr>
            <p:ph type="title"/>
          </p:nvPr>
        </p:nvSpPr>
        <p:spPr>
          <a:xfrm>
            <a:off x="648930" y="411552"/>
            <a:ext cx="3651467" cy="1676603"/>
          </a:xfrm>
        </p:spPr>
        <p:txBody>
          <a:bodyPr>
            <a:normAutofit/>
          </a:bodyPr>
          <a:lstStyle/>
          <a:p>
            <a:r>
              <a:rPr lang="en-GB" sz="3700" dirty="0">
                <a:solidFill>
                  <a:srgbClr val="829FC9"/>
                </a:solidFill>
                <a:latin typeface="Arial Black" panose="020B0A04020102020204" pitchFamily="34" charset="0"/>
              </a:rPr>
              <a:t>DEMAND WILL DRIVE SUPPLY</a:t>
            </a:r>
          </a:p>
        </p:txBody>
      </p:sp>
      <p:sp>
        <p:nvSpPr>
          <p:cNvPr id="3" name="Tijdelijke aanduiding voor inhoud 2">
            <a:extLst>
              <a:ext uri="{FF2B5EF4-FFF2-40B4-BE49-F238E27FC236}">
                <a16:creationId xmlns:a16="http://schemas.microsoft.com/office/drawing/2014/main" id="{96DE5C24-D45D-4717-AC27-F3C953C6F139}"/>
              </a:ext>
            </a:extLst>
          </p:cNvPr>
          <p:cNvSpPr>
            <a:spLocks noGrp="1"/>
          </p:cNvSpPr>
          <p:nvPr>
            <p:ph idx="1"/>
          </p:nvPr>
        </p:nvSpPr>
        <p:spPr>
          <a:xfrm>
            <a:off x="648931" y="2438400"/>
            <a:ext cx="3651466" cy="3785419"/>
          </a:xfrm>
        </p:spPr>
        <p:txBody>
          <a:bodyPr>
            <a:normAutofit/>
          </a:bodyPr>
          <a:lstStyle/>
          <a:p>
            <a:pPr marL="0" indent="0">
              <a:buNone/>
            </a:pPr>
            <a:r>
              <a:rPr lang="en-US" sz="1800" dirty="0"/>
              <a:t>In the changing world; socio economic and demographic factors will determine demand: </a:t>
            </a:r>
            <a:r>
              <a:rPr lang="en-US" sz="1800" b="1" dirty="0"/>
              <a:t>expenditures rise to meet income</a:t>
            </a:r>
          </a:p>
          <a:p>
            <a:pPr marL="0" indent="0">
              <a:buNone/>
            </a:pPr>
            <a:endParaRPr lang="en-US" sz="1800" dirty="0"/>
          </a:p>
          <a:p>
            <a:pPr marL="0" indent="0">
              <a:buNone/>
            </a:pPr>
            <a:r>
              <a:rPr lang="en-US" sz="1800" dirty="0"/>
              <a:t>Ornamentals are perishable; supply cannot be kept in stock or pushed at any price.</a:t>
            </a:r>
          </a:p>
          <a:p>
            <a:pPr marL="0" indent="0">
              <a:buNone/>
            </a:pPr>
            <a:endParaRPr lang="en-US" sz="1800" dirty="0"/>
          </a:p>
        </p:txBody>
      </p:sp>
      <p:pic>
        <p:nvPicPr>
          <p:cNvPr id="4" name="Afbeelding 3">
            <a:extLst>
              <a:ext uri="{FF2B5EF4-FFF2-40B4-BE49-F238E27FC236}">
                <a16:creationId xmlns:a16="http://schemas.microsoft.com/office/drawing/2014/main" id="{C3F45303-2D07-4AD1-BA53-5D746F690DD5}"/>
              </a:ext>
            </a:extLst>
          </p:cNvPr>
          <p:cNvPicPr>
            <a:picLocks noChangeAspect="1"/>
          </p:cNvPicPr>
          <p:nvPr/>
        </p:nvPicPr>
        <p:blipFill rotWithShape="1">
          <a:blip r:embed="rId3"/>
          <a:srcRect l="19759" r="12509"/>
          <a:stretch/>
        </p:blipFill>
        <p:spPr>
          <a:xfrm>
            <a:off x="4639056" y="10"/>
            <a:ext cx="7552944" cy="6857990"/>
          </a:xfrm>
          <a:prstGeom prst="rect">
            <a:avLst/>
          </a:prstGeom>
          <a:effectLst/>
        </p:spPr>
      </p:pic>
      <p:pic>
        <p:nvPicPr>
          <p:cNvPr id="5" name="Afbeelding 4">
            <a:extLst>
              <a:ext uri="{FF2B5EF4-FFF2-40B4-BE49-F238E27FC236}">
                <a16:creationId xmlns:a16="http://schemas.microsoft.com/office/drawing/2014/main" id="{EA5F901F-EB71-4F4F-AB53-563B37D3BB2E}"/>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4208132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D147A24-A304-4884-9C2D-9C29F71E9C12}"/>
              </a:ext>
            </a:extLst>
          </p:cNvPr>
          <p:cNvSpPr>
            <a:spLocks noGrp="1"/>
          </p:cNvSpPr>
          <p:nvPr>
            <p:ph type="title"/>
          </p:nvPr>
        </p:nvSpPr>
        <p:spPr>
          <a:xfrm>
            <a:off x="516849" y="2590698"/>
            <a:ext cx="3651467" cy="1676603"/>
          </a:xfrm>
        </p:spPr>
        <p:txBody>
          <a:bodyPr>
            <a:normAutofit fontScale="90000"/>
          </a:bodyPr>
          <a:lstStyle/>
          <a:p>
            <a:r>
              <a:rPr lang="en-US" sz="4000" dirty="0">
                <a:solidFill>
                  <a:srgbClr val="829FC9"/>
                </a:solidFill>
                <a:latin typeface="Arial Black" panose="020B0A04020102020204" pitchFamily="34" charset="0"/>
              </a:rPr>
              <a:t>WHY </a:t>
            </a:r>
            <a:br>
              <a:rPr lang="en-US" sz="4000" dirty="0">
                <a:solidFill>
                  <a:srgbClr val="829FC9"/>
                </a:solidFill>
                <a:latin typeface="Arial Black" panose="020B0A04020102020204" pitchFamily="34" charset="0"/>
              </a:rPr>
            </a:br>
            <a:r>
              <a:rPr lang="en-US" sz="4000" dirty="0">
                <a:solidFill>
                  <a:srgbClr val="829FC9"/>
                </a:solidFill>
                <a:latin typeface="Arial Black" panose="020B0A04020102020204" pitchFamily="34" charset="0"/>
              </a:rPr>
              <a:t>WE BUY WHAT WE BUY</a:t>
            </a:r>
            <a:br>
              <a:rPr lang="en-US" sz="4000" dirty="0"/>
            </a:br>
            <a:endParaRPr lang="en-GB" sz="3700" dirty="0"/>
          </a:p>
        </p:txBody>
      </p:sp>
      <p:pic>
        <p:nvPicPr>
          <p:cNvPr id="8" name="Tijdelijke aanduiding voor inhoud 3">
            <a:extLst>
              <a:ext uri="{FF2B5EF4-FFF2-40B4-BE49-F238E27FC236}">
                <a16:creationId xmlns:a16="http://schemas.microsoft.com/office/drawing/2014/main" id="{12DF082B-B00F-484C-BEF4-4E79DA186DD7}"/>
              </a:ext>
            </a:extLst>
          </p:cNvPr>
          <p:cNvPicPr>
            <a:picLocks noChangeAspect="1"/>
          </p:cNvPicPr>
          <p:nvPr/>
        </p:nvPicPr>
        <p:blipFill rotWithShape="1">
          <a:blip r:embed="rId3"/>
          <a:srcRect r="-1" b="18053"/>
          <a:stretch/>
        </p:blipFill>
        <p:spPr>
          <a:xfrm>
            <a:off x="4639056" y="10"/>
            <a:ext cx="7552944" cy="6857990"/>
          </a:xfrm>
          <a:prstGeom prst="rect">
            <a:avLst/>
          </a:prstGeom>
          <a:effectLst/>
        </p:spPr>
      </p:pic>
      <p:pic>
        <p:nvPicPr>
          <p:cNvPr id="11" name="Afbeelding 10">
            <a:extLst>
              <a:ext uri="{FF2B5EF4-FFF2-40B4-BE49-F238E27FC236}">
                <a16:creationId xmlns:a16="http://schemas.microsoft.com/office/drawing/2014/main" id="{08403491-18C4-47B8-A7E9-4098377E046F}"/>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4010467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89EC8-52FB-43B1-B13E-8759D78FD89D}"/>
              </a:ext>
            </a:extLst>
          </p:cNvPr>
          <p:cNvSpPr>
            <a:spLocks noGrp="1"/>
          </p:cNvSpPr>
          <p:nvPr>
            <p:ph type="title"/>
          </p:nvPr>
        </p:nvSpPr>
        <p:spPr>
          <a:xfrm>
            <a:off x="838200" y="19712"/>
            <a:ext cx="10515600" cy="1325563"/>
          </a:xfrm>
        </p:spPr>
        <p:txBody>
          <a:bodyPr>
            <a:normAutofit/>
          </a:bodyPr>
          <a:lstStyle/>
          <a:p>
            <a:r>
              <a:rPr lang="en-GB" sz="4000" dirty="0">
                <a:solidFill>
                  <a:srgbClr val="829FC9"/>
                </a:solidFill>
                <a:latin typeface="Arial Black" panose="020B0A04020102020204" pitchFamily="34" charset="0"/>
              </a:rPr>
              <a:t>SO…WHERE IS THE GROWTH?</a:t>
            </a:r>
          </a:p>
        </p:txBody>
      </p:sp>
      <p:pic>
        <p:nvPicPr>
          <p:cNvPr id="4" name="Afbeelding 3">
            <a:extLst>
              <a:ext uri="{FF2B5EF4-FFF2-40B4-BE49-F238E27FC236}">
                <a16:creationId xmlns:a16="http://schemas.microsoft.com/office/drawing/2014/main" id="{270C60EE-C804-465E-921C-31A64D0343F3}"/>
              </a:ext>
            </a:extLst>
          </p:cNvPr>
          <p:cNvPicPr>
            <a:picLocks noChangeAspect="1"/>
          </p:cNvPicPr>
          <p:nvPr/>
        </p:nvPicPr>
        <p:blipFill>
          <a:blip r:embed="rId3"/>
          <a:stretch>
            <a:fillRect/>
          </a:stretch>
        </p:blipFill>
        <p:spPr>
          <a:xfrm>
            <a:off x="0" y="982199"/>
            <a:ext cx="11800114" cy="5719493"/>
          </a:xfrm>
          <a:prstGeom prst="rect">
            <a:avLst/>
          </a:prstGeom>
        </p:spPr>
      </p:pic>
      <p:pic>
        <p:nvPicPr>
          <p:cNvPr id="5" name="Afbeelding 4">
            <a:extLst>
              <a:ext uri="{FF2B5EF4-FFF2-40B4-BE49-F238E27FC236}">
                <a16:creationId xmlns:a16="http://schemas.microsoft.com/office/drawing/2014/main" id="{9C8D5AE1-796C-4082-9D7C-739DEC795F57}"/>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555822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69626-7E15-4031-9A60-8911B0366FC5}"/>
              </a:ext>
            </a:extLst>
          </p:cNvPr>
          <p:cNvSpPr>
            <a:spLocks noGrp="1"/>
          </p:cNvSpPr>
          <p:nvPr>
            <p:ph type="title"/>
          </p:nvPr>
        </p:nvSpPr>
        <p:spPr>
          <a:xfrm>
            <a:off x="838200" y="0"/>
            <a:ext cx="10515600" cy="1325563"/>
          </a:xfrm>
        </p:spPr>
        <p:txBody>
          <a:bodyPr>
            <a:normAutofit/>
          </a:bodyPr>
          <a:lstStyle/>
          <a:p>
            <a:r>
              <a:rPr lang="en-GB" sz="3600" dirty="0">
                <a:solidFill>
                  <a:srgbClr val="829FC9"/>
                </a:solidFill>
                <a:latin typeface="Arial Black" panose="020B0A04020102020204" pitchFamily="34" charset="0"/>
              </a:rPr>
              <a:t>GROWTH PATH OF THE WORLD’S CITIES</a:t>
            </a:r>
          </a:p>
        </p:txBody>
      </p:sp>
      <p:pic>
        <p:nvPicPr>
          <p:cNvPr id="5" name="Afbeelding 4">
            <a:extLst>
              <a:ext uri="{FF2B5EF4-FFF2-40B4-BE49-F238E27FC236}">
                <a16:creationId xmlns:a16="http://schemas.microsoft.com/office/drawing/2014/main" id="{B6F27722-DC96-4853-A17A-4227D943557B}"/>
              </a:ext>
            </a:extLst>
          </p:cNvPr>
          <p:cNvPicPr>
            <a:picLocks noChangeAspect="1"/>
          </p:cNvPicPr>
          <p:nvPr/>
        </p:nvPicPr>
        <p:blipFill>
          <a:blip r:embed="rId3"/>
          <a:stretch>
            <a:fillRect/>
          </a:stretch>
        </p:blipFill>
        <p:spPr>
          <a:xfrm>
            <a:off x="126999" y="5915024"/>
            <a:ext cx="641344" cy="828547"/>
          </a:xfrm>
          <a:prstGeom prst="rect">
            <a:avLst/>
          </a:prstGeom>
        </p:spPr>
      </p:pic>
      <p:pic>
        <p:nvPicPr>
          <p:cNvPr id="6" name="Afbeelding 5">
            <a:extLst>
              <a:ext uri="{FF2B5EF4-FFF2-40B4-BE49-F238E27FC236}">
                <a16:creationId xmlns:a16="http://schemas.microsoft.com/office/drawing/2014/main" id="{93F285D5-C134-4835-AEEA-5B85D6280280}"/>
              </a:ext>
            </a:extLst>
          </p:cNvPr>
          <p:cNvPicPr>
            <a:picLocks noChangeAspect="1"/>
          </p:cNvPicPr>
          <p:nvPr/>
        </p:nvPicPr>
        <p:blipFill>
          <a:blip r:embed="rId4"/>
          <a:stretch>
            <a:fillRect/>
          </a:stretch>
        </p:blipFill>
        <p:spPr>
          <a:xfrm>
            <a:off x="2243138" y="1161547"/>
            <a:ext cx="9391649" cy="5424990"/>
          </a:xfrm>
          <a:prstGeom prst="rect">
            <a:avLst/>
          </a:prstGeom>
        </p:spPr>
      </p:pic>
      <p:pic>
        <p:nvPicPr>
          <p:cNvPr id="7" name="Afbeelding 6">
            <a:extLst>
              <a:ext uri="{FF2B5EF4-FFF2-40B4-BE49-F238E27FC236}">
                <a16:creationId xmlns:a16="http://schemas.microsoft.com/office/drawing/2014/main" id="{4F76D5FD-2C9A-4ED8-A56E-DCDB69FF38E5}"/>
              </a:ext>
            </a:extLst>
          </p:cNvPr>
          <p:cNvPicPr>
            <a:picLocks noChangeAspect="1"/>
          </p:cNvPicPr>
          <p:nvPr/>
        </p:nvPicPr>
        <p:blipFill>
          <a:blip r:embed="rId5"/>
          <a:stretch>
            <a:fillRect/>
          </a:stretch>
        </p:blipFill>
        <p:spPr>
          <a:xfrm>
            <a:off x="126999" y="1161547"/>
            <a:ext cx="2362200" cy="2057400"/>
          </a:xfrm>
          <a:prstGeom prst="rect">
            <a:avLst/>
          </a:prstGeom>
        </p:spPr>
      </p:pic>
    </p:spTree>
    <p:extLst>
      <p:ext uri="{BB962C8B-B14F-4D97-AF65-F5344CB8AC3E}">
        <p14:creationId xmlns:p14="http://schemas.microsoft.com/office/powerpoint/2010/main" val="420761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8BC89-0FA2-4E90-A2AA-315D1EF0D33C}"/>
              </a:ext>
            </a:extLst>
          </p:cNvPr>
          <p:cNvSpPr>
            <a:spLocks noGrp="1"/>
          </p:cNvSpPr>
          <p:nvPr>
            <p:ph type="title"/>
          </p:nvPr>
        </p:nvSpPr>
        <p:spPr>
          <a:xfrm>
            <a:off x="426720" y="20616"/>
            <a:ext cx="11353800" cy="1325563"/>
          </a:xfrm>
        </p:spPr>
        <p:txBody>
          <a:bodyPr>
            <a:normAutofit/>
          </a:bodyPr>
          <a:lstStyle/>
          <a:p>
            <a:r>
              <a:rPr lang="en-GB" sz="3600" dirty="0">
                <a:solidFill>
                  <a:srgbClr val="829FC9"/>
                </a:solidFill>
                <a:latin typeface="Arial Black" panose="020B0A04020102020204" pitchFamily="34" charset="0"/>
              </a:rPr>
              <a:t>TOP-20 BY CONSUMPTION VALUE IN 2030</a:t>
            </a:r>
          </a:p>
        </p:txBody>
      </p:sp>
      <p:sp>
        <p:nvSpPr>
          <p:cNvPr id="3" name="Tijdelijke aanduiding voor inhoud 2">
            <a:extLst>
              <a:ext uri="{FF2B5EF4-FFF2-40B4-BE49-F238E27FC236}">
                <a16:creationId xmlns:a16="http://schemas.microsoft.com/office/drawing/2014/main" id="{E27DA859-591A-403D-85F3-FC11C198B30A}"/>
              </a:ext>
            </a:extLst>
          </p:cNvPr>
          <p:cNvSpPr>
            <a:spLocks noGrp="1"/>
          </p:cNvSpPr>
          <p:nvPr>
            <p:ph idx="1"/>
          </p:nvPr>
        </p:nvSpPr>
        <p:spPr/>
        <p:txBody>
          <a:bodyPr/>
          <a:lstStyle/>
          <a:p>
            <a:endParaRPr lang="en-GB" dirty="0"/>
          </a:p>
        </p:txBody>
      </p:sp>
      <p:pic>
        <p:nvPicPr>
          <p:cNvPr id="4" name="Afbeelding 3">
            <a:extLst>
              <a:ext uri="{FF2B5EF4-FFF2-40B4-BE49-F238E27FC236}">
                <a16:creationId xmlns:a16="http://schemas.microsoft.com/office/drawing/2014/main" id="{B681C6BF-9801-418F-9CCA-1223B3879E3C}"/>
              </a:ext>
            </a:extLst>
          </p:cNvPr>
          <p:cNvPicPr>
            <a:picLocks noChangeAspect="1"/>
          </p:cNvPicPr>
          <p:nvPr/>
        </p:nvPicPr>
        <p:blipFill>
          <a:blip r:embed="rId3"/>
          <a:stretch>
            <a:fillRect/>
          </a:stretch>
        </p:blipFill>
        <p:spPr>
          <a:xfrm>
            <a:off x="411480" y="1346179"/>
            <a:ext cx="11582400" cy="5310229"/>
          </a:xfrm>
          <a:prstGeom prst="rect">
            <a:avLst/>
          </a:prstGeom>
        </p:spPr>
      </p:pic>
      <p:pic>
        <p:nvPicPr>
          <p:cNvPr id="5" name="Afbeelding 4">
            <a:extLst>
              <a:ext uri="{FF2B5EF4-FFF2-40B4-BE49-F238E27FC236}">
                <a16:creationId xmlns:a16="http://schemas.microsoft.com/office/drawing/2014/main" id="{43022A49-4829-423E-B307-5BFF2B5B9B57}"/>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25579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031F1AF-7DAD-4C83-B606-CA5F74A74364}"/>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dirty="0"/>
              <a:t>31 years, 251 days, 7 hours, 46 minutes, and 40 seconds</a:t>
            </a:r>
            <a:endParaRPr lang="en-GB" dirty="0"/>
          </a:p>
        </p:txBody>
      </p:sp>
      <p:pic>
        <p:nvPicPr>
          <p:cNvPr id="4" name="Afbeelding 3">
            <a:extLst>
              <a:ext uri="{FF2B5EF4-FFF2-40B4-BE49-F238E27FC236}">
                <a16:creationId xmlns:a16="http://schemas.microsoft.com/office/drawing/2014/main" id="{A50D0B96-9775-433A-8C5C-BED542B36E48}"/>
              </a:ext>
            </a:extLst>
          </p:cNvPr>
          <p:cNvPicPr>
            <a:picLocks noChangeAspect="1"/>
          </p:cNvPicPr>
          <p:nvPr/>
        </p:nvPicPr>
        <p:blipFill>
          <a:blip r:embed="rId3"/>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769086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3E83A89-09EB-49D8-BC50-E688C07C43DE}"/>
              </a:ext>
            </a:extLst>
          </p:cNvPr>
          <p:cNvPicPr>
            <a:picLocks noChangeAspect="1"/>
          </p:cNvPicPr>
          <p:nvPr/>
        </p:nvPicPr>
        <p:blipFill>
          <a:blip r:embed="rId3"/>
          <a:stretch>
            <a:fillRect/>
          </a:stretch>
        </p:blipFill>
        <p:spPr>
          <a:xfrm>
            <a:off x="126999" y="5915024"/>
            <a:ext cx="641344" cy="828547"/>
          </a:xfrm>
          <a:prstGeom prst="rect">
            <a:avLst/>
          </a:prstGeom>
        </p:spPr>
      </p:pic>
      <p:sp>
        <p:nvSpPr>
          <p:cNvPr id="6" name="Content Placeholder 7">
            <a:extLst>
              <a:ext uri="{FF2B5EF4-FFF2-40B4-BE49-F238E27FC236}">
                <a16:creationId xmlns:a16="http://schemas.microsoft.com/office/drawing/2014/main" id="{4B3029BA-34C6-4BA9-B003-0B5067B375D2}"/>
              </a:ext>
            </a:extLst>
          </p:cNvPr>
          <p:cNvSpPr>
            <a:spLocks noGrp="1"/>
          </p:cNvSpPr>
          <p:nvPr>
            <p:ph idx="1"/>
          </p:nvPr>
        </p:nvSpPr>
        <p:spPr>
          <a:xfrm>
            <a:off x="838200" y="1825625"/>
            <a:ext cx="10515600" cy="4351338"/>
          </a:xfrm>
        </p:spPr>
        <p:txBody>
          <a:bodyPr>
            <a:normAutofit/>
          </a:bodyPr>
          <a:lstStyle/>
          <a:p>
            <a:pPr marL="0" indent="0" algn="ctr">
              <a:buNone/>
            </a:pPr>
            <a:r>
              <a:rPr lang="en-US" i="1" dirty="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The world’s champion for the power of plants’</a:t>
            </a: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To stimulate increased demand for ornamental trees, plants and flowers worldwide.</a:t>
            </a:r>
            <a:endParaRPr lang="en-GB"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To protect and promote the interests of the industry.</a:t>
            </a:r>
            <a:endParaRPr lang="en-GB"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To be the place where growers come to for international industry information and knowledge exchange.</a:t>
            </a:r>
            <a:endParaRPr lang="en-GB"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To promote best practice in ornamentals production.</a:t>
            </a:r>
            <a:endParaRPr lang="en-GB" sz="20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32522272-CB60-4DD9-9E92-09704BA9C879}"/>
              </a:ext>
            </a:extLst>
          </p:cNvPr>
          <p:cNvSpPr>
            <a:spLocks noGrp="1"/>
          </p:cNvSpPr>
          <p:nvPr>
            <p:ph type="title"/>
          </p:nvPr>
        </p:nvSpPr>
        <p:spPr>
          <a:xfrm>
            <a:off x="838200" y="365125"/>
            <a:ext cx="10515600" cy="1325563"/>
          </a:xfrm>
        </p:spPr>
        <p:txBody>
          <a:bodyPr/>
          <a:lstStyle/>
          <a:p>
            <a:pPr algn="l"/>
            <a:r>
              <a:rPr lang="en-GB" dirty="0">
                <a:latin typeface="Gill Sans Light"/>
              </a:rPr>
              <a:t>AIPH PURPOSE</a:t>
            </a:r>
          </a:p>
        </p:txBody>
      </p:sp>
    </p:spTree>
    <p:extLst>
      <p:ext uri="{BB962C8B-B14F-4D97-AF65-F5344CB8AC3E}">
        <p14:creationId xmlns:p14="http://schemas.microsoft.com/office/powerpoint/2010/main" val="217872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80543-7C1C-4F36-B4AF-0E88580FBFC6}"/>
              </a:ext>
            </a:extLst>
          </p:cNvPr>
          <p:cNvSpPr>
            <a:spLocks noGrp="1"/>
          </p:cNvSpPr>
          <p:nvPr>
            <p:ph type="title"/>
          </p:nvPr>
        </p:nvSpPr>
        <p:spPr>
          <a:xfrm>
            <a:off x="648930" y="309061"/>
            <a:ext cx="6463070" cy="1676603"/>
          </a:xfrm>
        </p:spPr>
        <p:txBody>
          <a:bodyPr>
            <a:normAutofit/>
          </a:bodyPr>
          <a:lstStyle/>
          <a:p>
            <a:r>
              <a:rPr lang="en-GB" dirty="0">
                <a:solidFill>
                  <a:srgbClr val="829FC9"/>
                </a:solidFill>
                <a:latin typeface="Arial Black" panose="020B0A04020102020204" pitchFamily="34" charset="0"/>
              </a:rPr>
              <a:t>THEY WILL SHAPE DEMAND IN 2030</a:t>
            </a:r>
          </a:p>
        </p:txBody>
      </p:sp>
      <p:sp>
        <p:nvSpPr>
          <p:cNvPr id="3" name="Tijdelijke aanduiding voor inhoud 2">
            <a:extLst>
              <a:ext uri="{FF2B5EF4-FFF2-40B4-BE49-F238E27FC236}">
                <a16:creationId xmlns:a16="http://schemas.microsoft.com/office/drawing/2014/main" id="{D2CAB4BF-0FC0-447B-AA38-6A63683483DA}"/>
              </a:ext>
            </a:extLst>
          </p:cNvPr>
          <p:cNvSpPr>
            <a:spLocks noGrp="1"/>
          </p:cNvSpPr>
          <p:nvPr>
            <p:ph idx="1"/>
          </p:nvPr>
        </p:nvSpPr>
        <p:spPr>
          <a:xfrm>
            <a:off x="648930" y="2438400"/>
            <a:ext cx="6586489" cy="3785419"/>
          </a:xfrm>
        </p:spPr>
        <p:txBody>
          <a:bodyPr>
            <a:normAutofit fontScale="92500"/>
          </a:bodyPr>
          <a:lstStyle/>
          <a:p>
            <a:pPr marL="457200" indent="-457200">
              <a:buFont typeface="+mj-lt"/>
              <a:buAutoNum type="arabicPeriod"/>
            </a:pPr>
            <a:r>
              <a:rPr lang="en-US" sz="2400" dirty="0"/>
              <a:t>The working middle class in China who by 2030 will have grown up in a China with a more liberal open economy than generations before them.</a:t>
            </a:r>
          </a:p>
          <a:p>
            <a:pPr marL="457200" indent="-457200">
              <a:buFont typeface="+mj-lt"/>
              <a:buAutoNum type="arabicPeriod"/>
            </a:pPr>
            <a:r>
              <a:rPr lang="en-US" sz="2400" dirty="0"/>
              <a:t>The working-age population of North America, a large group of consumers who generally have a tendency to keep spending despite facing income pressure. </a:t>
            </a:r>
          </a:p>
          <a:p>
            <a:pPr marL="457200" indent="-457200">
              <a:buFont typeface="+mj-lt"/>
              <a:buAutoNum type="arabicPeriod"/>
            </a:pPr>
            <a:r>
              <a:rPr lang="en-US" sz="2400" dirty="0"/>
              <a:t>The growing population of retiring and elderly people living in ageing developed economies of the mature domestic producers in the western world.</a:t>
            </a:r>
          </a:p>
          <a:p>
            <a:endParaRPr lang="en-GB" sz="2400" dirty="0"/>
          </a:p>
        </p:txBody>
      </p:sp>
      <p:pic>
        <p:nvPicPr>
          <p:cNvPr id="4" name="Afbeelding 3">
            <a:extLst>
              <a:ext uri="{FF2B5EF4-FFF2-40B4-BE49-F238E27FC236}">
                <a16:creationId xmlns:a16="http://schemas.microsoft.com/office/drawing/2014/main" id="{83B26FF5-0879-454E-B217-7EE7E7CDCA33}"/>
              </a:ext>
            </a:extLst>
          </p:cNvPr>
          <p:cNvPicPr>
            <a:picLocks noChangeAspect="1"/>
          </p:cNvPicPr>
          <p:nvPr/>
        </p:nvPicPr>
        <p:blipFill rotWithShape="1">
          <a:blip r:embed="rId3"/>
          <a:srcRect l="2742"/>
          <a:stretch/>
        </p:blipFill>
        <p:spPr>
          <a:xfrm>
            <a:off x="7556409" y="10"/>
            <a:ext cx="4635591" cy="6857990"/>
          </a:xfrm>
          <a:prstGeom prst="rect">
            <a:avLst/>
          </a:prstGeom>
          <a:effectLst/>
        </p:spPr>
      </p:pic>
      <p:sp>
        <p:nvSpPr>
          <p:cNvPr id="5" name="Tekstvak 4">
            <a:extLst>
              <a:ext uri="{FF2B5EF4-FFF2-40B4-BE49-F238E27FC236}">
                <a16:creationId xmlns:a16="http://schemas.microsoft.com/office/drawing/2014/main" id="{21BDD41B-9373-4901-8BA3-9787F3BD9156}"/>
              </a:ext>
            </a:extLst>
          </p:cNvPr>
          <p:cNvSpPr txBox="1"/>
          <p:nvPr/>
        </p:nvSpPr>
        <p:spPr>
          <a:xfrm>
            <a:off x="7779223" y="204716"/>
            <a:ext cx="873457" cy="1862048"/>
          </a:xfrm>
          <a:prstGeom prst="rect">
            <a:avLst/>
          </a:prstGeom>
          <a:noFill/>
        </p:spPr>
        <p:txBody>
          <a:bodyPr wrap="square" rtlCol="0">
            <a:spAutoFit/>
          </a:bodyPr>
          <a:lstStyle/>
          <a:p>
            <a:r>
              <a:rPr lang="en-GB" sz="11500" b="1" dirty="0">
                <a:solidFill>
                  <a:schemeClr val="bg1"/>
                </a:solidFill>
              </a:rPr>
              <a:t>1</a:t>
            </a:r>
          </a:p>
        </p:txBody>
      </p:sp>
      <p:sp>
        <p:nvSpPr>
          <p:cNvPr id="6" name="Tekstvak 5">
            <a:extLst>
              <a:ext uri="{FF2B5EF4-FFF2-40B4-BE49-F238E27FC236}">
                <a16:creationId xmlns:a16="http://schemas.microsoft.com/office/drawing/2014/main" id="{F3C52777-F3A7-4A56-A7B8-C2F0A6ECCE55}"/>
              </a:ext>
            </a:extLst>
          </p:cNvPr>
          <p:cNvSpPr txBox="1"/>
          <p:nvPr/>
        </p:nvSpPr>
        <p:spPr>
          <a:xfrm>
            <a:off x="7779223" y="2271470"/>
            <a:ext cx="873457" cy="1862048"/>
          </a:xfrm>
          <a:prstGeom prst="rect">
            <a:avLst/>
          </a:prstGeom>
          <a:noFill/>
        </p:spPr>
        <p:txBody>
          <a:bodyPr wrap="square" rtlCol="0">
            <a:spAutoFit/>
          </a:bodyPr>
          <a:lstStyle/>
          <a:p>
            <a:r>
              <a:rPr lang="en-GB" sz="11500" b="1" dirty="0">
                <a:solidFill>
                  <a:schemeClr val="bg1"/>
                </a:solidFill>
              </a:rPr>
              <a:t>2</a:t>
            </a:r>
          </a:p>
        </p:txBody>
      </p:sp>
      <p:sp>
        <p:nvSpPr>
          <p:cNvPr id="7" name="Tekstvak 6">
            <a:extLst>
              <a:ext uri="{FF2B5EF4-FFF2-40B4-BE49-F238E27FC236}">
                <a16:creationId xmlns:a16="http://schemas.microsoft.com/office/drawing/2014/main" id="{EDBC46BC-4AC0-4023-BEC3-C3F91CD77C45}"/>
              </a:ext>
            </a:extLst>
          </p:cNvPr>
          <p:cNvSpPr txBox="1"/>
          <p:nvPr/>
        </p:nvSpPr>
        <p:spPr>
          <a:xfrm>
            <a:off x="7779223" y="4791236"/>
            <a:ext cx="873457" cy="1862048"/>
          </a:xfrm>
          <a:prstGeom prst="rect">
            <a:avLst/>
          </a:prstGeom>
          <a:noFill/>
        </p:spPr>
        <p:txBody>
          <a:bodyPr wrap="square" rtlCol="0">
            <a:spAutoFit/>
          </a:bodyPr>
          <a:lstStyle/>
          <a:p>
            <a:r>
              <a:rPr lang="en-GB" sz="11500" b="1" dirty="0">
                <a:solidFill>
                  <a:schemeClr val="bg1"/>
                </a:solidFill>
              </a:rPr>
              <a:t>3</a:t>
            </a:r>
          </a:p>
        </p:txBody>
      </p:sp>
      <p:pic>
        <p:nvPicPr>
          <p:cNvPr id="8" name="Afbeelding 7">
            <a:extLst>
              <a:ext uri="{FF2B5EF4-FFF2-40B4-BE49-F238E27FC236}">
                <a16:creationId xmlns:a16="http://schemas.microsoft.com/office/drawing/2014/main" id="{E50F8447-EF05-44BF-9B76-D20B9467E662}"/>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61307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3">
            <a:extLst>
              <a:ext uri="{FF2B5EF4-FFF2-40B4-BE49-F238E27FC236}">
                <a16:creationId xmlns:a16="http://schemas.microsoft.com/office/drawing/2014/main" id="{E27E9D9F-82B9-46E5-A6FF-34B78849075D}"/>
              </a:ext>
            </a:extLst>
          </p:cNvPr>
          <p:cNvPicPr>
            <a:picLocks noGrp="1" noChangeAspect="1"/>
          </p:cNvPicPr>
          <p:nvPr>
            <p:ph idx="1"/>
          </p:nvPr>
        </p:nvPicPr>
        <p:blipFill>
          <a:blip r:embed="rId3"/>
          <a:stretch>
            <a:fillRect/>
          </a:stretch>
        </p:blipFill>
        <p:spPr>
          <a:xfrm>
            <a:off x="6544491" y="181037"/>
            <a:ext cx="5534156" cy="6588281"/>
          </a:xfrm>
          <a:prstGeom prst="rect">
            <a:avLst/>
          </a:prstGeom>
        </p:spPr>
      </p:pic>
      <p:sp>
        <p:nvSpPr>
          <p:cNvPr id="8" name="Titel 1">
            <a:extLst>
              <a:ext uri="{FF2B5EF4-FFF2-40B4-BE49-F238E27FC236}">
                <a16:creationId xmlns:a16="http://schemas.microsoft.com/office/drawing/2014/main" id="{414917CF-AA5D-4EFA-B18F-FC8302DCE3C6}"/>
              </a:ext>
            </a:extLst>
          </p:cNvPr>
          <p:cNvSpPr>
            <a:spLocks noGrp="1"/>
          </p:cNvSpPr>
          <p:nvPr>
            <p:ph type="title"/>
          </p:nvPr>
        </p:nvSpPr>
        <p:spPr>
          <a:xfrm>
            <a:off x="381388" y="1762362"/>
            <a:ext cx="5067433" cy="1676603"/>
          </a:xfrm>
        </p:spPr>
        <p:txBody>
          <a:bodyPr>
            <a:normAutofit fontScale="90000"/>
          </a:bodyPr>
          <a:lstStyle/>
          <a:p>
            <a:r>
              <a:rPr lang="en-GB" b="1" dirty="0">
                <a:solidFill>
                  <a:srgbClr val="E4763B"/>
                </a:solidFill>
                <a:latin typeface="Arial Black" panose="020B0A04020102020204" pitchFamily="34" charset="0"/>
              </a:rPr>
              <a:t>WORKING MIDDLE CLASS IN CHINA </a:t>
            </a:r>
          </a:p>
        </p:txBody>
      </p:sp>
      <p:sp>
        <p:nvSpPr>
          <p:cNvPr id="9" name="Tijdelijke aanduiding voor inhoud 2">
            <a:extLst>
              <a:ext uri="{FF2B5EF4-FFF2-40B4-BE49-F238E27FC236}">
                <a16:creationId xmlns:a16="http://schemas.microsoft.com/office/drawing/2014/main" id="{2DAE6894-D22B-4F6F-9012-0EAB61D100F2}"/>
              </a:ext>
            </a:extLst>
          </p:cNvPr>
          <p:cNvSpPr txBox="1">
            <a:spLocks/>
          </p:cNvSpPr>
          <p:nvPr/>
        </p:nvSpPr>
        <p:spPr>
          <a:xfrm>
            <a:off x="113353" y="1708136"/>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dirty="0"/>
          </a:p>
        </p:txBody>
      </p:sp>
      <p:pic>
        <p:nvPicPr>
          <p:cNvPr id="11" name="Afbeelding 10">
            <a:extLst>
              <a:ext uri="{FF2B5EF4-FFF2-40B4-BE49-F238E27FC236}">
                <a16:creationId xmlns:a16="http://schemas.microsoft.com/office/drawing/2014/main" id="{8C96B5BB-459C-40FA-8A3B-7806D10C92AA}"/>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795572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77A93-5220-4060-9DB9-C0C46D363874}"/>
              </a:ext>
            </a:extLst>
          </p:cNvPr>
          <p:cNvSpPr>
            <a:spLocks noGrp="1"/>
          </p:cNvSpPr>
          <p:nvPr>
            <p:ph type="title"/>
          </p:nvPr>
        </p:nvSpPr>
        <p:spPr>
          <a:xfrm>
            <a:off x="838199" y="208371"/>
            <a:ext cx="10515600" cy="1325563"/>
          </a:xfrm>
        </p:spPr>
        <p:txBody>
          <a:bodyPr/>
          <a:lstStyle/>
          <a:p>
            <a:r>
              <a:rPr lang="en-GB" dirty="0">
                <a:solidFill>
                  <a:srgbClr val="D26E42"/>
                </a:solidFill>
                <a:latin typeface="Arial Black" panose="020B0A04020102020204" pitchFamily="34" charset="0"/>
              </a:rPr>
              <a:t>CHINA’S MIDDLE CLASS GROWTH</a:t>
            </a:r>
          </a:p>
        </p:txBody>
      </p:sp>
      <p:pic>
        <p:nvPicPr>
          <p:cNvPr id="4" name="Afbeelding 3">
            <a:extLst>
              <a:ext uri="{FF2B5EF4-FFF2-40B4-BE49-F238E27FC236}">
                <a16:creationId xmlns:a16="http://schemas.microsoft.com/office/drawing/2014/main" id="{562C918E-910D-4721-B714-A31A46499FEB}"/>
              </a:ext>
            </a:extLst>
          </p:cNvPr>
          <p:cNvPicPr>
            <a:picLocks noChangeAspect="1"/>
          </p:cNvPicPr>
          <p:nvPr/>
        </p:nvPicPr>
        <p:blipFill>
          <a:blip r:embed="rId3"/>
          <a:stretch>
            <a:fillRect/>
          </a:stretch>
        </p:blipFill>
        <p:spPr>
          <a:xfrm>
            <a:off x="816538" y="1531120"/>
            <a:ext cx="3630841" cy="4548187"/>
          </a:xfrm>
          <a:prstGeom prst="rect">
            <a:avLst/>
          </a:prstGeom>
        </p:spPr>
      </p:pic>
      <p:pic>
        <p:nvPicPr>
          <p:cNvPr id="5" name="Afbeelding 4">
            <a:extLst>
              <a:ext uri="{FF2B5EF4-FFF2-40B4-BE49-F238E27FC236}">
                <a16:creationId xmlns:a16="http://schemas.microsoft.com/office/drawing/2014/main" id="{F443FA83-214B-4D1F-A502-3B0F81E4D4FD}"/>
              </a:ext>
            </a:extLst>
          </p:cNvPr>
          <p:cNvPicPr>
            <a:picLocks noChangeAspect="1"/>
          </p:cNvPicPr>
          <p:nvPr/>
        </p:nvPicPr>
        <p:blipFill>
          <a:blip r:embed="rId4"/>
          <a:stretch>
            <a:fillRect/>
          </a:stretch>
        </p:blipFill>
        <p:spPr>
          <a:xfrm>
            <a:off x="4251744" y="2175281"/>
            <a:ext cx="3492878" cy="3786460"/>
          </a:xfrm>
          <a:prstGeom prst="rect">
            <a:avLst/>
          </a:prstGeom>
        </p:spPr>
      </p:pic>
      <p:pic>
        <p:nvPicPr>
          <p:cNvPr id="6" name="Afbeelding 5">
            <a:extLst>
              <a:ext uri="{FF2B5EF4-FFF2-40B4-BE49-F238E27FC236}">
                <a16:creationId xmlns:a16="http://schemas.microsoft.com/office/drawing/2014/main" id="{65A38090-4F83-448B-8CF8-91D0B4FD86E9}"/>
              </a:ext>
            </a:extLst>
          </p:cNvPr>
          <p:cNvPicPr>
            <a:picLocks noChangeAspect="1"/>
          </p:cNvPicPr>
          <p:nvPr/>
        </p:nvPicPr>
        <p:blipFill>
          <a:blip r:embed="rId5"/>
          <a:stretch>
            <a:fillRect/>
          </a:stretch>
        </p:blipFill>
        <p:spPr>
          <a:xfrm>
            <a:off x="7744622" y="3878760"/>
            <a:ext cx="3234802" cy="2141764"/>
          </a:xfrm>
          <a:prstGeom prst="rect">
            <a:avLst/>
          </a:prstGeom>
        </p:spPr>
      </p:pic>
      <p:pic>
        <p:nvPicPr>
          <p:cNvPr id="7" name="Afbeelding 6">
            <a:extLst>
              <a:ext uri="{FF2B5EF4-FFF2-40B4-BE49-F238E27FC236}">
                <a16:creationId xmlns:a16="http://schemas.microsoft.com/office/drawing/2014/main" id="{C35BC8B8-CB49-43E5-80E7-1DC0820782BB}"/>
              </a:ext>
            </a:extLst>
          </p:cNvPr>
          <p:cNvPicPr>
            <a:picLocks noChangeAspect="1"/>
          </p:cNvPicPr>
          <p:nvPr/>
        </p:nvPicPr>
        <p:blipFill>
          <a:blip r:embed="rId6"/>
          <a:stretch>
            <a:fillRect/>
          </a:stretch>
        </p:blipFill>
        <p:spPr>
          <a:xfrm>
            <a:off x="9381710" y="1450133"/>
            <a:ext cx="2129996" cy="837476"/>
          </a:xfrm>
          <a:prstGeom prst="rect">
            <a:avLst/>
          </a:prstGeom>
        </p:spPr>
      </p:pic>
      <p:pic>
        <p:nvPicPr>
          <p:cNvPr id="8" name="Afbeelding 7">
            <a:extLst>
              <a:ext uri="{FF2B5EF4-FFF2-40B4-BE49-F238E27FC236}">
                <a16:creationId xmlns:a16="http://schemas.microsoft.com/office/drawing/2014/main" id="{D8720411-CB7B-4510-8320-1CC0D00C830E}"/>
              </a:ext>
            </a:extLst>
          </p:cNvPr>
          <p:cNvPicPr>
            <a:picLocks noChangeAspect="1"/>
          </p:cNvPicPr>
          <p:nvPr/>
        </p:nvPicPr>
        <p:blipFill>
          <a:blip r:embed="rId7"/>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844604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76307-A19B-42D2-891C-A490E2B3F87A}"/>
              </a:ext>
            </a:extLst>
          </p:cNvPr>
          <p:cNvSpPr>
            <a:spLocks noGrp="1"/>
          </p:cNvSpPr>
          <p:nvPr>
            <p:ph type="title"/>
          </p:nvPr>
        </p:nvSpPr>
        <p:spPr>
          <a:xfrm>
            <a:off x="185099" y="0"/>
            <a:ext cx="13230650" cy="871053"/>
          </a:xfrm>
        </p:spPr>
        <p:txBody>
          <a:bodyPr>
            <a:noAutofit/>
          </a:bodyPr>
          <a:lstStyle/>
          <a:p>
            <a:r>
              <a:rPr lang="en-GB" sz="3200" dirty="0">
                <a:solidFill>
                  <a:srgbClr val="829FC9"/>
                </a:solidFill>
                <a:latin typeface="Arial Black" panose="020B0A04020102020204" pitchFamily="34" charset="0"/>
              </a:rPr>
              <a:t>TOP 10 CITIES BY WORKING AGE POPULATION</a:t>
            </a:r>
          </a:p>
        </p:txBody>
      </p:sp>
      <p:pic>
        <p:nvPicPr>
          <p:cNvPr id="4" name="Afbeelding 3">
            <a:extLst>
              <a:ext uri="{FF2B5EF4-FFF2-40B4-BE49-F238E27FC236}">
                <a16:creationId xmlns:a16="http://schemas.microsoft.com/office/drawing/2014/main" id="{78147A3F-2AE9-4CAD-9CD5-3FE5E03A8DFF}"/>
              </a:ext>
            </a:extLst>
          </p:cNvPr>
          <p:cNvPicPr>
            <a:picLocks noChangeAspect="1"/>
          </p:cNvPicPr>
          <p:nvPr/>
        </p:nvPicPr>
        <p:blipFill rotWithShape="1">
          <a:blip r:embed="rId3"/>
          <a:srcRect l="8865"/>
          <a:stretch/>
        </p:blipFill>
        <p:spPr>
          <a:xfrm>
            <a:off x="2538909" y="699167"/>
            <a:ext cx="6782937" cy="6158833"/>
          </a:xfrm>
          <a:prstGeom prst="rect">
            <a:avLst/>
          </a:prstGeom>
          <a:effectLst/>
        </p:spPr>
      </p:pic>
      <p:sp>
        <p:nvSpPr>
          <p:cNvPr id="7" name="Rechthoek 6">
            <a:extLst>
              <a:ext uri="{FF2B5EF4-FFF2-40B4-BE49-F238E27FC236}">
                <a16:creationId xmlns:a16="http://schemas.microsoft.com/office/drawing/2014/main" id="{E647F91A-1261-4ADD-B207-82F7336602C7}"/>
              </a:ext>
            </a:extLst>
          </p:cNvPr>
          <p:cNvSpPr/>
          <p:nvPr/>
        </p:nvSpPr>
        <p:spPr>
          <a:xfrm>
            <a:off x="8514710" y="5460681"/>
            <a:ext cx="1296537" cy="12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fbeelding 7">
            <a:extLst>
              <a:ext uri="{FF2B5EF4-FFF2-40B4-BE49-F238E27FC236}">
                <a16:creationId xmlns:a16="http://schemas.microsoft.com/office/drawing/2014/main" id="{8C57065E-C977-4066-869B-25941C1C801D}"/>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262272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3">
            <a:extLst>
              <a:ext uri="{FF2B5EF4-FFF2-40B4-BE49-F238E27FC236}">
                <a16:creationId xmlns:a16="http://schemas.microsoft.com/office/drawing/2014/main" id="{056FCD7C-3713-4086-A329-4E490EAF1A6A}"/>
              </a:ext>
            </a:extLst>
          </p:cNvPr>
          <p:cNvPicPr>
            <a:picLocks noGrp="1" noChangeAspect="1"/>
          </p:cNvPicPr>
          <p:nvPr>
            <p:ph idx="1"/>
          </p:nvPr>
        </p:nvPicPr>
        <p:blipFill rotWithShape="1">
          <a:blip r:embed="rId2"/>
          <a:srcRect t="15218" b="7991"/>
          <a:stretch/>
        </p:blipFill>
        <p:spPr>
          <a:xfrm>
            <a:off x="20" y="10"/>
            <a:ext cx="12191980" cy="6857990"/>
          </a:xfrm>
          <a:prstGeom prst="rect">
            <a:avLst/>
          </a:prstGeom>
        </p:spPr>
      </p:pic>
    </p:spTree>
    <p:extLst>
      <p:ext uri="{BB962C8B-B14F-4D97-AF65-F5344CB8AC3E}">
        <p14:creationId xmlns:p14="http://schemas.microsoft.com/office/powerpoint/2010/main" val="2316583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3">
            <a:extLst>
              <a:ext uri="{FF2B5EF4-FFF2-40B4-BE49-F238E27FC236}">
                <a16:creationId xmlns:a16="http://schemas.microsoft.com/office/drawing/2014/main" id="{1E28FB35-1CDB-4903-B446-64BB0D2907DE}"/>
              </a:ext>
            </a:extLst>
          </p:cNvPr>
          <p:cNvPicPr>
            <a:picLocks noGrp="1" noChangeAspect="1"/>
          </p:cNvPicPr>
          <p:nvPr>
            <p:ph idx="1"/>
          </p:nvPr>
        </p:nvPicPr>
        <p:blipFill>
          <a:blip r:embed="rId2"/>
          <a:stretch>
            <a:fillRect/>
          </a:stretch>
        </p:blipFill>
        <p:spPr>
          <a:xfrm>
            <a:off x="0" y="-218819"/>
            <a:ext cx="12063937" cy="6152606"/>
          </a:xfrm>
          <a:prstGeom prst="rect">
            <a:avLst/>
          </a:prstGeom>
        </p:spPr>
      </p:pic>
      <p:pic>
        <p:nvPicPr>
          <p:cNvPr id="6" name="Afbeelding 5">
            <a:extLst>
              <a:ext uri="{FF2B5EF4-FFF2-40B4-BE49-F238E27FC236}">
                <a16:creationId xmlns:a16="http://schemas.microsoft.com/office/drawing/2014/main" id="{B77AD96B-54A0-44E9-B00B-1B22B13350F1}"/>
              </a:ext>
            </a:extLst>
          </p:cNvPr>
          <p:cNvPicPr>
            <a:picLocks noChangeAspect="1"/>
          </p:cNvPicPr>
          <p:nvPr/>
        </p:nvPicPr>
        <p:blipFill>
          <a:blip r:embed="rId3"/>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83536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228760D-AF66-46CF-BF8A-F764DD5B5856}"/>
              </a:ext>
            </a:extLst>
          </p:cNvPr>
          <p:cNvPicPr>
            <a:picLocks noChangeAspect="1"/>
          </p:cNvPicPr>
          <p:nvPr/>
        </p:nvPicPr>
        <p:blipFill>
          <a:blip r:embed="rId2"/>
          <a:stretch>
            <a:fillRect/>
          </a:stretch>
        </p:blipFill>
        <p:spPr>
          <a:xfrm>
            <a:off x="0" y="559165"/>
            <a:ext cx="12192000" cy="5196726"/>
          </a:xfrm>
          <a:prstGeom prst="rect">
            <a:avLst/>
          </a:prstGeom>
        </p:spPr>
      </p:pic>
      <p:pic>
        <p:nvPicPr>
          <p:cNvPr id="5" name="Afbeelding 4">
            <a:extLst>
              <a:ext uri="{FF2B5EF4-FFF2-40B4-BE49-F238E27FC236}">
                <a16:creationId xmlns:a16="http://schemas.microsoft.com/office/drawing/2014/main" id="{BF8F5DC7-EACE-4E19-98D0-E2F1538A8735}"/>
              </a:ext>
            </a:extLst>
          </p:cNvPr>
          <p:cNvPicPr>
            <a:picLocks noChangeAspect="1"/>
          </p:cNvPicPr>
          <p:nvPr/>
        </p:nvPicPr>
        <p:blipFill>
          <a:blip r:embed="rId3"/>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982703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3794A-4DF9-4D19-9847-A55BA145BD39}"/>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id="{2958413A-6761-4307-B118-0644257CF46D}"/>
              </a:ext>
            </a:extLst>
          </p:cNvPr>
          <p:cNvSpPr>
            <a:spLocks noGrp="1"/>
          </p:cNvSpPr>
          <p:nvPr>
            <p:ph idx="1"/>
          </p:nvPr>
        </p:nvSpPr>
        <p:spPr/>
        <p:txBody>
          <a:bodyPr/>
          <a:lstStyle/>
          <a:p>
            <a:endParaRPr lang="en-GB"/>
          </a:p>
        </p:txBody>
      </p:sp>
      <p:pic>
        <p:nvPicPr>
          <p:cNvPr id="4" name="Afbeelding 3">
            <a:extLst>
              <a:ext uri="{FF2B5EF4-FFF2-40B4-BE49-F238E27FC236}">
                <a16:creationId xmlns:a16="http://schemas.microsoft.com/office/drawing/2014/main" id="{D71569C2-5455-4B6E-BBEF-7F1270248DA9}"/>
              </a:ext>
            </a:extLst>
          </p:cNvPr>
          <p:cNvPicPr>
            <a:picLocks noChangeAspect="1"/>
          </p:cNvPicPr>
          <p:nvPr/>
        </p:nvPicPr>
        <p:blipFill>
          <a:blip r:embed="rId2"/>
          <a:stretch>
            <a:fillRect/>
          </a:stretch>
        </p:blipFill>
        <p:spPr>
          <a:xfrm>
            <a:off x="251298" y="0"/>
            <a:ext cx="11689404" cy="6858000"/>
          </a:xfrm>
          <a:prstGeom prst="rect">
            <a:avLst/>
          </a:prstGeom>
        </p:spPr>
      </p:pic>
    </p:spTree>
    <p:extLst>
      <p:ext uri="{BB962C8B-B14F-4D97-AF65-F5344CB8AC3E}">
        <p14:creationId xmlns:p14="http://schemas.microsoft.com/office/powerpoint/2010/main" val="632024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9FBADE1-EB84-4A98-A079-266A7D8CEB6D}"/>
              </a:ext>
            </a:extLst>
          </p:cNvPr>
          <p:cNvPicPr>
            <a:picLocks noChangeAspect="1"/>
          </p:cNvPicPr>
          <p:nvPr/>
        </p:nvPicPr>
        <p:blipFill>
          <a:blip r:embed="rId2"/>
          <a:stretch>
            <a:fillRect/>
          </a:stretch>
        </p:blipFill>
        <p:spPr>
          <a:xfrm>
            <a:off x="7364791" y="326425"/>
            <a:ext cx="4379538" cy="3063875"/>
          </a:xfrm>
          <a:prstGeom prst="rect">
            <a:avLst/>
          </a:prstGeom>
        </p:spPr>
      </p:pic>
      <p:pic>
        <p:nvPicPr>
          <p:cNvPr id="5" name="Afbeelding 4">
            <a:extLst>
              <a:ext uri="{FF2B5EF4-FFF2-40B4-BE49-F238E27FC236}">
                <a16:creationId xmlns:a16="http://schemas.microsoft.com/office/drawing/2014/main" id="{76236DC0-9E83-430A-9CBA-86674B45BD56}"/>
              </a:ext>
            </a:extLst>
          </p:cNvPr>
          <p:cNvPicPr>
            <a:picLocks noChangeAspect="1"/>
          </p:cNvPicPr>
          <p:nvPr/>
        </p:nvPicPr>
        <p:blipFill>
          <a:blip r:embed="rId3"/>
          <a:stretch>
            <a:fillRect/>
          </a:stretch>
        </p:blipFill>
        <p:spPr>
          <a:xfrm>
            <a:off x="447671" y="326425"/>
            <a:ext cx="6572650" cy="4566075"/>
          </a:xfrm>
          <a:prstGeom prst="rect">
            <a:avLst/>
          </a:prstGeom>
        </p:spPr>
      </p:pic>
      <p:pic>
        <p:nvPicPr>
          <p:cNvPr id="6" name="Afbeelding 5">
            <a:extLst>
              <a:ext uri="{FF2B5EF4-FFF2-40B4-BE49-F238E27FC236}">
                <a16:creationId xmlns:a16="http://schemas.microsoft.com/office/drawing/2014/main" id="{CDD5BB4B-F63D-43E3-9F41-DCDB1C369406}"/>
              </a:ext>
            </a:extLst>
          </p:cNvPr>
          <p:cNvPicPr>
            <a:picLocks noChangeAspect="1"/>
          </p:cNvPicPr>
          <p:nvPr/>
        </p:nvPicPr>
        <p:blipFill>
          <a:blip r:embed="rId4"/>
          <a:stretch>
            <a:fillRect/>
          </a:stretch>
        </p:blipFill>
        <p:spPr>
          <a:xfrm>
            <a:off x="7364791" y="3508742"/>
            <a:ext cx="4379538" cy="3022833"/>
          </a:xfrm>
          <a:prstGeom prst="rect">
            <a:avLst/>
          </a:prstGeom>
        </p:spPr>
      </p:pic>
      <p:pic>
        <p:nvPicPr>
          <p:cNvPr id="10" name="Afbeelding 9">
            <a:extLst>
              <a:ext uri="{FF2B5EF4-FFF2-40B4-BE49-F238E27FC236}">
                <a16:creationId xmlns:a16="http://schemas.microsoft.com/office/drawing/2014/main" id="{4356845D-E5FB-45D3-955F-320556DE0122}"/>
              </a:ext>
            </a:extLst>
          </p:cNvPr>
          <p:cNvPicPr>
            <a:picLocks noChangeAspect="1"/>
          </p:cNvPicPr>
          <p:nvPr/>
        </p:nvPicPr>
        <p:blipFill>
          <a:blip r:embed="rId5"/>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90552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0B53764-DCFB-4A75-918A-0B56853797BA}"/>
              </a:ext>
            </a:extLst>
          </p:cNvPr>
          <p:cNvSpPr>
            <a:spLocks noGrp="1"/>
          </p:cNvSpPr>
          <p:nvPr>
            <p:ph type="title"/>
          </p:nvPr>
        </p:nvSpPr>
        <p:spPr>
          <a:xfrm>
            <a:off x="527412" y="119463"/>
            <a:ext cx="11288667" cy="1325563"/>
          </a:xfrm>
        </p:spPr>
        <p:txBody>
          <a:bodyPr/>
          <a:lstStyle/>
          <a:p>
            <a:r>
              <a:rPr lang="en-GB" b="1" dirty="0">
                <a:solidFill>
                  <a:srgbClr val="829FC9"/>
                </a:solidFill>
                <a:latin typeface="Arial Black" panose="020B0A04020102020204" pitchFamily="34" charset="0"/>
              </a:rPr>
              <a:t>RETAIL VALUE</a:t>
            </a:r>
          </a:p>
        </p:txBody>
      </p:sp>
      <p:pic>
        <p:nvPicPr>
          <p:cNvPr id="2" name="Afbeelding 1">
            <a:extLst>
              <a:ext uri="{FF2B5EF4-FFF2-40B4-BE49-F238E27FC236}">
                <a16:creationId xmlns:a16="http://schemas.microsoft.com/office/drawing/2014/main" id="{CEEF2F89-1D09-449C-A37F-C573B60B2DC0}"/>
              </a:ext>
            </a:extLst>
          </p:cNvPr>
          <p:cNvPicPr>
            <a:picLocks noChangeAspect="1"/>
          </p:cNvPicPr>
          <p:nvPr/>
        </p:nvPicPr>
        <p:blipFill>
          <a:blip r:embed="rId3"/>
          <a:stretch>
            <a:fillRect/>
          </a:stretch>
        </p:blipFill>
        <p:spPr>
          <a:xfrm>
            <a:off x="1184290" y="1445026"/>
            <a:ext cx="10880711" cy="4978274"/>
          </a:xfrm>
          <a:prstGeom prst="rect">
            <a:avLst/>
          </a:prstGeom>
        </p:spPr>
      </p:pic>
      <p:pic>
        <p:nvPicPr>
          <p:cNvPr id="6" name="Afbeelding 5">
            <a:extLst>
              <a:ext uri="{FF2B5EF4-FFF2-40B4-BE49-F238E27FC236}">
                <a16:creationId xmlns:a16="http://schemas.microsoft.com/office/drawing/2014/main" id="{A67669BD-E15E-471B-BA6C-28DE57769DF2}"/>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79827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E9D0262-32B7-42A5-93F2-07ABA45D4425}"/>
              </a:ext>
            </a:extLst>
          </p:cNvPr>
          <p:cNvPicPr>
            <a:picLocks noChangeAspect="1"/>
          </p:cNvPicPr>
          <p:nvPr/>
        </p:nvPicPr>
        <p:blipFill>
          <a:blip r:embed="rId3"/>
          <a:stretch>
            <a:fillRect/>
          </a:stretch>
        </p:blipFill>
        <p:spPr>
          <a:xfrm>
            <a:off x="1675241" y="1276221"/>
            <a:ext cx="9953625" cy="5343525"/>
          </a:xfrm>
          <a:prstGeom prst="rect">
            <a:avLst/>
          </a:prstGeom>
        </p:spPr>
      </p:pic>
      <p:pic>
        <p:nvPicPr>
          <p:cNvPr id="9" name="Afbeelding 8">
            <a:extLst>
              <a:ext uri="{FF2B5EF4-FFF2-40B4-BE49-F238E27FC236}">
                <a16:creationId xmlns:a16="http://schemas.microsoft.com/office/drawing/2014/main" id="{1E451E70-A3AD-4AE5-B7BB-038BF74485A2}"/>
              </a:ext>
            </a:extLst>
          </p:cNvPr>
          <p:cNvPicPr>
            <a:picLocks noChangeAspect="1"/>
          </p:cNvPicPr>
          <p:nvPr/>
        </p:nvPicPr>
        <p:blipFill>
          <a:blip r:embed="rId4"/>
          <a:stretch>
            <a:fillRect/>
          </a:stretch>
        </p:blipFill>
        <p:spPr>
          <a:xfrm>
            <a:off x="1378679" y="4269027"/>
            <a:ext cx="1762125" cy="657225"/>
          </a:xfrm>
          <a:prstGeom prst="rect">
            <a:avLst/>
          </a:prstGeom>
        </p:spPr>
      </p:pic>
      <p:pic>
        <p:nvPicPr>
          <p:cNvPr id="10" name="Afbeelding 9">
            <a:extLst>
              <a:ext uri="{FF2B5EF4-FFF2-40B4-BE49-F238E27FC236}">
                <a16:creationId xmlns:a16="http://schemas.microsoft.com/office/drawing/2014/main" id="{7D742C8D-F695-4E74-B893-E6D636C07BCA}"/>
              </a:ext>
            </a:extLst>
          </p:cNvPr>
          <p:cNvPicPr>
            <a:picLocks noChangeAspect="1"/>
          </p:cNvPicPr>
          <p:nvPr/>
        </p:nvPicPr>
        <p:blipFill>
          <a:blip r:embed="rId5"/>
          <a:stretch>
            <a:fillRect/>
          </a:stretch>
        </p:blipFill>
        <p:spPr>
          <a:xfrm>
            <a:off x="126999" y="5915024"/>
            <a:ext cx="641344" cy="828547"/>
          </a:xfrm>
          <a:prstGeom prst="rect">
            <a:avLst/>
          </a:prstGeom>
        </p:spPr>
      </p:pic>
      <p:pic>
        <p:nvPicPr>
          <p:cNvPr id="11" name="Afbeelding 10">
            <a:extLst>
              <a:ext uri="{FF2B5EF4-FFF2-40B4-BE49-F238E27FC236}">
                <a16:creationId xmlns:a16="http://schemas.microsoft.com/office/drawing/2014/main" id="{36DCE56A-1DBE-4977-A6AE-0506011579A7}"/>
              </a:ext>
            </a:extLst>
          </p:cNvPr>
          <p:cNvPicPr>
            <a:picLocks noChangeAspect="1"/>
          </p:cNvPicPr>
          <p:nvPr/>
        </p:nvPicPr>
        <p:blipFill>
          <a:blip r:embed="rId6"/>
          <a:stretch>
            <a:fillRect/>
          </a:stretch>
        </p:blipFill>
        <p:spPr>
          <a:xfrm>
            <a:off x="280133" y="203232"/>
            <a:ext cx="8443692" cy="1072989"/>
          </a:xfrm>
          <a:prstGeom prst="rect">
            <a:avLst/>
          </a:prstGeom>
        </p:spPr>
      </p:pic>
    </p:spTree>
    <p:extLst>
      <p:ext uri="{BB962C8B-B14F-4D97-AF65-F5344CB8AC3E}">
        <p14:creationId xmlns:p14="http://schemas.microsoft.com/office/powerpoint/2010/main" val="1381359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2AD4743-11BC-41D0-AFF8-5019FDCE7066}"/>
              </a:ext>
            </a:extLst>
          </p:cNvPr>
          <p:cNvPicPr>
            <a:picLocks noChangeAspect="1"/>
          </p:cNvPicPr>
          <p:nvPr/>
        </p:nvPicPr>
        <p:blipFill>
          <a:blip r:embed="rId3"/>
          <a:stretch>
            <a:fillRect/>
          </a:stretch>
        </p:blipFill>
        <p:spPr>
          <a:xfrm>
            <a:off x="1553801" y="1288536"/>
            <a:ext cx="10110787" cy="5261489"/>
          </a:xfrm>
          <a:prstGeom prst="rect">
            <a:avLst/>
          </a:prstGeom>
        </p:spPr>
      </p:pic>
      <p:sp>
        <p:nvSpPr>
          <p:cNvPr id="5" name="Titel 1">
            <a:extLst>
              <a:ext uri="{FF2B5EF4-FFF2-40B4-BE49-F238E27FC236}">
                <a16:creationId xmlns:a16="http://schemas.microsoft.com/office/drawing/2014/main" id="{90B53764-DCFB-4A75-918A-0B56853797BA}"/>
              </a:ext>
            </a:extLst>
          </p:cNvPr>
          <p:cNvSpPr>
            <a:spLocks noGrp="1"/>
          </p:cNvSpPr>
          <p:nvPr>
            <p:ph type="title"/>
          </p:nvPr>
        </p:nvSpPr>
        <p:spPr>
          <a:xfrm>
            <a:off x="527412" y="119463"/>
            <a:ext cx="11288667" cy="1325563"/>
          </a:xfrm>
        </p:spPr>
        <p:txBody>
          <a:bodyPr/>
          <a:lstStyle/>
          <a:p>
            <a:r>
              <a:rPr lang="en-GB" b="1" dirty="0">
                <a:solidFill>
                  <a:srgbClr val="829FC9"/>
                </a:solidFill>
                <a:latin typeface="Arial Black" panose="020B0A04020102020204" pitchFamily="34" charset="0"/>
              </a:rPr>
              <a:t>FARMGATE VALUE</a:t>
            </a:r>
          </a:p>
        </p:txBody>
      </p:sp>
      <p:pic>
        <p:nvPicPr>
          <p:cNvPr id="6" name="Afbeelding 5">
            <a:extLst>
              <a:ext uri="{FF2B5EF4-FFF2-40B4-BE49-F238E27FC236}">
                <a16:creationId xmlns:a16="http://schemas.microsoft.com/office/drawing/2014/main" id="{6F94F850-9840-49E2-8958-B1AC1D7D3111}"/>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509459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28E16-DE18-431B-9089-C6C393C51EBD}"/>
              </a:ext>
            </a:extLst>
          </p:cNvPr>
          <p:cNvSpPr>
            <a:spLocks noGrp="1"/>
          </p:cNvSpPr>
          <p:nvPr>
            <p:ph type="title"/>
          </p:nvPr>
        </p:nvSpPr>
        <p:spPr>
          <a:xfrm>
            <a:off x="527412" y="119463"/>
            <a:ext cx="11288667" cy="1325563"/>
          </a:xfrm>
        </p:spPr>
        <p:txBody>
          <a:bodyPr/>
          <a:lstStyle/>
          <a:p>
            <a:r>
              <a:rPr lang="en-GB" b="1" dirty="0">
                <a:solidFill>
                  <a:srgbClr val="829FC9"/>
                </a:solidFill>
                <a:latin typeface="Arial Black" panose="020B0A04020102020204" pitchFamily="34" charset="0"/>
              </a:rPr>
              <a:t>DOMESTIC PRODUCTION IN CHINA</a:t>
            </a:r>
          </a:p>
        </p:txBody>
      </p:sp>
      <p:pic>
        <p:nvPicPr>
          <p:cNvPr id="8" name="Afbeelding 7">
            <a:extLst>
              <a:ext uri="{FF2B5EF4-FFF2-40B4-BE49-F238E27FC236}">
                <a16:creationId xmlns:a16="http://schemas.microsoft.com/office/drawing/2014/main" id="{0BE43BD6-D4F4-4FA1-A6B2-BB0B053125E4}"/>
              </a:ext>
            </a:extLst>
          </p:cNvPr>
          <p:cNvPicPr>
            <a:picLocks noChangeAspect="1"/>
          </p:cNvPicPr>
          <p:nvPr/>
        </p:nvPicPr>
        <p:blipFill>
          <a:blip r:embed="rId3"/>
          <a:stretch>
            <a:fillRect/>
          </a:stretch>
        </p:blipFill>
        <p:spPr>
          <a:xfrm>
            <a:off x="1612787" y="1100138"/>
            <a:ext cx="10051801" cy="5510856"/>
          </a:xfrm>
          <a:prstGeom prst="rect">
            <a:avLst/>
          </a:prstGeom>
        </p:spPr>
      </p:pic>
      <p:pic>
        <p:nvPicPr>
          <p:cNvPr id="9" name="Afbeelding 8">
            <a:extLst>
              <a:ext uri="{FF2B5EF4-FFF2-40B4-BE49-F238E27FC236}">
                <a16:creationId xmlns:a16="http://schemas.microsoft.com/office/drawing/2014/main" id="{3269CE16-B845-4451-A7B9-FC04CE7ED1DA}"/>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99154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32DC37-0317-473C-A9F3-71C01AD25E6E}"/>
              </a:ext>
            </a:extLst>
          </p:cNvPr>
          <p:cNvPicPr>
            <a:picLocks noChangeAspect="1"/>
          </p:cNvPicPr>
          <p:nvPr/>
        </p:nvPicPr>
        <p:blipFill>
          <a:blip r:embed="rId3"/>
          <a:stretch>
            <a:fillRect/>
          </a:stretch>
        </p:blipFill>
        <p:spPr>
          <a:xfrm>
            <a:off x="913945" y="1034094"/>
            <a:ext cx="10515600" cy="5823906"/>
          </a:xfrm>
          <a:prstGeom prst="rect">
            <a:avLst/>
          </a:prstGeom>
        </p:spPr>
      </p:pic>
      <p:sp>
        <p:nvSpPr>
          <p:cNvPr id="5" name="Titel 1">
            <a:extLst>
              <a:ext uri="{FF2B5EF4-FFF2-40B4-BE49-F238E27FC236}">
                <a16:creationId xmlns:a16="http://schemas.microsoft.com/office/drawing/2014/main" id="{1FD224C8-B3BF-4B13-9429-86AFFB74383B}"/>
              </a:ext>
            </a:extLst>
          </p:cNvPr>
          <p:cNvSpPr txBox="1">
            <a:spLocks/>
          </p:cNvSpPr>
          <p:nvPr/>
        </p:nvSpPr>
        <p:spPr>
          <a:xfrm>
            <a:off x="527412" y="119463"/>
            <a:ext cx="11288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829FC9"/>
                </a:solidFill>
                <a:latin typeface="Arial Black" panose="020B0A04020102020204" pitchFamily="34" charset="0"/>
              </a:rPr>
              <a:t>BASKET VALUE TOP-5 FLOWERS</a:t>
            </a:r>
          </a:p>
        </p:txBody>
      </p:sp>
      <p:pic>
        <p:nvPicPr>
          <p:cNvPr id="6" name="Afbeelding 5">
            <a:extLst>
              <a:ext uri="{FF2B5EF4-FFF2-40B4-BE49-F238E27FC236}">
                <a16:creationId xmlns:a16="http://schemas.microsoft.com/office/drawing/2014/main" id="{0757CE98-35CA-48F5-8429-B5201797375F}"/>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117932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6687118-5644-4532-8D1D-6EB98901ED23}"/>
              </a:ext>
            </a:extLst>
          </p:cNvPr>
          <p:cNvPicPr>
            <a:picLocks noChangeAspect="1"/>
          </p:cNvPicPr>
          <p:nvPr/>
        </p:nvPicPr>
        <p:blipFill>
          <a:blip r:embed="rId3"/>
          <a:stretch>
            <a:fillRect/>
          </a:stretch>
        </p:blipFill>
        <p:spPr>
          <a:xfrm>
            <a:off x="0" y="-816428"/>
            <a:ext cx="12192000" cy="7674428"/>
          </a:xfrm>
          <a:prstGeom prst="rect">
            <a:avLst/>
          </a:prstGeom>
        </p:spPr>
      </p:pic>
    </p:spTree>
    <p:extLst>
      <p:ext uri="{BB962C8B-B14F-4D97-AF65-F5344CB8AC3E}">
        <p14:creationId xmlns:p14="http://schemas.microsoft.com/office/powerpoint/2010/main" val="2838730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E3704-8FD6-45CA-B958-A041B6397409}"/>
              </a:ext>
            </a:extLst>
          </p:cNvPr>
          <p:cNvSpPr>
            <a:spLocks noGrp="1"/>
          </p:cNvSpPr>
          <p:nvPr>
            <p:ph type="title"/>
          </p:nvPr>
        </p:nvSpPr>
        <p:spPr>
          <a:xfrm>
            <a:off x="648931" y="205864"/>
            <a:ext cx="3651467" cy="856634"/>
          </a:xfrm>
        </p:spPr>
        <p:txBody>
          <a:bodyPr>
            <a:normAutofit/>
          </a:bodyPr>
          <a:lstStyle/>
          <a:p>
            <a:r>
              <a:rPr lang="en-GB" dirty="0">
                <a:solidFill>
                  <a:srgbClr val="829FC9"/>
                </a:solidFill>
                <a:latin typeface="Arial Black" panose="020B0A04020102020204" pitchFamily="34" charset="0"/>
              </a:rPr>
              <a:t>SUMMARY</a:t>
            </a:r>
          </a:p>
        </p:txBody>
      </p:sp>
      <p:sp>
        <p:nvSpPr>
          <p:cNvPr id="3" name="Tijdelijke aanduiding voor inhoud 2">
            <a:extLst>
              <a:ext uri="{FF2B5EF4-FFF2-40B4-BE49-F238E27FC236}">
                <a16:creationId xmlns:a16="http://schemas.microsoft.com/office/drawing/2014/main" id="{16FB7507-0640-459C-B790-C32F16D67482}"/>
              </a:ext>
            </a:extLst>
          </p:cNvPr>
          <p:cNvSpPr>
            <a:spLocks noGrp="1"/>
          </p:cNvSpPr>
          <p:nvPr>
            <p:ph idx="1"/>
          </p:nvPr>
        </p:nvSpPr>
        <p:spPr>
          <a:xfrm>
            <a:off x="181570" y="1722898"/>
            <a:ext cx="4837470" cy="5589638"/>
          </a:xfrm>
        </p:spPr>
        <p:txBody>
          <a:bodyPr>
            <a:normAutofit/>
          </a:bodyPr>
          <a:lstStyle/>
          <a:p>
            <a:r>
              <a:rPr lang="en-US" sz="1800" dirty="0"/>
              <a:t>The combined total consumer spending in the four metro clusters flowers and plants amounts 16 billion euro in 2017 (40% of total China) which is expected to grow to € 57.5 billion in 2030</a:t>
            </a:r>
          </a:p>
          <a:p>
            <a:r>
              <a:rPr lang="en-US" sz="1800" dirty="0"/>
              <a:t>Additionally, the local governments of these four areas spend € 4,6 billion per year on City parks and urban green, for maintenance as well as new installations and replacement. In 2030 we project this to be € 9.8 billion per year.</a:t>
            </a:r>
          </a:p>
          <a:p>
            <a:r>
              <a:rPr lang="en-US" sz="1800" dirty="0"/>
              <a:t>The combined forecast market value for China will be in the range of € 100 billion in consumer and public spending.</a:t>
            </a:r>
          </a:p>
        </p:txBody>
      </p:sp>
      <p:pic>
        <p:nvPicPr>
          <p:cNvPr id="4" name="Afbeelding 3">
            <a:extLst>
              <a:ext uri="{FF2B5EF4-FFF2-40B4-BE49-F238E27FC236}">
                <a16:creationId xmlns:a16="http://schemas.microsoft.com/office/drawing/2014/main" id="{3503A0CD-400C-4DBA-9D64-E0BAED6946A9}"/>
              </a:ext>
            </a:extLst>
          </p:cNvPr>
          <p:cNvPicPr>
            <a:picLocks noChangeAspect="1"/>
          </p:cNvPicPr>
          <p:nvPr/>
        </p:nvPicPr>
        <p:blipFill rotWithShape="1">
          <a:blip r:embed="rId2"/>
          <a:srcRect l="17315" r="6693" b="1"/>
          <a:stretch/>
        </p:blipFill>
        <p:spPr>
          <a:xfrm>
            <a:off x="5128553" y="10"/>
            <a:ext cx="7552944" cy="6857990"/>
          </a:xfrm>
          <a:prstGeom prst="rect">
            <a:avLst/>
          </a:prstGeom>
          <a:effectLst/>
        </p:spPr>
      </p:pic>
      <p:pic>
        <p:nvPicPr>
          <p:cNvPr id="5" name="Afbeelding 4">
            <a:extLst>
              <a:ext uri="{FF2B5EF4-FFF2-40B4-BE49-F238E27FC236}">
                <a16:creationId xmlns:a16="http://schemas.microsoft.com/office/drawing/2014/main" id="{CE99C9E9-8BB1-40AC-8026-E9243688EC89}"/>
              </a:ext>
            </a:extLst>
          </p:cNvPr>
          <p:cNvPicPr>
            <a:picLocks noChangeAspect="1"/>
          </p:cNvPicPr>
          <p:nvPr/>
        </p:nvPicPr>
        <p:blipFill>
          <a:blip r:embed="rId3"/>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04045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4A906BFA-095D-4422-9D24-14A406F6E2E1}"/>
              </a:ext>
            </a:extLst>
          </p:cNvPr>
          <p:cNvSpPr>
            <a:spLocks noGrp="1"/>
          </p:cNvSpPr>
          <p:nvPr>
            <p:ph idx="1"/>
          </p:nvPr>
        </p:nvSpPr>
        <p:spPr>
          <a:xfrm>
            <a:off x="165100" y="2476182"/>
            <a:ext cx="3926840" cy="1905636"/>
          </a:xfrm>
        </p:spPr>
        <p:txBody>
          <a:bodyPr>
            <a:normAutofit lnSpcReduction="10000"/>
          </a:bodyPr>
          <a:lstStyle/>
          <a:p>
            <a:pPr marL="0" indent="0">
              <a:buNone/>
            </a:pPr>
            <a:r>
              <a:rPr lang="en-GB" sz="4000" dirty="0">
                <a:solidFill>
                  <a:srgbClr val="BADB8C"/>
                </a:solidFill>
                <a:latin typeface="Arial Black" panose="020B0A04020102020204" pitchFamily="34" charset="0"/>
              </a:rPr>
              <a:t> </a:t>
            </a:r>
            <a:r>
              <a:rPr lang="en-GB" sz="3200" dirty="0">
                <a:solidFill>
                  <a:srgbClr val="BADB8C"/>
                </a:solidFill>
                <a:latin typeface="Arial Black" panose="020B0A04020102020204" pitchFamily="34" charset="0"/>
              </a:rPr>
              <a:t>ORNAMENTALS: A 200 BILLION BUSINESS?</a:t>
            </a:r>
          </a:p>
        </p:txBody>
      </p:sp>
      <p:pic>
        <p:nvPicPr>
          <p:cNvPr id="8" name="Afbeelding 7">
            <a:extLst>
              <a:ext uri="{FF2B5EF4-FFF2-40B4-BE49-F238E27FC236}">
                <a16:creationId xmlns:a16="http://schemas.microsoft.com/office/drawing/2014/main" id="{B1C091CD-27E6-422F-93B1-E78B936C3D5D}"/>
              </a:ext>
            </a:extLst>
          </p:cNvPr>
          <p:cNvPicPr>
            <a:picLocks noChangeAspect="1"/>
          </p:cNvPicPr>
          <p:nvPr/>
        </p:nvPicPr>
        <p:blipFill>
          <a:blip r:embed="rId3"/>
          <a:stretch>
            <a:fillRect/>
          </a:stretch>
        </p:blipFill>
        <p:spPr>
          <a:xfrm>
            <a:off x="4337198" y="0"/>
            <a:ext cx="7854802" cy="6858000"/>
          </a:xfrm>
          <a:prstGeom prst="rect">
            <a:avLst/>
          </a:prstGeom>
        </p:spPr>
      </p:pic>
      <p:pic>
        <p:nvPicPr>
          <p:cNvPr id="10" name="Afbeelding 9">
            <a:extLst>
              <a:ext uri="{FF2B5EF4-FFF2-40B4-BE49-F238E27FC236}">
                <a16:creationId xmlns:a16="http://schemas.microsoft.com/office/drawing/2014/main" id="{495B6B02-1AF9-4004-A0E3-54B45040CA8B}"/>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314022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58E0088-0254-42CC-9DE9-FA1A59127DB9}"/>
              </a:ext>
            </a:extLst>
          </p:cNvPr>
          <p:cNvPicPr>
            <a:picLocks noChangeAspect="1"/>
          </p:cNvPicPr>
          <p:nvPr/>
        </p:nvPicPr>
        <p:blipFill>
          <a:blip r:embed="rId3"/>
          <a:stretch>
            <a:fillRect/>
          </a:stretch>
        </p:blipFill>
        <p:spPr>
          <a:xfrm>
            <a:off x="0" y="1445026"/>
            <a:ext cx="6273498" cy="5412974"/>
          </a:xfrm>
          <a:prstGeom prst="rect">
            <a:avLst/>
          </a:prstGeom>
        </p:spPr>
      </p:pic>
      <p:sp>
        <p:nvSpPr>
          <p:cNvPr id="11" name="Titel 1">
            <a:extLst>
              <a:ext uri="{FF2B5EF4-FFF2-40B4-BE49-F238E27FC236}">
                <a16:creationId xmlns:a16="http://schemas.microsoft.com/office/drawing/2014/main" id="{23A88836-FB58-4161-A953-2929D8855EA8}"/>
              </a:ext>
            </a:extLst>
          </p:cNvPr>
          <p:cNvSpPr txBox="1">
            <a:spLocks/>
          </p:cNvSpPr>
          <p:nvPr/>
        </p:nvSpPr>
        <p:spPr>
          <a:xfrm>
            <a:off x="527412" y="119463"/>
            <a:ext cx="11288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BADB8C"/>
                </a:solidFill>
                <a:latin typeface="Arial Black" panose="020B0A04020102020204" pitchFamily="34" charset="0"/>
              </a:rPr>
              <a:t>WORKING AGE NORTH AMERICA</a:t>
            </a:r>
            <a:r>
              <a:rPr lang="en-GB" dirty="0">
                <a:solidFill>
                  <a:srgbClr val="BADB8C"/>
                </a:solidFill>
                <a:latin typeface="Arial Black" panose="020B0A04020102020204" pitchFamily="34" charset="0"/>
              </a:rPr>
              <a:t> </a:t>
            </a:r>
            <a:endParaRPr lang="en-GB" b="1" dirty="0">
              <a:solidFill>
                <a:srgbClr val="829FC9"/>
              </a:solidFill>
              <a:latin typeface="Arial Black" panose="020B0A04020102020204" pitchFamily="34" charset="0"/>
            </a:endParaRPr>
          </a:p>
        </p:txBody>
      </p:sp>
      <p:sp>
        <p:nvSpPr>
          <p:cNvPr id="9" name="Tekstvak 8">
            <a:extLst>
              <a:ext uri="{FF2B5EF4-FFF2-40B4-BE49-F238E27FC236}">
                <a16:creationId xmlns:a16="http://schemas.microsoft.com/office/drawing/2014/main" id="{A91D7644-5946-4558-B23D-494647E27AA0}"/>
              </a:ext>
            </a:extLst>
          </p:cNvPr>
          <p:cNvSpPr txBox="1"/>
          <p:nvPr/>
        </p:nvSpPr>
        <p:spPr>
          <a:xfrm>
            <a:off x="6562165" y="1445026"/>
            <a:ext cx="5253914" cy="4401205"/>
          </a:xfrm>
          <a:prstGeom prst="rect">
            <a:avLst/>
          </a:prstGeom>
          <a:noFill/>
        </p:spPr>
        <p:txBody>
          <a:bodyPr wrap="square" rtlCol="0">
            <a:spAutoFit/>
          </a:bodyPr>
          <a:lstStyle/>
          <a:p>
            <a:pPr marL="342900" indent="-342900">
              <a:buFont typeface="Arial" panose="020B0604020202020204" pitchFamily="34" charset="0"/>
              <a:buChar char="•"/>
            </a:pPr>
            <a:r>
              <a:rPr lang="en-GB" sz="2800" dirty="0"/>
              <a:t>Age 15-59</a:t>
            </a:r>
          </a:p>
          <a:p>
            <a:pPr marL="342900" indent="-342900">
              <a:buFont typeface="Arial" panose="020B0604020202020204" pitchFamily="34" charset="0"/>
              <a:buChar char="•"/>
            </a:pPr>
            <a:r>
              <a:rPr lang="en-GB" sz="2800" dirty="0"/>
              <a:t>191 million consumers by 2030</a:t>
            </a:r>
          </a:p>
          <a:p>
            <a:pPr marL="342900" indent="-342900">
              <a:buFont typeface="Arial" panose="020B0604020202020204" pitchFamily="34" charset="0"/>
              <a:buChar char="•"/>
            </a:pPr>
            <a:r>
              <a:rPr lang="en-GB" sz="2800" dirty="0"/>
              <a:t>Account for 16% of global growth</a:t>
            </a:r>
          </a:p>
          <a:p>
            <a:pPr marL="342900" indent="-342900">
              <a:buFont typeface="Arial" panose="020B0604020202020204" pitchFamily="34" charset="0"/>
              <a:buChar char="•"/>
            </a:pPr>
            <a:r>
              <a:rPr lang="en-GB" sz="2800" dirty="0"/>
              <a:t>The majority is concentrated in urban clusters</a:t>
            </a:r>
          </a:p>
          <a:p>
            <a:pPr marL="342900" indent="-342900">
              <a:buFont typeface="Arial" panose="020B0604020202020204" pitchFamily="34" charset="0"/>
              <a:buChar char="•"/>
            </a:pPr>
            <a:r>
              <a:rPr lang="en-GB" sz="2800" dirty="0"/>
              <a:t>US$ 1,5 trillion in student debt</a:t>
            </a:r>
          </a:p>
          <a:p>
            <a:pPr marL="342900" indent="-342900">
              <a:buFont typeface="Arial" panose="020B0604020202020204" pitchFamily="34" charset="0"/>
              <a:buChar char="•"/>
            </a:pPr>
            <a:r>
              <a:rPr lang="en-GB" sz="2800" dirty="0"/>
              <a:t>Strong differentiation of demand due to cultural / ethnic background</a:t>
            </a:r>
          </a:p>
        </p:txBody>
      </p:sp>
    </p:spTree>
    <p:extLst>
      <p:ext uri="{BB962C8B-B14F-4D97-AF65-F5344CB8AC3E}">
        <p14:creationId xmlns:p14="http://schemas.microsoft.com/office/powerpoint/2010/main" val="1378352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B210B5B-5565-472B-A8DC-86C58C6529A3}"/>
              </a:ext>
            </a:extLst>
          </p:cNvPr>
          <p:cNvPicPr>
            <a:picLocks noChangeAspect="1"/>
          </p:cNvPicPr>
          <p:nvPr/>
        </p:nvPicPr>
        <p:blipFill>
          <a:blip r:embed="rId3"/>
          <a:stretch>
            <a:fillRect/>
          </a:stretch>
        </p:blipFill>
        <p:spPr>
          <a:xfrm>
            <a:off x="591670" y="1433998"/>
            <a:ext cx="11008659" cy="5424002"/>
          </a:xfrm>
          <a:prstGeom prst="rect">
            <a:avLst/>
          </a:prstGeom>
        </p:spPr>
      </p:pic>
      <p:sp>
        <p:nvSpPr>
          <p:cNvPr id="5" name="Titel 1">
            <a:extLst>
              <a:ext uri="{FF2B5EF4-FFF2-40B4-BE49-F238E27FC236}">
                <a16:creationId xmlns:a16="http://schemas.microsoft.com/office/drawing/2014/main" id="{C00B7500-7024-4AF4-A27A-6B8127EE9719}"/>
              </a:ext>
            </a:extLst>
          </p:cNvPr>
          <p:cNvSpPr txBox="1">
            <a:spLocks/>
          </p:cNvSpPr>
          <p:nvPr/>
        </p:nvSpPr>
        <p:spPr>
          <a:xfrm>
            <a:off x="527412" y="119463"/>
            <a:ext cx="11288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BADB8C"/>
                </a:solidFill>
                <a:latin typeface="Arial Black" panose="020B0A04020102020204" pitchFamily="34" charset="0"/>
              </a:rPr>
              <a:t>SPATIAL DISTRIBUTION </a:t>
            </a:r>
          </a:p>
        </p:txBody>
      </p:sp>
      <p:pic>
        <p:nvPicPr>
          <p:cNvPr id="6" name="Afbeelding 5">
            <a:extLst>
              <a:ext uri="{FF2B5EF4-FFF2-40B4-BE49-F238E27FC236}">
                <a16:creationId xmlns:a16="http://schemas.microsoft.com/office/drawing/2014/main" id="{490A8512-C053-42E1-9552-5B87A6ABB4FE}"/>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107522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6E2D75B-C5CE-4B07-AE0A-DC0A0BCB3D32}"/>
              </a:ext>
            </a:extLst>
          </p:cNvPr>
          <p:cNvPicPr>
            <a:picLocks noChangeAspect="1"/>
          </p:cNvPicPr>
          <p:nvPr/>
        </p:nvPicPr>
        <p:blipFill>
          <a:blip r:embed="rId3"/>
          <a:stretch>
            <a:fillRect/>
          </a:stretch>
        </p:blipFill>
        <p:spPr>
          <a:xfrm>
            <a:off x="1434353" y="738490"/>
            <a:ext cx="8885984" cy="6119510"/>
          </a:xfrm>
          <a:prstGeom prst="rect">
            <a:avLst/>
          </a:prstGeom>
        </p:spPr>
      </p:pic>
      <p:sp>
        <p:nvSpPr>
          <p:cNvPr id="5" name="Titel 1">
            <a:extLst>
              <a:ext uri="{FF2B5EF4-FFF2-40B4-BE49-F238E27FC236}">
                <a16:creationId xmlns:a16="http://schemas.microsoft.com/office/drawing/2014/main" id="{08E87B75-0871-410F-8B16-9088E5F1512C}"/>
              </a:ext>
            </a:extLst>
          </p:cNvPr>
          <p:cNvSpPr txBox="1">
            <a:spLocks/>
          </p:cNvSpPr>
          <p:nvPr/>
        </p:nvSpPr>
        <p:spPr>
          <a:xfrm>
            <a:off x="451666" y="0"/>
            <a:ext cx="11288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BADB8C"/>
                </a:solidFill>
                <a:latin typeface="Arial Black" panose="020B0A04020102020204" pitchFamily="34" charset="0"/>
              </a:rPr>
              <a:t>CAPITA SPENDINGS IN URBAN CLUSTERS </a:t>
            </a:r>
          </a:p>
        </p:txBody>
      </p:sp>
      <p:pic>
        <p:nvPicPr>
          <p:cNvPr id="6" name="Afbeelding 5">
            <a:extLst>
              <a:ext uri="{FF2B5EF4-FFF2-40B4-BE49-F238E27FC236}">
                <a16:creationId xmlns:a16="http://schemas.microsoft.com/office/drawing/2014/main" id="{A4921D79-5759-4117-87D5-98CD0E352ED1}"/>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761882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3B3C9-527A-40CE-A5B4-829A37D48F2E}"/>
              </a:ext>
            </a:extLst>
          </p:cNvPr>
          <p:cNvSpPr>
            <a:spLocks noGrp="1"/>
          </p:cNvSpPr>
          <p:nvPr>
            <p:ph type="title"/>
          </p:nvPr>
        </p:nvSpPr>
        <p:spPr/>
        <p:txBody>
          <a:bodyPr>
            <a:noAutofit/>
          </a:bodyPr>
          <a:lstStyle/>
          <a:p>
            <a:r>
              <a:rPr lang="en-US" sz="3600" dirty="0">
                <a:solidFill>
                  <a:srgbClr val="BADB8C"/>
                </a:solidFill>
                <a:latin typeface="Arial Black" panose="020B0A04020102020204" pitchFamily="34" charset="0"/>
              </a:rPr>
              <a:t>CONCLUSIONS FOR THE URBANIZED NORTH-EAST  OF THE UNITED STATES</a:t>
            </a:r>
            <a:br>
              <a:rPr lang="en-US" sz="3600" dirty="0">
                <a:solidFill>
                  <a:srgbClr val="BADB8C"/>
                </a:solidFill>
                <a:latin typeface="Arial Black" panose="020B0A04020102020204" pitchFamily="34" charset="0"/>
              </a:rPr>
            </a:br>
            <a:endParaRPr lang="en-GB" sz="3600" dirty="0">
              <a:solidFill>
                <a:srgbClr val="BADB8C"/>
              </a:solidFill>
              <a:latin typeface="Arial Black" panose="020B0A04020102020204" pitchFamily="34" charset="0"/>
            </a:endParaRPr>
          </a:p>
        </p:txBody>
      </p:sp>
      <p:sp>
        <p:nvSpPr>
          <p:cNvPr id="3" name="Tijdelijke aanduiding voor inhoud 2">
            <a:extLst>
              <a:ext uri="{FF2B5EF4-FFF2-40B4-BE49-F238E27FC236}">
                <a16:creationId xmlns:a16="http://schemas.microsoft.com/office/drawing/2014/main" id="{839B5928-5F84-4D52-B1BD-437CC4A29A1D}"/>
              </a:ext>
            </a:extLst>
          </p:cNvPr>
          <p:cNvSpPr>
            <a:spLocks noGrp="1"/>
          </p:cNvSpPr>
          <p:nvPr>
            <p:ph idx="1"/>
          </p:nvPr>
        </p:nvSpPr>
        <p:spPr/>
        <p:txBody>
          <a:bodyPr>
            <a:normAutofit/>
          </a:bodyPr>
          <a:lstStyle/>
          <a:p>
            <a:pPr marL="0" indent="0">
              <a:buNone/>
            </a:pPr>
            <a:r>
              <a:rPr lang="en-US" dirty="0"/>
              <a:t>The demand growth till 2030 will be driven by an increase in purchasing power (36%) rather than population growth (9.66%) </a:t>
            </a:r>
          </a:p>
          <a:p>
            <a:pPr marL="0" indent="0">
              <a:buNone/>
            </a:pPr>
            <a:r>
              <a:rPr lang="en-US" dirty="0"/>
              <a:t>Specific consumer groups show steep increases such as the 60-plus age group and the working class.</a:t>
            </a:r>
          </a:p>
          <a:p>
            <a:pPr marL="0" indent="0">
              <a:buNone/>
            </a:pPr>
            <a:r>
              <a:rPr lang="en-US" dirty="0"/>
              <a:t>The per capita spending in the studied area is higher than the national averages presented in other research. This is likely due to the demographics and economics of an area specific demand profile, consumer </a:t>
            </a:r>
            <a:r>
              <a:rPr lang="en-US" dirty="0" err="1"/>
              <a:t>behaviour</a:t>
            </a:r>
            <a:r>
              <a:rPr lang="en-US" dirty="0"/>
              <a:t>, a service industry catering to major life events,  and relatively high public spending on urban green space.</a:t>
            </a:r>
            <a:endParaRPr lang="en-GB" dirty="0"/>
          </a:p>
        </p:txBody>
      </p:sp>
      <p:pic>
        <p:nvPicPr>
          <p:cNvPr id="4" name="Afbeelding 3">
            <a:extLst>
              <a:ext uri="{FF2B5EF4-FFF2-40B4-BE49-F238E27FC236}">
                <a16:creationId xmlns:a16="http://schemas.microsoft.com/office/drawing/2014/main" id="{7B2B07FD-6613-422B-A7BE-3352B1B0CCB4}"/>
              </a:ext>
            </a:extLst>
          </p:cNvPr>
          <p:cNvPicPr>
            <a:picLocks noChangeAspect="1"/>
          </p:cNvPicPr>
          <p:nvPr/>
        </p:nvPicPr>
        <p:blipFill>
          <a:blip r:embed="rId3"/>
          <a:stretch>
            <a:fillRect/>
          </a:stretch>
        </p:blipFill>
        <p:spPr>
          <a:xfrm>
            <a:off x="126999" y="5915024"/>
            <a:ext cx="641344" cy="828547"/>
          </a:xfrm>
          <a:prstGeom prst="rect">
            <a:avLst/>
          </a:prstGeom>
        </p:spPr>
      </p:pic>
    </p:spTree>
    <p:extLst>
      <p:ext uri="{BB962C8B-B14F-4D97-AF65-F5344CB8AC3E}">
        <p14:creationId xmlns:p14="http://schemas.microsoft.com/office/powerpoint/2010/main" val="571946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A81F840-E4CF-45C2-9F99-AEF69CF13975}"/>
              </a:ext>
            </a:extLst>
          </p:cNvPr>
          <p:cNvSpPr>
            <a:spLocks noGrp="1"/>
          </p:cNvSpPr>
          <p:nvPr/>
        </p:nvSpPr>
        <p:spPr>
          <a:xfrm>
            <a:off x="506730" y="1017429"/>
            <a:ext cx="8229600" cy="16686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149941"/>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149941"/>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149941"/>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149941"/>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rgbClr val="149941"/>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800" dirty="0">
                <a:latin typeface="Arial" panose="020B0604020202020204" pitchFamily="34" charset="0"/>
                <a:cs typeface="Arial" panose="020B0604020202020204" pitchFamily="34" charset="0"/>
              </a:rPr>
              <a:t>Committees:</a:t>
            </a:r>
          </a:p>
          <a:p>
            <a:pPr lvl="1">
              <a:buFont typeface="Wingdings" panose="05000000000000000000" pitchFamily="2" charset="2"/>
              <a:buChar char="§"/>
            </a:pPr>
            <a:r>
              <a:rPr lang="en-GB" sz="2000" dirty="0">
                <a:latin typeface="Arial" panose="020B0604020202020204" pitchFamily="34" charset="0"/>
                <a:cs typeface="Arial" panose="020B0604020202020204" pitchFamily="34" charset="0"/>
              </a:rPr>
              <a:t>International Horticultural Exhibitions</a:t>
            </a:r>
          </a:p>
          <a:p>
            <a:pPr lvl="1">
              <a:buFont typeface="Wingdings" panose="05000000000000000000" pitchFamily="2" charset="2"/>
              <a:buChar char="§"/>
            </a:pPr>
            <a:r>
              <a:rPr lang="en-GB" sz="2000" dirty="0">
                <a:latin typeface="Arial" panose="020B0604020202020204" pitchFamily="34" charset="0"/>
                <a:cs typeface="Arial" panose="020B0604020202020204" pitchFamily="34" charset="0"/>
              </a:rPr>
              <a:t>Green City</a:t>
            </a:r>
          </a:p>
          <a:p>
            <a:pPr lvl="1">
              <a:buFont typeface="Wingdings" panose="05000000000000000000" pitchFamily="2" charset="2"/>
              <a:buChar char="§"/>
            </a:pPr>
            <a:r>
              <a:rPr lang="en-GB" sz="2000" dirty="0">
                <a:latin typeface="Arial" panose="020B0604020202020204" pitchFamily="34" charset="0"/>
                <a:cs typeface="Arial" panose="020B0604020202020204" pitchFamily="34" charset="0"/>
              </a:rPr>
              <a:t>Ornamentals Production</a:t>
            </a:r>
          </a:p>
        </p:txBody>
      </p:sp>
      <p:sp>
        <p:nvSpPr>
          <p:cNvPr id="5" name="Title 1">
            <a:extLst>
              <a:ext uri="{FF2B5EF4-FFF2-40B4-BE49-F238E27FC236}">
                <a16:creationId xmlns:a16="http://schemas.microsoft.com/office/drawing/2014/main" id="{E6D6CBC8-CA5F-4CAF-8090-1F80CC3B9FBA}"/>
              </a:ext>
            </a:extLst>
          </p:cNvPr>
          <p:cNvSpPr>
            <a:spLocks noGrp="1"/>
          </p:cNvSpPr>
          <p:nvPr/>
        </p:nvSpPr>
        <p:spPr>
          <a:xfrm>
            <a:off x="506730" y="103442"/>
            <a:ext cx="8229600" cy="9139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l"/>
            <a:r>
              <a:rPr lang="en-GB" dirty="0">
                <a:latin typeface="Gill Sans Light"/>
              </a:rPr>
              <a:t>AREAS OF ACTIVITY</a:t>
            </a:r>
          </a:p>
        </p:txBody>
      </p:sp>
      <p:pic>
        <p:nvPicPr>
          <p:cNvPr id="6" name="Afbeelding 5">
            <a:extLst>
              <a:ext uri="{FF2B5EF4-FFF2-40B4-BE49-F238E27FC236}">
                <a16:creationId xmlns:a16="http://schemas.microsoft.com/office/drawing/2014/main" id="{9E981144-A644-48A8-8CBD-47D554418816}"/>
              </a:ext>
            </a:extLst>
          </p:cNvPr>
          <p:cNvPicPr>
            <a:picLocks noChangeAspect="1"/>
          </p:cNvPicPr>
          <p:nvPr/>
        </p:nvPicPr>
        <p:blipFill>
          <a:blip r:embed="rId3"/>
          <a:stretch>
            <a:fillRect/>
          </a:stretch>
        </p:blipFill>
        <p:spPr>
          <a:xfrm>
            <a:off x="126999" y="5915024"/>
            <a:ext cx="641344" cy="828547"/>
          </a:xfrm>
          <a:prstGeom prst="rect">
            <a:avLst/>
          </a:prstGeom>
        </p:spPr>
      </p:pic>
      <p:pic>
        <p:nvPicPr>
          <p:cNvPr id="8" name="Afbeelding 7">
            <a:extLst>
              <a:ext uri="{FF2B5EF4-FFF2-40B4-BE49-F238E27FC236}">
                <a16:creationId xmlns:a16="http://schemas.microsoft.com/office/drawing/2014/main" id="{77C12497-85BC-4B1B-8647-0A6513150367}"/>
              </a:ext>
            </a:extLst>
          </p:cNvPr>
          <p:cNvPicPr>
            <a:picLocks noChangeAspect="1"/>
          </p:cNvPicPr>
          <p:nvPr/>
        </p:nvPicPr>
        <p:blipFill>
          <a:blip r:embed="rId4"/>
          <a:stretch>
            <a:fillRect/>
          </a:stretch>
        </p:blipFill>
        <p:spPr>
          <a:xfrm>
            <a:off x="7783830" y="277215"/>
            <a:ext cx="4099679" cy="4366868"/>
          </a:xfrm>
          <a:prstGeom prst="rect">
            <a:avLst/>
          </a:prstGeom>
        </p:spPr>
      </p:pic>
      <p:pic>
        <p:nvPicPr>
          <p:cNvPr id="14" name="Picture 2" descr="https://floriade.almere.nl/fileadmin/_processed_/csm_Floriade_2022_internationaal_6257fa40a0.png">
            <a:extLst>
              <a:ext uri="{FF2B5EF4-FFF2-40B4-BE49-F238E27FC236}">
                <a16:creationId xmlns:a16="http://schemas.microsoft.com/office/drawing/2014/main" id="{1F61D02B-D7E5-4646-8BDD-CD334A41CE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105" b="29374"/>
          <a:stretch/>
        </p:blipFill>
        <p:spPr bwMode="auto">
          <a:xfrm>
            <a:off x="7783830" y="5249556"/>
            <a:ext cx="3739446" cy="118203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85324DA5-7FCC-46D0-B53F-33A46495F03D}"/>
              </a:ext>
            </a:extLst>
          </p:cNvPr>
          <p:cNvPicPr>
            <a:picLocks noChangeAspect="1"/>
          </p:cNvPicPr>
          <p:nvPr/>
        </p:nvPicPr>
        <p:blipFill>
          <a:blip r:embed="rId6"/>
          <a:stretch>
            <a:fillRect/>
          </a:stretch>
        </p:blipFill>
        <p:spPr>
          <a:xfrm>
            <a:off x="1557644" y="3223930"/>
            <a:ext cx="1570723" cy="1478714"/>
          </a:xfrm>
          <a:prstGeom prst="rect">
            <a:avLst/>
          </a:prstGeom>
        </p:spPr>
      </p:pic>
      <p:pic>
        <p:nvPicPr>
          <p:cNvPr id="16" name="Afbeelding 15">
            <a:extLst>
              <a:ext uri="{FF2B5EF4-FFF2-40B4-BE49-F238E27FC236}">
                <a16:creationId xmlns:a16="http://schemas.microsoft.com/office/drawing/2014/main" id="{A32847F1-C739-4712-9DD0-B20B4E828118}"/>
              </a:ext>
            </a:extLst>
          </p:cNvPr>
          <p:cNvPicPr>
            <a:picLocks noChangeAspect="1"/>
          </p:cNvPicPr>
          <p:nvPr/>
        </p:nvPicPr>
        <p:blipFill>
          <a:blip r:embed="rId7"/>
          <a:stretch>
            <a:fillRect/>
          </a:stretch>
        </p:blipFill>
        <p:spPr>
          <a:xfrm>
            <a:off x="3410647" y="4702644"/>
            <a:ext cx="1535587" cy="1894419"/>
          </a:xfrm>
          <a:prstGeom prst="rect">
            <a:avLst/>
          </a:prstGeom>
        </p:spPr>
      </p:pic>
      <p:pic>
        <p:nvPicPr>
          <p:cNvPr id="17" name="Afbeelding 16">
            <a:extLst>
              <a:ext uri="{FF2B5EF4-FFF2-40B4-BE49-F238E27FC236}">
                <a16:creationId xmlns:a16="http://schemas.microsoft.com/office/drawing/2014/main" id="{06C7FAE7-992D-448F-BCCF-29877DD9EA0D}"/>
              </a:ext>
            </a:extLst>
          </p:cNvPr>
          <p:cNvPicPr>
            <a:picLocks noChangeAspect="1"/>
          </p:cNvPicPr>
          <p:nvPr/>
        </p:nvPicPr>
        <p:blipFill>
          <a:blip r:embed="rId8"/>
          <a:stretch>
            <a:fillRect/>
          </a:stretch>
        </p:blipFill>
        <p:spPr>
          <a:xfrm>
            <a:off x="5453927" y="3338445"/>
            <a:ext cx="1791841" cy="2311408"/>
          </a:xfrm>
          <a:prstGeom prst="rect">
            <a:avLst/>
          </a:prstGeom>
        </p:spPr>
      </p:pic>
    </p:spTree>
    <p:extLst>
      <p:ext uri="{BB962C8B-B14F-4D97-AF65-F5344CB8AC3E}">
        <p14:creationId xmlns:p14="http://schemas.microsoft.com/office/powerpoint/2010/main" val="1719775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410FFD8-3330-471F-8528-C93A5C53C519}"/>
              </a:ext>
            </a:extLst>
          </p:cNvPr>
          <p:cNvPicPr>
            <a:picLocks noChangeAspect="1"/>
          </p:cNvPicPr>
          <p:nvPr/>
        </p:nvPicPr>
        <p:blipFill>
          <a:blip r:embed="rId3"/>
          <a:stretch>
            <a:fillRect/>
          </a:stretch>
        </p:blipFill>
        <p:spPr>
          <a:xfrm>
            <a:off x="2152580" y="1126378"/>
            <a:ext cx="7886839" cy="5455384"/>
          </a:xfrm>
          <a:prstGeom prst="rect">
            <a:avLst/>
          </a:prstGeom>
        </p:spPr>
      </p:pic>
      <p:sp>
        <p:nvSpPr>
          <p:cNvPr id="5" name="Titel 1">
            <a:extLst>
              <a:ext uri="{FF2B5EF4-FFF2-40B4-BE49-F238E27FC236}">
                <a16:creationId xmlns:a16="http://schemas.microsoft.com/office/drawing/2014/main" id="{1261F9B4-DC14-47B0-A6AA-0ABF2DACEEBC}"/>
              </a:ext>
            </a:extLst>
          </p:cNvPr>
          <p:cNvSpPr txBox="1">
            <a:spLocks/>
          </p:cNvSpPr>
          <p:nvPr/>
        </p:nvSpPr>
        <p:spPr>
          <a:xfrm>
            <a:off x="527412" y="119463"/>
            <a:ext cx="11288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BADB8C"/>
                </a:solidFill>
                <a:latin typeface="Arial Black" panose="020B0A04020102020204" pitchFamily="34" charset="0"/>
              </a:rPr>
              <a:t>PRODUCTION USA </a:t>
            </a:r>
            <a:endParaRPr lang="en-GB" b="1" dirty="0">
              <a:solidFill>
                <a:srgbClr val="829FC9"/>
              </a:solidFill>
              <a:latin typeface="Arial Black" panose="020B0A04020102020204" pitchFamily="34" charset="0"/>
            </a:endParaRPr>
          </a:p>
        </p:txBody>
      </p:sp>
      <p:pic>
        <p:nvPicPr>
          <p:cNvPr id="6" name="Afbeelding 5">
            <a:extLst>
              <a:ext uri="{FF2B5EF4-FFF2-40B4-BE49-F238E27FC236}">
                <a16:creationId xmlns:a16="http://schemas.microsoft.com/office/drawing/2014/main" id="{C66E0213-68F8-4543-903D-9AB070EBF5E4}"/>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052120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64CFC-B2DA-416F-92CA-DE4BEE4E61C1}"/>
              </a:ext>
            </a:extLst>
          </p:cNvPr>
          <p:cNvSpPr>
            <a:spLocks noGrp="1"/>
          </p:cNvSpPr>
          <p:nvPr>
            <p:ph type="title"/>
          </p:nvPr>
        </p:nvSpPr>
        <p:spPr>
          <a:xfrm>
            <a:off x="582706" y="234263"/>
            <a:ext cx="10515600" cy="1325563"/>
          </a:xfrm>
        </p:spPr>
        <p:txBody>
          <a:bodyPr>
            <a:normAutofit/>
          </a:bodyPr>
          <a:lstStyle/>
          <a:p>
            <a:r>
              <a:rPr lang="en-GB" sz="3600" dirty="0">
                <a:solidFill>
                  <a:srgbClr val="BADB8C"/>
                </a:solidFill>
                <a:latin typeface="Arial Black" panose="020B0A04020102020204" pitchFamily="34" charset="0"/>
              </a:rPr>
              <a:t>PRODUCTION VALUE FORECAST USA</a:t>
            </a:r>
          </a:p>
        </p:txBody>
      </p:sp>
      <p:pic>
        <p:nvPicPr>
          <p:cNvPr id="4" name="Afbeelding 3">
            <a:extLst>
              <a:ext uri="{FF2B5EF4-FFF2-40B4-BE49-F238E27FC236}">
                <a16:creationId xmlns:a16="http://schemas.microsoft.com/office/drawing/2014/main" id="{DB761B1F-1F14-4904-B3CD-C408684F9306}"/>
              </a:ext>
            </a:extLst>
          </p:cNvPr>
          <p:cNvPicPr>
            <a:picLocks noChangeAspect="1"/>
          </p:cNvPicPr>
          <p:nvPr/>
        </p:nvPicPr>
        <p:blipFill>
          <a:blip r:embed="rId2"/>
          <a:stretch>
            <a:fillRect/>
          </a:stretch>
        </p:blipFill>
        <p:spPr>
          <a:xfrm>
            <a:off x="1038413" y="1251165"/>
            <a:ext cx="11026588" cy="5198847"/>
          </a:xfrm>
          <a:prstGeom prst="rect">
            <a:avLst/>
          </a:prstGeom>
        </p:spPr>
      </p:pic>
      <p:pic>
        <p:nvPicPr>
          <p:cNvPr id="5" name="Afbeelding 4">
            <a:extLst>
              <a:ext uri="{FF2B5EF4-FFF2-40B4-BE49-F238E27FC236}">
                <a16:creationId xmlns:a16="http://schemas.microsoft.com/office/drawing/2014/main" id="{8469A2F2-A849-49FB-96C1-5D227A63DAB5}"/>
              </a:ext>
            </a:extLst>
          </p:cNvPr>
          <p:cNvPicPr>
            <a:picLocks noChangeAspect="1"/>
          </p:cNvPicPr>
          <p:nvPr/>
        </p:nvPicPr>
        <p:blipFill>
          <a:blip r:embed="rId3"/>
          <a:stretch>
            <a:fillRect/>
          </a:stretch>
        </p:blipFill>
        <p:spPr>
          <a:xfrm>
            <a:off x="126999" y="5915024"/>
            <a:ext cx="641344" cy="828547"/>
          </a:xfrm>
          <a:prstGeom prst="rect">
            <a:avLst/>
          </a:prstGeom>
        </p:spPr>
      </p:pic>
    </p:spTree>
    <p:extLst>
      <p:ext uri="{BB962C8B-B14F-4D97-AF65-F5344CB8AC3E}">
        <p14:creationId xmlns:p14="http://schemas.microsoft.com/office/powerpoint/2010/main" val="3741822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3DB85-5367-45C9-9E45-0FCB963344CE}"/>
              </a:ext>
            </a:extLst>
          </p:cNvPr>
          <p:cNvSpPr>
            <a:spLocks noGrp="1"/>
          </p:cNvSpPr>
          <p:nvPr>
            <p:ph type="title"/>
          </p:nvPr>
        </p:nvSpPr>
        <p:spPr>
          <a:xfrm>
            <a:off x="838200" y="0"/>
            <a:ext cx="10515600" cy="1325563"/>
          </a:xfrm>
        </p:spPr>
        <p:txBody>
          <a:bodyPr/>
          <a:lstStyle/>
          <a:p>
            <a:r>
              <a:rPr lang="en-US" sz="3600" dirty="0">
                <a:solidFill>
                  <a:srgbClr val="BADB8C"/>
                </a:solidFill>
                <a:latin typeface="Arial Black" panose="020B0A04020102020204" pitchFamily="34" charset="0"/>
              </a:rPr>
              <a:t>CONCLUSION UNITED STATES</a:t>
            </a:r>
            <a:endParaRPr lang="en-GB" dirty="0"/>
          </a:p>
        </p:txBody>
      </p:sp>
      <p:sp>
        <p:nvSpPr>
          <p:cNvPr id="3" name="Tijdelijke aanduiding voor inhoud 2">
            <a:extLst>
              <a:ext uri="{FF2B5EF4-FFF2-40B4-BE49-F238E27FC236}">
                <a16:creationId xmlns:a16="http://schemas.microsoft.com/office/drawing/2014/main" id="{00CCB5EE-44E2-4088-8D25-FC18CC668369}"/>
              </a:ext>
            </a:extLst>
          </p:cNvPr>
          <p:cNvSpPr>
            <a:spLocks noGrp="1"/>
          </p:cNvSpPr>
          <p:nvPr>
            <p:ph idx="1"/>
          </p:nvPr>
        </p:nvSpPr>
        <p:spPr>
          <a:xfrm>
            <a:off x="838200" y="1090518"/>
            <a:ext cx="10515600" cy="5767481"/>
          </a:xfrm>
        </p:spPr>
        <p:txBody>
          <a:bodyPr>
            <a:normAutofit/>
          </a:bodyPr>
          <a:lstStyle/>
          <a:p>
            <a:r>
              <a:rPr lang="en-US" sz="2000" dirty="0"/>
              <a:t>- The market is mature, but massive and with growth in specific segments which brings opportunities for new propositions. </a:t>
            </a:r>
          </a:p>
          <a:p>
            <a:r>
              <a:rPr lang="en-US" sz="2000" dirty="0"/>
              <a:t>- During the forecast period the ornamentals market for flowers, plants and gardening is expected to grow 54% by 2030 in the USA</a:t>
            </a:r>
          </a:p>
          <a:p>
            <a:r>
              <a:rPr lang="en-US" sz="2000" dirty="0"/>
              <a:t>- For exporters to the USA, opportunities arise particularly for cut flowers from Colombia and Ecuador who are expected to benefit most from this demand growth which will be over 54% by 2030.</a:t>
            </a:r>
          </a:p>
          <a:p>
            <a:r>
              <a:rPr lang="en-US" sz="2000" dirty="0"/>
              <a:t>- Also, Canada is positioned well to take advantage of this, to increase their current export value of €250 million in mainly pot plants.</a:t>
            </a:r>
          </a:p>
          <a:p>
            <a:r>
              <a:rPr lang="en-US" sz="2000" dirty="0"/>
              <a:t>- The number of working-age people in North America is not growing as fast as either of the other two groups of consumers but they represent a growing value. Cost consciousness and rising inequality need to be factored into companies’ strategy for capturing the purchasing power of these consumers. The unique needs of these consumers are creating opportunities. Looking ahead, if their fortunes improve through wage growth that is higher than expected or through lower debt, it will be interesting to see if their cost-conscious choices endure.</a:t>
            </a:r>
          </a:p>
          <a:p>
            <a:r>
              <a:rPr lang="en-US" sz="2000" dirty="0"/>
              <a:t>- Even in North America, inhibitors for growth are on the horizon. The challenges growers are facing on logistics and </a:t>
            </a:r>
            <a:r>
              <a:rPr lang="en-US" sz="2000" dirty="0" err="1"/>
              <a:t>labour</a:t>
            </a:r>
            <a:r>
              <a:rPr lang="en-US" sz="2000" dirty="0"/>
              <a:t> cannot be solved overnight and are likely to bring some scarcity and raise retail prices as a consequence.</a:t>
            </a:r>
          </a:p>
        </p:txBody>
      </p:sp>
      <p:pic>
        <p:nvPicPr>
          <p:cNvPr id="4" name="Afbeelding 3">
            <a:extLst>
              <a:ext uri="{FF2B5EF4-FFF2-40B4-BE49-F238E27FC236}">
                <a16:creationId xmlns:a16="http://schemas.microsoft.com/office/drawing/2014/main" id="{4FAA8CCD-E31D-438A-875A-F27549305847}"/>
              </a:ext>
            </a:extLst>
          </p:cNvPr>
          <p:cNvPicPr>
            <a:picLocks noChangeAspect="1"/>
          </p:cNvPicPr>
          <p:nvPr/>
        </p:nvPicPr>
        <p:blipFill>
          <a:blip r:embed="rId2"/>
          <a:stretch>
            <a:fillRect/>
          </a:stretch>
        </p:blipFill>
        <p:spPr>
          <a:xfrm>
            <a:off x="126999" y="5915024"/>
            <a:ext cx="641344" cy="828547"/>
          </a:xfrm>
          <a:prstGeom prst="rect">
            <a:avLst/>
          </a:prstGeom>
        </p:spPr>
      </p:pic>
    </p:spTree>
    <p:extLst>
      <p:ext uri="{BB962C8B-B14F-4D97-AF65-F5344CB8AC3E}">
        <p14:creationId xmlns:p14="http://schemas.microsoft.com/office/powerpoint/2010/main" val="2565390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10A28-487B-41D5-A330-18E48BB11278}"/>
              </a:ext>
            </a:extLst>
          </p:cNvPr>
          <p:cNvSpPr>
            <a:spLocks noGrp="1"/>
          </p:cNvSpPr>
          <p:nvPr>
            <p:ph type="title"/>
          </p:nvPr>
        </p:nvSpPr>
        <p:spPr>
          <a:xfrm>
            <a:off x="126999" y="2811462"/>
            <a:ext cx="3703595" cy="1235075"/>
          </a:xfrm>
        </p:spPr>
        <p:txBody>
          <a:bodyPr>
            <a:normAutofit fontScale="90000"/>
          </a:bodyPr>
          <a:lstStyle/>
          <a:p>
            <a:r>
              <a:rPr lang="en-GB" sz="3600" dirty="0">
                <a:solidFill>
                  <a:srgbClr val="9E617C"/>
                </a:solidFill>
                <a:latin typeface="Arial Black" panose="020B0A04020102020204" pitchFamily="34" charset="0"/>
              </a:rPr>
              <a:t>THE KEY OPPORTUNITY</a:t>
            </a:r>
          </a:p>
        </p:txBody>
      </p:sp>
      <p:pic>
        <p:nvPicPr>
          <p:cNvPr id="1026" name="Picture 2" descr="Gerelateerde afbeelding">
            <a:extLst>
              <a:ext uri="{FF2B5EF4-FFF2-40B4-BE49-F238E27FC236}">
                <a16:creationId xmlns:a16="http://schemas.microsoft.com/office/drawing/2014/main" id="{3D8E5215-92F9-4EEA-B57B-FD331501F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589" y="0"/>
            <a:ext cx="90286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C59B017-7A64-41D4-9D69-450BF64952C5}"/>
              </a:ext>
            </a:extLst>
          </p:cNvPr>
          <p:cNvPicPr>
            <a:picLocks noChangeAspect="1"/>
          </p:cNvPicPr>
          <p:nvPr/>
        </p:nvPicPr>
        <p:blipFill>
          <a:blip r:embed="rId4"/>
          <a:stretch>
            <a:fillRect/>
          </a:stretch>
        </p:blipFill>
        <p:spPr>
          <a:xfrm>
            <a:off x="126999" y="5915024"/>
            <a:ext cx="641344" cy="828547"/>
          </a:xfrm>
          <a:prstGeom prst="rect">
            <a:avLst/>
          </a:prstGeom>
        </p:spPr>
      </p:pic>
    </p:spTree>
    <p:extLst>
      <p:ext uri="{BB962C8B-B14F-4D97-AF65-F5344CB8AC3E}">
        <p14:creationId xmlns:p14="http://schemas.microsoft.com/office/powerpoint/2010/main" val="166347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2DD521D-9495-4873-9AB8-4A7F1F231815}"/>
              </a:ext>
            </a:extLst>
          </p:cNvPr>
          <p:cNvPicPr>
            <a:picLocks noChangeAspect="1"/>
          </p:cNvPicPr>
          <p:nvPr/>
        </p:nvPicPr>
        <p:blipFill>
          <a:blip r:embed="rId2"/>
          <a:stretch>
            <a:fillRect/>
          </a:stretch>
        </p:blipFill>
        <p:spPr>
          <a:xfrm>
            <a:off x="2825591" y="3662840"/>
            <a:ext cx="6540817" cy="2864642"/>
          </a:xfrm>
          <a:prstGeom prst="rect">
            <a:avLst/>
          </a:prstGeom>
        </p:spPr>
      </p:pic>
    </p:spTree>
    <p:extLst>
      <p:ext uri="{BB962C8B-B14F-4D97-AF65-F5344CB8AC3E}">
        <p14:creationId xmlns:p14="http://schemas.microsoft.com/office/powerpoint/2010/main" val="325361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8C28A2A-0471-4EF6-B820-AE0E2E386E87}"/>
              </a:ext>
            </a:extLst>
          </p:cNvPr>
          <p:cNvPicPr>
            <a:picLocks noChangeAspect="1"/>
          </p:cNvPicPr>
          <p:nvPr/>
        </p:nvPicPr>
        <p:blipFill>
          <a:blip r:embed="rId3"/>
          <a:stretch>
            <a:fillRect/>
          </a:stretch>
        </p:blipFill>
        <p:spPr>
          <a:xfrm>
            <a:off x="126999" y="5915024"/>
            <a:ext cx="641344" cy="828547"/>
          </a:xfrm>
          <a:prstGeom prst="rect">
            <a:avLst/>
          </a:prstGeom>
        </p:spPr>
      </p:pic>
      <p:pic>
        <p:nvPicPr>
          <p:cNvPr id="3" name="Afbeelding 2">
            <a:extLst>
              <a:ext uri="{FF2B5EF4-FFF2-40B4-BE49-F238E27FC236}">
                <a16:creationId xmlns:a16="http://schemas.microsoft.com/office/drawing/2014/main" id="{815BD837-CCA7-4E41-92A0-CC8311EE914C}"/>
              </a:ext>
            </a:extLst>
          </p:cNvPr>
          <p:cNvPicPr>
            <a:picLocks noChangeAspect="1"/>
          </p:cNvPicPr>
          <p:nvPr/>
        </p:nvPicPr>
        <p:blipFill>
          <a:blip r:embed="rId4"/>
          <a:stretch>
            <a:fillRect/>
          </a:stretch>
        </p:blipFill>
        <p:spPr>
          <a:xfrm>
            <a:off x="7840980" y="931545"/>
            <a:ext cx="3962400" cy="5543550"/>
          </a:xfrm>
          <a:prstGeom prst="rect">
            <a:avLst/>
          </a:prstGeom>
        </p:spPr>
      </p:pic>
      <p:sp>
        <p:nvSpPr>
          <p:cNvPr id="4" name="Tekstvak 3">
            <a:extLst>
              <a:ext uri="{FF2B5EF4-FFF2-40B4-BE49-F238E27FC236}">
                <a16:creationId xmlns:a16="http://schemas.microsoft.com/office/drawing/2014/main" id="{E8F91D6A-4083-476D-85AC-DD755B7BD69C}"/>
              </a:ext>
            </a:extLst>
          </p:cNvPr>
          <p:cNvSpPr txBox="1"/>
          <p:nvPr/>
        </p:nvSpPr>
        <p:spPr>
          <a:xfrm>
            <a:off x="506730" y="1127124"/>
            <a:ext cx="5718810" cy="2339102"/>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Projects / work areas:</a:t>
            </a:r>
          </a:p>
          <a:p>
            <a:pPr marL="800100" lvl="1" indent="-342900">
              <a:buClr>
                <a:srgbClr val="00B050"/>
              </a:buClr>
              <a:buFont typeface="Wingdings" panose="05000000000000000000" pitchFamily="2" charset="2"/>
              <a:buChar char="§"/>
            </a:pPr>
            <a:r>
              <a:rPr lang="en-GB" sz="2000" dirty="0">
                <a:latin typeface="Arial" panose="020B0604020202020204" pitchFamily="34" charset="0"/>
                <a:cs typeface="Arial" panose="020B0604020202020204" pitchFamily="34" charset="0"/>
              </a:rPr>
              <a:t>Statistics and International Vision Project</a:t>
            </a:r>
          </a:p>
          <a:p>
            <a:pPr marL="800100" lvl="1" indent="-342900">
              <a:buClr>
                <a:srgbClr val="00B050"/>
              </a:buClr>
              <a:buFont typeface="Wingdings" panose="05000000000000000000" pitchFamily="2" charset="2"/>
              <a:buChar char="§"/>
            </a:pPr>
            <a:r>
              <a:rPr lang="en-GB" sz="2000" dirty="0">
                <a:latin typeface="Arial" panose="020B0604020202020204" pitchFamily="34" charset="0"/>
                <a:cs typeface="Arial" panose="020B0604020202020204" pitchFamily="34" charset="0"/>
              </a:rPr>
              <a:t>International Grower of the Year Awards</a:t>
            </a:r>
          </a:p>
          <a:p>
            <a:pPr marL="800100" lvl="1" indent="-342900">
              <a:buClr>
                <a:srgbClr val="00B050"/>
              </a:buClr>
              <a:buFont typeface="Wingdings" panose="05000000000000000000" pitchFamily="2" charset="2"/>
              <a:buChar char="§"/>
            </a:pPr>
            <a:r>
              <a:rPr lang="en-GB" sz="2000" dirty="0">
                <a:latin typeface="Arial" panose="020B0604020202020204" pitchFamily="34" charset="0"/>
                <a:cs typeface="Arial" panose="020B0604020202020204" pitchFamily="34" charset="0"/>
              </a:rPr>
              <a:t>Novelty Protection</a:t>
            </a:r>
          </a:p>
          <a:p>
            <a:pPr marL="800100" lvl="1" indent="-342900">
              <a:buClr>
                <a:srgbClr val="00B050"/>
              </a:buClr>
              <a:buFont typeface="Wingdings" panose="05000000000000000000" pitchFamily="2" charset="2"/>
              <a:buChar char="§"/>
            </a:pPr>
            <a:r>
              <a:rPr lang="en-GB" sz="2000" dirty="0">
                <a:latin typeface="Arial" panose="020B0604020202020204" pitchFamily="34" charset="0"/>
                <a:cs typeface="Arial" panose="020B0604020202020204" pitchFamily="34" charset="0"/>
              </a:rPr>
              <a:t>Flower Auction Markets</a:t>
            </a:r>
          </a:p>
          <a:p>
            <a:pPr marL="800100" lvl="1" indent="-342900">
              <a:buClr>
                <a:srgbClr val="00B050"/>
              </a:buClr>
              <a:buFont typeface="Wingdings" panose="05000000000000000000" pitchFamily="2" charset="2"/>
              <a:buChar char="§"/>
            </a:pPr>
            <a:r>
              <a:rPr lang="en-GB" sz="2000" dirty="0">
                <a:latin typeface="Arial" panose="020B0604020202020204" pitchFamily="34" charset="0"/>
                <a:cs typeface="Arial" panose="020B0604020202020204" pitchFamily="34" charset="0"/>
              </a:rPr>
              <a:t>Plant Health</a:t>
            </a:r>
          </a:p>
          <a:p>
            <a:endParaRPr lang="en-GB" dirty="0"/>
          </a:p>
        </p:txBody>
      </p:sp>
      <p:pic>
        <p:nvPicPr>
          <p:cNvPr id="5" name="Picture 4" descr="http://aiph.org/wp-content/uploads/2017/01/WINNER-IGOTY-WEB-BANNER.jpg">
            <a:extLst>
              <a:ext uri="{FF2B5EF4-FFF2-40B4-BE49-F238E27FC236}">
                <a16:creationId xmlns:a16="http://schemas.microsoft.com/office/drawing/2014/main" id="{50CD29CB-C622-4D6D-9466-58655CFA8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363" y="3993952"/>
            <a:ext cx="6478598" cy="16590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AF557AA-FA4A-414D-8AFA-B50988E54512}"/>
              </a:ext>
            </a:extLst>
          </p:cNvPr>
          <p:cNvSpPr>
            <a:spLocks noGrp="1"/>
          </p:cNvSpPr>
          <p:nvPr/>
        </p:nvSpPr>
        <p:spPr>
          <a:xfrm>
            <a:off x="506730" y="103442"/>
            <a:ext cx="8229600" cy="9139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l"/>
            <a:r>
              <a:rPr lang="en-GB" dirty="0">
                <a:latin typeface="Gill Sans Light"/>
              </a:rPr>
              <a:t>AREAS OF ACTIVITY</a:t>
            </a:r>
          </a:p>
        </p:txBody>
      </p:sp>
    </p:spTree>
    <p:extLst>
      <p:ext uri="{BB962C8B-B14F-4D97-AF65-F5344CB8AC3E}">
        <p14:creationId xmlns:p14="http://schemas.microsoft.com/office/powerpoint/2010/main" val="219866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EF9C557-61BF-4086-B989-AC8BF1AA50B3}"/>
              </a:ext>
            </a:extLst>
          </p:cNvPr>
          <p:cNvPicPr>
            <a:picLocks noChangeAspect="1"/>
          </p:cNvPicPr>
          <p:nvPr/>
        </p:nvPicPr>
        <p:blipFill>
          <a:blip r:embed="rId3"/>
          <a:stretch>
            <a:fillRect/>
          </a:stretch>
        </p:blipFill>
        <p:spPr>
          <a:xfrm>
            <a:off x="136528" y="5981828"/>
            <a:ext cx="641344" cy="828547"/>
          </a:xfrm>
          <a:prstGeom prst="rect">
            <a:avLst/>
          </a:prstGeom>
        </p:spPr>
      </p:pic>
      <p:pic>
        <p:nvPicPr>
          <p:cNvPr id="3" name="Afbeelding 2">
            <a:extLst>
              <a:ext uri="{FF2B5EF4-FFF2-40B4-BE49-F238E27FC236}">
                <a16:creationId xmlns:a16="http://schemas.microsoft.com/office/drawing/2014/main" id="{98ED92ED-46B9-4B63-9C32-C00137DD23CF}"/>
              </a:ext>
            </a:extLst>
          </p:cNvPr>
          <p:cNvPicPr>
            <a:picLocks noChangeAspect="1"/>
          </p:cNvPicPr>
          <p:nvPr/>
        </p:nvPicPr>
        <p:blipFill>
          <a:blip r:embed="rId4"/>
          <a:stretch>
            <a:fillRect/>
          </a:stretch>
        </p:blipFill>
        <p:spPr>
          <a:xfrm>
            <a:off x="1303020" y="1087755"/>
            <a:ext cx="10248900" cy="5391150"/>
          </a:xfrm>
          <a:prstGeom prst="rect">
            <a:avLst/>
          </a:prstGeom>
        </p:spPr>
      </p:pic>
      <p:sp>
        <p:nvSpPr>
          <p:cNvPr id="4" name="Title 1">
            <a:extLst>
              <a:ext uri="{FF2B5EF4-FFF2-40B4-BE49-F238E27FC236}">
                <a16:creationId xmlns:a16="http://schemas.microsoft.com/office/drawing/2014/main" id="{17F045B9-909D-475D-9C70-CEA0ED3D4EE8}"/>
              </a:ext>
            </a:extLst>
          </p:cNvPr>
          <p:cNvSpPr txBox="1">
            <a:spLocks/>
          </p:cNvSpPr>
          <p:nvPr/>
        </p:nvSpPr>
        <p:spPr>
          <a:xfrm>
            <a:off x="457200" y="274638"/>
            <a:ext cx="8229600" cy="9139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Gill Sans Light"/>
              </a:rPr>
              <a:t>AIPH EXECUTIVE COMMITTEE</a:t>
            </a:r>
          </a:p>
        </p:txBody>
      </p:sp>
    </p:spTree>
    <p:extLst>
      <p:ext uri="{BB962C8B-B14F-4D97-AF65-F5344CB8AC3E}">
        <p14:creationId xmlns:p14="http://schemas.microsoft.com/office/powerpoint/2010/main" val="197699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7C1542-5A07-4ED3-B2B5-9F36B4E4DF8B}"/>
              </a:ext>
            </a:extLst>
          </p:cNvPr>
          <p:cNvSpPr txBox="1">
            <a:spLocks/>
          </p:cNvSpPr>
          <p:nvPr/>
        </p:nvSpPr>
        <p:spPr>
          <a:xfrm>
            <a:off x="242316" y="160634"/>
            <a:ext cx="8229600" cy="9139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Gill Sans Light"/>
              </a:rPr>
              <a:t>MEETINGS AND CONGRESSES</a:t>
            </a:r>
            <a:endParaRPr lang="en-GB" dirty="0">
              <a:latin typeface="Gill Sans Light"/>
            </a:endParaRPr>
          </a:p>
        </p:txBody>
      </p:sp>
      <p:pic>
        <p:nvPicPr>
          <p:cNvPr id="16" name="Afbeelding 15">
            <a:extLst>
              <a:ext uri="{FF2B5EF4-FFF2-40B4-BE49-F238E27FC236}">
                <a16:creationId xmlns:a16="http://schemas.microsoft.com/office/drawing/2014/main" id="{6FD03B21-4AAD-4050-8DFA-9D34A5C359DC}"/>
              </a:ext>
            </a:extLst>
          </p:cNvPr>
          <p:cNvPicPr>
            <a:picLocks noChangeAspect="1"/>
          </p:cNvPicPr>
          <p:nvPr/>
        </p:nvPicPr>
        <p:blipFill>
          <a:blip r:embed="rId3"/>
          <a:stretch>
            <a:fillRect/>
          </a:stretch>
        </p:blipFill>
        <p:spPr>
          <a:xfrm>
            <a:off x="24154" y="1074621"/>
            <a:ext cx="12167846" cy="5693093"/>
          </a:xfrm>
          <a:prstGeom prst="rect">
            <a:avLst/>
          </a:prstGeom>
        </p:spPr>
      </p:pic>
    </p:spTree>
    <p:extLst>
      <p:ext uri="{BB962C8B-B14F-4D97-AF65-F5344CB8AC3E}">
        <p14:creationId xmlns:p14="http://schemas.microsoft.com/office/powerpoint/2010/main" val="1840431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A7B42-4841-4C74-87F0-8020D5C3EEC0}"/>
              </a:ext>
            </a:extLst>
          </p:cNvPr>
          <p:cNvSpPr>
            <a:spLocks noGrp="1"/>
          </p:cNvSpPr>
          <p:nvPr>
            <p:ph type="ctrTitle"/>
          </p:nvPr>
        </p:nvSpPr>
        <p:spPr>
          <a:xfrm>
            <a:off x="612648" y="2471659"/>
            <a:ext cx="5483352" cy="2221288"/>
          </a:xfrm>
        </p:spPr>
        <p:txBody>
          <a:bodyPr>
            <a:normAutofit fontScale="90000"/>
          </a:bodyPr>
          <a:lstStyle/>
          <a:p>
            <a:r>
              <a:rPr lang="en-GB" sz="4000" dirty="0">
                <a:solidFill>
                  <a:srgbClr val="BADB8C"/>
                </a:solidFill>
                <a:latin typeface="Arial Black" panose="020B0A04020102020204" pitchFamily="34" charset="0"/>
              </a:rPr>
              <a:t>THE CHANGING GLOBAL MARKET FOR ORNAMENTALS</a:t>
            </a:r>
            <a:endParaRPr lang="en-GB" sz="4000" dirty="0"/>
          </a:p>
        </p:txBody>
      </p:sp>
      <p:sp>
        <p:nvSpPr>
          <p:cNvPr id="3" name="Ondertitel 2">
            <a:extLst>
              <a:ext uri="{FF2B5EF4-FFF2-40B4-BE49-F238E27FC236}">
                <a16:creationId xmlns:a16="http://schemas.microsoft.com/office/drawing/2014/main" id="{CAE83CAF-7D99-481D-A484-CD1D2E2C3E62}"/>
              </a:ext>
            </a:extLst>
          </p:cNvPr>
          <p:cNvSpPr>
            <a:spLocks noGrp="1"/>
          </p:cNvSpPr>
          <p:nvPr>
            <p:ph type="subTitle" idx="1"/>
          </p:nvPr>
        </p:nvSpPr>
        <p:spPr>
          <a:xfrm>
            <a:off x="755904" y="324015"/>
            <a:ext cx="9144000" cy="858763"/>
          </a:xfrm>
        </p:spPr>
        <p:txBody>
          <a:bodyPr>
            <a:normAutofit/>
          </a:bodyPr>
          <a:lstStyle/>
          <a:p>
            <a:pPr algn="l"/>
            <a:r>
              <a:rPr lang="en-GB" sz="4400" dirty="0"/>
              <a:t>AIPH International Vision Project</a:t>
            </a:r>
          </a:p>
          <a:p>
            <a:endParaRPr lang="en-GB" dirty="0"/>
          </a:p>
          <a:p>
            <a:endParaRPr lang="en-GB" dirty="0"/>
          </a:p>
        </p:txBody>
      </p:sp>
      <p:pic>
        <p:nvPicPr>
          <p:cNvPr id="4" name="Afbeelding 3">
            <a:extLst>
              <a:ext uri="{FF2B5EF4-FFF2-40B4-BE49-F238E27FC236}">
                <a16:creationId xmlns:a16="http://schemas.microsoft.com/office/drawing/2014/main" id="{8C239C5D-4B26-4B4E-96DB-B24F6C8EE529}"/>
              </a:ext>
            </a:extLst>
          </p:cNvPr>
          <p:cNvPicPr>
            <a:picLocks noChangeAspect="1"/>
          </p:cNvPicPr>
          <p:nvPr/>
        </p:nvPicPr>
        <p:blipFill>
          <a:blip r:embed="rId3"/>
          <a:stretch>
            <a:fillRect/>
          </a:stretch>
        </p:blipFill>
        <p:spPr>
          <a:xfrm>
            <a:off x="136528" y="5981828"/>
            <a:ext cx="641344" cy="828547"/>
          </a:xfrm>
          <a:prstGeom prst="rect">
            <a:avLst/>
          </a:prstGeom>
        </p:spPr>
      </p:pic>
      <p:pic>
        <p:nvPicPr>
          <p:cNvPr id="5" name="Afbeelding 4">
            <a:extLst>
              <a:ext uri="{FF2B5EF4-FFF2-40B4-BE49-F238E27FC236}">
                <a16:creationId xmlns:a16="http://schemas.microsoft.com/office/drawing/2014/main" id="{A4D27C45-63A6-42DC-B1BA-7B85D57194A2}"/>
              </a:ext>
            </a:extLst>
          </p:cNvPr>
          <p:cNvPicPr>
            <a:picLocks noChangeAspect="1"/>
          </p:cNvPicPr>
          <p:nvPr/>
        </p:nvPicPr>
        <p:blipFill rotWithShape="1">
          <a:blip r:embed="rId4"/>
          <a:srcRect l="925" r="1" b="1"/>
          <a:stretch/>
        </p:blipFill>
        <p:spPr>
          <a:xfrm>
            <a:off x="7929935" y="1247369"/>
            <a:ext cx="3649417" cy="5169799"/>
          </a:xfrm>
          <a:prstGeom prst="rect">
            <a:avLst/>
          </a:prstGeom>
        </p:spPr>
      </p:pic>
    </p:spTree>
    <p:extLst>
      <p:ext uri="{BB962C8B-B14F-4D97-AF65-F5344CB8AC3E}">
        <p14:creationId xmlns:p14="http://schemas.microsoft.com/office/powerpoint/2010/main" val="3628487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4A3ADCC-B841-4721-AB0B-DEB52FCAECA7}"/>
              </a:ext>
            </a:extLst>
          </p:cNvPr>
          <p:cNvPicPr>
            <a:picLocks noChangeAspect="1"/>
          </p:cNvPicPr>
          <p:nvPr/>
        </p:nvPicPr>
        <p:blipFill rotWithShape="1">
          <a:blip r:embed="rId3"/>
          <a:srcRect r="-2" b="197"/>
          <a:stretch/>
        </p:blipFill>
        <p:spPr>
          <a:xfrm>
            <a:off x="5201471" y="183615"/>
            <a:ext cx="2881172" cy="4064227"/>
          </a:xfrm>
          <a:prstGeom prst="rect">
            <a:avLst/>
          </a:prstGeom>
        </p:spPr>
      </p:pic>
      <p:pic>
        <p:nvPicPr>
          <p:cNvPr id="4" name="Afbeelding 3">
            <a:extLst>
              <a:ext uri="{FF2B5EF4-FFF2-40B4-BE49-F238E27FC236}">
                <a16:creationId xmlns:a16="http://schemas.microsoft.com/office/drawing/2014/main" id="{C72FC3C0-7442-4660-8BBD-425E3CCE85A7}"/>
              </a:ext>
            </a:extLst>
          </p:cNvPr>
          <p:cNvPicPr>
            <a:picLocks noChangeAspect="1"/>
          </p:cNvPicPr>
          <p:nvPr/>
        </p:nvPicPr>
        <p:blipFill rotWithShape="1">
          <a:blip r:embed="rId4"/>
          <a:srcRect l="925" r="1" b="1"/>
          <a:stretch/>
        </p:blipFill>
        <p:spPr>
          <a:xfrm>
            <a:off x="-1" y="-1"/>
            <a:ext cx="4874713" cy="6905565"/>
          </a:xfrm>
          <a:prstGeom prst="rect">
            <a:avLst/>
          </a:prstGeom>
        </p:spPr>
      </p:pic>
      <p:pic>
        <p:nvPicPr>
          <p:cNvPr id="5" name="Afbeelding 4">
            <a:extLst>
              <a:ext uri="{FF2B5EF4-FFF2-40B4-BE49-F238E27FC236}">
                <a16:creationId xmlns:a16="http://schemas.microsoft.com/office/drawing/2014/main" id="{F27F979B-C5AC-4B8E-8B80-DE5613DA4234}"/>
              </a:ext>
            </a:extLst>
          </p:cNvPr>
          <p:cNvPicPr>
            <a:picLocks noChangeAspect="1"/>
          </p:cNvPicPr>
          <p:nvPr/>
        </p:nvPicPr>
        <p:blipFill rotWithShape="1">
          <a:blip r:embed="rId5"/>
          <a:srcRect r="278" b="1"/>
          <a:stretch/>
        </p:blipFill>
        <p:spPr>
          <a:xfrm>
            <a:off x="8245395" y="198580"/>
            <a:ext cx="2846812" cy="4049261"/>
          </a:xfrm>
          <a:prstGeom prst="rect">
            <a:avLst/>
          </a:prstGeom>
        </p:spPr>
      </p:pic>
      <p:sp>
        <p:nvSpPr>
          <p:cNvPr id="7" name="Rechthoek 6">
            <a:extLst>
              <a:ext uri="{FF2B5EF4-FFF2-40B4-BE49-F238E27FC236}">
                <a16:creationId xmlns:a16="http://schemas.microsoft.com/office/drawing/2014/main" id="{AB2B0341-4CBA-429A-A7E3-51D7E3E52016}"/>
              </a:ext>
            </a:extLst>
          </p:cNvPr>
          <p:cNvSpPr/>
          <p:nvPr/>
        </p:nvSpPr>
        <p:spPr>
          <a:xfrm>
            <a:off x="5201471" y="4408705"/>
            <a:ext cx="5890736" cy="2265680"/>
          </a:xfrm>
          <a:prstGeom prst="rect">
            <a:avLst/>
          </a:prstGeom>
          <a:solidFill>
            <a:srgbClr val="829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t>WORKBOOKS TO BE RELEASED:</a:t>
            </a:r>
          </a:p>
          <a:p>
            <a:pPr marL="285750" indent="-285750">
              <a:buFontTx/>
              <a:buChar char="-"/>
            </a:pPr>
            <a:r>
              <a:rPr lang="en-GB" sz="1600" dirty="0"/>
              <a:t>North America</a:t>
            </a:r>
          </a:p>
          <a:p>
            <a:pPr marL="285750" indent="-285750">
              <a:buFontTx/>
              <a:buChar char="-"/>
            </a:pPr>
            <a:r>
              <a:rPr lang="en-GB" sz="1600" dirty="0"/>
              <a:t>Japan</a:t>
            </a:r>
          </a:p>
          <a:p>
            <a:pPr marL="285750" indent="-285750">
              <a:buFontTx/>
              <a:buChar char="-"/>
            </a:pPr>
            <a:r>
              <a:rPr lang="en-GB" sz="1600" dirty="0"/>
              <a:t>Europe</a:t>
            </a:r>
          </a:p>
          <a:p>
            <a:pPr marL="285750" indent="-285750">
              <a:buFontTx/>
              <a:buChar char="-"/>
            </a:pPr>
            <a:r>
              <a:rPr lang="en-GB" sz="1600" dirty="0"/>
              <a:t>Brazil, India, Mexico</a:t>
            </a:r>
          </a:p>
          <a:p>
            <a:pPr marL="285750" indent="-285750">
              <a:buFontTx/>
              <a:buChar char="-"/>
            </a:pPr>
            <a:r>
              <a:rPr lang="en-GB" sz="1600" dirty="0"/>
              <a:t>Colombia &amp; Ecuador</a:t>
            </a:r>
          </a:p>
          <a:p>
            <a:pPr marL="285750" indent="-285750">
              <a:buFontTx/>
              <a:buChar char="-"/>
            </a:pPr>
            <a:r>
              <a:rPr lang="en-GB" sz="1600" dirty="0"/>
              <a:t>East Africa</a:t>
            </a:r>
          </a:p>
          <a:p>
            <a:pPr marL="285750" indent="-285750">
              <a:buFontTx/>
              <a:buChar char="-"/>
            </a:pPr>
            <a:r>
              <a:rPr lang="en-GB" sz="1600" dirty="0"/>
              <a:t>Emerging Exporting Producers</a:t>
            </a:r>
          </a:p>
          <a:p>
            <a:pPr marL="285750" indent="-285750" algn="ctr">
              <a:buFontTx/>
              <a:buChar char="-"/>
            </a:pPr>
            <a:endParaRPr lang="en-GB" dirty="0"/>
          </a:p>
        </p:txBody>
      </p:sp>
    </p:spTree>
    <p:extLst>
      <p:ext uri="{BB962C8B-B14F-4D97-AF65-F5344CB8AC3E}">
        <p14:creationId xmlns:p14="http://schemas.microsoft.com/office/powerpoint/2010/main" val="110240537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8323</Words>
  <Application>Microsoft Office PowerPoint</Application>
  <PresentationFormat>Breedbeeld</PresentationFormat>
  <Paragraphs>420</Paragraphs>
  <Slides>44</Slides>
  <Notes>35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44</vt:i4>
      </vt:variant>
    </vt:vector>
  </HeadingPairs>
  <TitlesOfParts>
    <vt:vector size="51" baseType="lpstr">
      <vt:lpstr>Arial</vt:lpstr>
      <vt:lpstr>Arial Black</vt:lpstr>
      <vt:lpstr>Calibri</vt:lpstr>
      <vt:lpstr>Calibri Light</vt:lpstr>
      <vt:lpstr>Gill Sans Light</vt:lpstr>
      <vt:lpstr>Wingdings</vt:lpstr>
      <vt:lpstr>Kantoorthema</vt:lpstr>
      <vt:lpstr>PowerPoint-presentatie</vt:lpstr>
      <vt:lpstr>AIPH PURPOSE</vt:lpstr>
      <vt:lpstr>PowerPoint-presentatie</vt:lpstr>
      <vt:lpstr>PowerPoint-presentatie</vt:lpstr>
      <vt:lpstr>PowerPoint-presentatie</vt:lpstr>
      <vt:lpstr>PowerPoint-presentatie</vt:lpstr>
      <vt:lpstr>PowerPoint-presentatie</vt:lpstr>
      <vt:lpstr>THE CHANGING GLOBAL MARKET FOR ORNAMENTALS</vt:lpstr>
      <vt:lpstr>PowerPoint-presentatie</vt:lpstr>
      <vt:lpstr>THE REPORT</vt:lpstr>
      <vt:lpstr>WORKBOOK I : CHINA</vt:lpstr>
      <vt:lpstr>Workbook II:  PRODUCTION</vt:lpstr>
      <vt:lpstr>AIPH COUNTRY CLASSIFICATION</vt:lpstr>
      <vt:lpstr>DEMAND WILL DRIVE SUPPLY</vt:lpstr>
      <vt:lpstr>WHY  WE BUY WHAT WE BUY </vt:lpstr>
      <vt:lpstr>SO…WHERE IS THE GROWTH?</vt:lpstr>
      <vt:lpstr>GROWTH PATH OF THE WORLD’S CITIES</vt:lpstr>
      <vt:lpstr>TOP-20 BY CONSUMPTION VALUE IN 2030</vt:lpstr>
      <vt:lpstr>PowerPoint-presentatie</vt:lpstr>
      <vt:lpstr>THEY WILL SHAPE DEMAND IN 2030</vt:lpstr>
      <vt:lpstr>WORKING MIDDLE CLASS IN CHINA </vt:lpstr>
      <vt:lpstr>CHINA’S MIDDLE CLASS GROWTH</vt:lpstr>
      <vt:lpstr>TOP 10 CITIES BY WORKING AGE POPULATION</vt:lpstr>
      <vt:lpstr>PowerPoint-presentatie</vt:lpstr>
      <vt:lpstr>PowerPoint-presentatie</vt:lpstr>
      <vt:lpstr>PowerPoint-presentatie</vt:lpstr>
      <vt:lpstr>PowerPoint-presentatie</vt:lpstr>
      <vt:lpstr>PowerPoint-presentatie</vt:lpstr>
      <vt:lpstr>RETAIL VALUE</vt:lpstr>
      <vt:lpstr>FARMGATE VALUE</vt:lpstr>
      <vt:lpstr>DOMESTIC PRODUCTION IN CHINA</vt:lpstr>
      <vt:lpstr>PowerPoint-presentatie</vt:lpstr>
      <vt:lpstr>PowerPoint-presentatie</vt:lpstr>
      <vt:lpstr>SUMMARY</vt:lpstr>
      <vt:lpstr>PowerPoint-presentatie</vt:lpstr>
      <vt:lpstr>PowerPoint-presentatie</vt:lpstr>
      <vt:lpstr>PowerPoint-presentatie</vt:lpstr>
      <vt:lpstr>PowerPoint-presentatie</vt:lpstr>
      <vt:lpstr>CONCLUSIONS FOR THE URBANIZED NORTH-EAST  OF THE UNITED STATES </vt:lpstr>
      <vt:lpstr>PowerPoint-presentatie</vt:lpstr>
      <vt:lpstr>PRODUCTION VALUE FORECAST USA</vt:lpstr>
      <vt:lpstr>CONCLUSION UNITED STATES</vt:lpstr>
      <vt:lpstr>THE KEY OPPORTUNITY</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Joep Hendricks</dc:creator>
  <cp:lastModifiedBy>Joep Hendricks</cp:lastModifiedBy>
  <cp:revision>8</cp:revision>
  <dcterms:created xsi:type="dcterms:W3CDTF">2018-10-09T19:00:44Z</dcterms:created>
  <dcterms:modified xsi:type="dcterms:W3CDTF">2018-10-09T19:58:00Z</dcterms:modified>
</cp:coreProperties>
</file>