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  <p:sldMasterId id="2147483705" r:id="rId3"/>
    <p:sldMasterId id="2147483708" r:id="rId4"/>
  </p:sldMasterIdLst>
  <p:notesMasterIdLst>
    <p:notesMasterId r:id="rId47"/>
  </p:notesMasterIdLst>
  <p:handoutMasterIdLst>
    <p:handoutMasterId r:id="rId48"/>
  </p:handoutMasterIdLst>
  <p:sldIdLst>
    <p:sldId id="287" r:id="rId5"/>
    <p:sldId id="1027" r:id="rId6"/>
    <p:sldId id="355" r:id="rId7"/>
    <p:sldId id="354" r:id="rId8"/>
    <p:sldId id="358" r:id="rId9"/>
    <p:sldId id="1028" r:id="rId10"/>
    <p:sldId id="1029" r:id="rId11"/>
    <p:sldId id="1031" r:id="rId12"/>
    <p:sldId id="855" r:id="rId13"/>
    <p:sldId id="822" r:id="rId14"/>
    <p:sldId id="820" r:id="rId15"/>
    <p:sldId id="261" r:id="rId16"/>
    <p:sldId id="267" r:id="rId17"/>
    <p:sldId id="259" r:id="rId18"/>
    <p:sldId id="825" r:id="rId19"/>
    <p:sldId id="1024" r:id="rId20"/>
    <p:sldId id="827" r:id="rId21"/>
    <p:sldId id="828" r:id="rId22"/>
    <p:sldId id="829" r:id="rId23"/>
    <p:sldId id="830" r:id="rId24"/>
    <p:sldId id="1021" r:id="rId25"/>
    <p:sldId id="814" r:id="rId26"/>
    <p:sldId id="833" r:id="rId27"/>
    <p:sldId id="372" r:id="rId28"/>
    <p:sldId id="831" r:id="rId29"/>
    <p:sldId id="834" r:id="rId30"/>
    <p:sldId id="835" r:id="rId31"/>
    <p:sldId id="836" r:id="rId32"/>
    <p:sldId id="271" r:id="rId33"/>
    <p:sldId id="845" r:id="rId34"/>
    <p:sldId id="857" r:id="rId35"/>
    <p:sldId id="1018" r:id="rId36"/>
    <p:sldId id="1015" r:id="rId37"/>
    <p:sldId id="839" r:id="rId38"/>
    <p:sldId id="843" r:id="rId39"/>
    <p:sldId id="849" r:id="rId40"/>
    <p:sldId id="850" r:id="rId41"/>
    <p:sldId id="1020" r:id="rId42"/>
    <p:sldId id="847" r:id="rId43"/>
    <p:sldId id="1025" r:id="rId44"/>
    <p:sldId id="853" r:id="rId45"/>
    <p:sldId id="328" r:id="rId46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31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nis de Wit" initials="DdW" lastIdx="1" clrIdx="0">
    <p:extLst>
      <p:ext uri="{19B8F6BF-5375-455C-9EA6-DF929625EA0E}">
        <p15:presenceInfo xmlns:p15="http://schemas.microsoft.com/office/powerpoint/2012/main" userId="S-1-5-21-1275210071-1801674531-682003330-57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2D3"/>
    <a:srgbClr val="0E4155"/>
    <a:srgbClr val="3EB6CA"/>
    <a:srgbClr val="FFFFFF"/>
    <a:srgbClr val="C2C7DF"/>
    <a:srgbClr val="E8A800"/>
    <a:srgbClr val="70BC1F"/>
    <a:srgbClr val="0E207F"/>
    <a:srgbClr val="868FBF"/>
    <a:srgbClr val="A1A5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16" autoAdjust="0"/>
    <p:restoredTop sz="81576" autoAdjust="0"/>
  </p:normalViewPr>
  <p:slideViewPr>
    <p:cSldViewPr snapToGrid="0">
      <p:cViewPr varScale="1">
        <p:scale>
          <a:sx n="68" d="100"/>
          <a:sy n="68" d="100"/>
        </p:scale>
        <p:origin x="72" y="474"/>
      </p:cViewPr>
      <p:guideLst>
        <p:guide pos="7310"/>
        <p:guide orient="horz" pos="2160"/>
      </p:guideLst>
    </p:cSldViewPr>
  </p:slideViewPr>
  <p:outlineViewPr>
    <p:cViewPr>
      <p:scale>
        <a:sx n="33" d="100"/>
        <a:sy n="33" d="100"/>
      </p:scale>
      <p:origin x="0" y="-368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24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slide" Target="slides/slide35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42" Type="http://schemas.openxmlformats.org/officeDocument/2006/relationships/slide" Target="slides/slide38.xml" /><Relationship Id="rId47" Type="http://schemas.openxmlformats.org/officeDocument/2006/relationships/notesMaster" Target="notesMasters/notesMaster1.xml" /><Relationship Id="rId50" Type="http://schemas.openxmlformats.org/officeDocument/2006/relationships/presProps" Target="presProp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slide" Target="slides/slide34.xml" /><Relationship Id="rId46" Type="http://schemas.openxmlformats.org/officeDocument/2006/relationships/slide" Target="slides/slide42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41" Type="http://schemas.openxmlformats.org/officeDocument/2006/relationships/slide" Target="slides/slide37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slide" Target="slides/slide33.xml" /><Relationship Id="rId40" Type="http://schemas.openxmlformats.org/officeDocument/2006/relationships/slide" Target="slides/slide36.xml" /><Relationship Id="rId45" Type="http://schemas.openxmlformats.org/officeDocument/2006/relationships/slide" Target="slides/slide41.xml" /><Relationship Id="rId53" Type="http://schemas.openxmlformats.org/officeDocument/2006/relationships/tableStyles" Target="tableStyle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slide" Target="slides/slide32.xml" /><Relationship Id="rId49" Type="http://schemas.openxmlformats.org/officeDocument/2006/relationships/commentAuthors" Target="commentAuthor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4" Type="http://schemas.openxmlformats.org/officeDocument/2006/relationships/slide" Target="slides/slide40.xml" /><Relationship Id="rId52" Type="http://schemas.openxmlformats.org/officeDocument/2006/relationships/theme" Target="theme/theme1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Relationship Id="rId43" Type="http://schemas.openxmlformats.org/officeDocument/2006/relationships/slide" Target="slides/slide39.xml" /><Relationship Id="rId48" Type="http://schemas.openxmlformats.org/officeDocument/2006/relationships/handoutMaster" Target="handoutMasters/handoutMaster1.xml" /><Relationship Id="rId8" Type="http://schemas.openxmlformats.org/officeDocument/2006/relationships/slide" Target="slides/slide4.xml" /><Relationship Id="rId51" Type="http://schemas.openxmlformats.org/officeDocument/2006/relationships/viewProps" Target="viewProps.xml" 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theme" Target="../theme/theme6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69232" y="228730"/>
            <a:ext cx="5892129" cy="26314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/>
            </a:lvl1pPr>
          </a:lstStyle>
          <a:p>
            <a:r>
              <a:rPr lang="en-US" b="1" cap="all" dirty="0" err="1">
                <a:solidFill>
                  <a:srgbClr val="0E4155"/>
                </a:solidFill>
              </a:rPr>
              <a:t>PRESENtation</a:t>
            </a:r>
            <a:r>
              <a:rPr lang="en-US" b="1" cap="all" dirty="0">
                <a:solidFill>
                  <a:srgbClr val="0E4155"/>
                </a:solidFill>
              </a:rPr>
              <a:t> title</a:t>
            </a:r>
            <a:endParaRPr lang="nl-NL" b="1" cap="all" dirty="0">
              <a:solidFill>
                <a:srgbClr val="0E4155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15759" y="9380432"/>
            <a:ext cx="780299" cy="2628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/>
            </a:lvl1pPr>
          </a:lstStyle>
          <a:p>
            <a:fld id="{3AD38A53-1A3E-4359-B6F0-E97C55BFC01F}" type="datetimeFigureOut">
              <a:rPr lang="nl-NL" sz="1100" smtClean="0">
                <a:solidFill>
                  <a:srgbClr val="0E4155"/>
                </a:solidFill>
              </a:rPr>
              <a:t>9-10-2018</a:t>
            </a:fld>
            <a:endParaRPr lang="nl-NL" sz="1100" dirty="0">
              <a:solidFill>
                <a:srgbClr val="0E41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201988" y="9380432"/>
            <a:ext cx="393698" cy="2462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spAutoFit/>
          </a:bodyPr>
          <a:lstStyle>
            <a:lvl1pPr algn="r">
              <a:defRPr sz="1200"/>
            </a:lvl1pPr>
          </a:lstStyle>
          <a:p>
            <a:fld id="{6D186661-B1A4-44F3-BEBD-BFE4E1F92298}" type="slidenum">
              <a:rPr lang="nl-NL" sz="1000" smtClean="0">
                <a:solidFill>
                  <a:srgbClr val="0E4155"/>
                </a:solidFill>
              </a:rPr>
              <a:t>‹#›</a:t>
            </a:fld>
            <a:endParaRPr lang="nl-NL" sz="1000" dirty="0">
              <a:solidFill>
                <a:srgbClr val="0E4155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/>
        </p:nvSpPr>
        <p:spPr>
          <a:xfrm>
            <a:off x="5013439" y="14791776"/>
            <a:ext cx="1915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FFFFFF"/>
                </a:solidFill>
                <a:latin typeface="+mn-lt"/>
              </a:rPr>
              <a:t>All contents copyright © 2015, Priva 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469232" y="491870"/>
            <a:ext cx="3516101" cy="0"/>
          </a:xfrm>
          <a:prstGeom prst="line">
            <a:avLst/>
          </a:prstGeom>
          <a:ln w="12700">
            <a:solidFill>
              <a:srgbClr val="0E41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051" y="194165"/>
            <a:ext cx="607167" cy="848679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>
            <a:off x="469232" y="228730"/>
            <a:ext cx="3516101" cy="0"/>
          </a:xfrm>
          <a:prstGeom prst="line">
            <a:avLst/>
          </a:prstGeom>
          <a:ln w="12700">
            <a:solidFill>
              <a:srgbClr val="0E41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457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4BCCD-31F2-4C29-9F22-57E435356AA0}" type="datetimeFigureOut">
              <a:rPr lang="nl-NL" smtClean="0"/>
              <a:t>9-10-2018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5FE4C-A3A0-4402-89A9-AB6FA84C693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1081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5FE4C-A3A0-4402-89A9-AB6FA84C693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6234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52D60-3A42-40F1-9670-94B6E9434D3B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250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6.jpe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7.jpe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8.emf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 /><Relationship Id="rId2" Type="http://schemas.openxmlformats.org/officeDocument/2006/relationships/image" Target="../media/image9.emf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11.png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2.jpg" /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3.jpeg" /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Master" Target="../slideMasters/slideMaster2.xml" 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5.jpeg" /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 /><Relationship Id="rId1" Type="http://schemas.openxmlformats.org/officeDocument/2006/relationships/slideMaster" Target="../slideMasters/slideMaster2.xml" 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2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7.jpeg" /><Relationship Id="rId1" Type="http://schemas.openxmlformats.org/officeDocument/2006/relationships/slideMaster" Target="../slideMasters/slideMaster4.xml" 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ackgrou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6425" y="2044800"/>
            <a:ext cx="10982325" cy="1427605"/>
          </a:xfrm>
          <a:solidFill>
            <a:srgbClr val="FFFFFF">
              <a:alpha val="85098"/>
            </a:srgbClr>
          </a:solidFill>
        </p:spPr>
        <p:txBody>
          <a:bodyPr lIns="360000" tIns="864000" rIns="396000" bIns="216000">
            <a:normAutofit/>
          </a:bodyPr>
          <a:lstStyle>
            <a:lvl1pPr>
              <a:defRPr sz="2800" b="0" cap="none" baseline="0"/>
            </a:lvl1pPr>
            <a:lvl2pPr>
              <a:defRPr sz="2800" baseline="0"/>
            </a:lvl2pPr>
          </a:lstStyle>
          <a:p>
            <a:pPr lvl="0"/>
            <a:r>
              <a:rPr lang="en-US" dirty="0"/>
              <a:t>Click to edit sub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0781" y="379544"/>
            <a:ext cx="697969" cy="975600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53607" y="2307390"/>
            <a:ext cx="10343284" cy="451212"/>
          </a:xfrm>
        </p:spPr>
        <p:txBody>
          <a:bodyPr lIns="0">
            <a:noAutofit/>
          </a:bodyPr>
          <a:lstStyle>
            <a:lvl1pPr>
              <a:defRPr sz="4000" b="1" cap="all" baseline="0">
                <a:latin typeface="+mn-lt"/>
              </a:defRPr>
            </a:lvl1pPr>
          </a:lstStyle>
          <a:p>
            <a:pPr lvl="0"/>
            <a:r>
              <a:rPr lang="en-US" dirty="0"/>
              <a:t>Click to edit master 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701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595" y="379544"/>
            <a:ext cx="697155" cy="97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9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 slide_whit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0781" y="379544"/>
            <a:ext cx="697969" cy="9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62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 + text frame whi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6425" y="1576061"/>
            <a:ext cx="10982325" cy="867106"/>
          </a:xfrm>
          <a:solidFill>
            <a:srgbClr val="FFFFFF">
              <a:alpha val="85098"/>
            </a:srgbClr>
          </a:solidFill>
        </p:spPr>
        <p:txBody>
          <a:bodyPr lIns="360000" tIns="216000" rIns="396000" bIns="21600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0" cap="none" baseline="0"/>
            </a:lvl1pPr>
            <a:lvl2pPr>
              <a:defRPr sz="2800" baseline="0"/>
            </a:lvl2pPr>
          </a:lstStyle>
          <a:p>
            <a:pPr lvl="0"/>
            <a:r>
              <a:rPr lang="en-US" dirty="0"/>
              <a:t>Click to edit text lines. Right click to format background / picture fill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0781" y="379544"/>
            <a:ext cx="697969" cy="9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11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 + text frame blu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6425" y="5119582"/>
            <a:ext cx="10982325" cy="867106"/>
          </a:xfrm>
          <a:solidFill>
            <a:schemeClr val="tx1">
              <a:alpha val="85098"/>
            </a:schemeClr>
          </a:solidFill>
        </p:spPr>
        <p:txBody>
          <a:bodyPr lIns="360000" tIns="216000" rIns="396000" bIns="216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cap="none" baseline="0">
                <a:solidFill>
                  <a:schemeClr val="bg1"/>
                </a:solidFill>
              </a:defRPr>
            </a:lvl1pPr>
            <a:lvl2pPr>
              <a:defRPr sz="2800" baseline="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text. Right click to format background / picture fill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595" y="379544"/>
            <a:ext cx="697155" cy="97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56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va off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/>
          <p:cNvGrpSpPr/>
          <p:nvPr userDrawn="1"/>
        </p:nvGrpSpPr>
        <p:grpSpPr>
          <a:xfrm>
            <a:off x="658214" y="1506066"/>
            <a:ext cx="10930406" cy="4840946"/>
            <a:chOff x="1145746" y="1932614"/>
            <a:chExt cx="10058398" cy="445474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5746" y="1932614"/>
              <a:ext cx="10058398" cy="4454744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5" name="Straight Connector 14"/>
            <p:cNvCxnSpPr/>
            <p:nvPr/>
          </p:nvCxnSpPr>
          <p:spPr>
            <a:xfrm flipH="1" flipV="1">
              <a:off x="5653743" y="2372775"/>
              <a:ext cx="57867" cy="934683"/>
            </a:xfrm>
            <a:prstGeom prst="line">
              <a:avLst/>
            </a:prstGeom>
            <a:ln>
              <a:solidFill>
                <a:srgbClr val="0E20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84" idx="1"/>
            </p:cNvCxnSpPr>
            <p:nvPr/>
          </p:nvCxnSpPr>
          <p:spPr>
            <a:xfrm>
              <a:off x="5174706" y="3027947"/>
              <a:ext cx="394566" cy="217601"/>
            </a:xfrm>
            <a:prstGeom prst="line">
              <a:avLst/>
            </a:prstGeom>
            <a:ln>
              <a:solidFill>
                <a:srgbClr val="0E20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2" idx="1"/>
            </p:cNvCxnSpPr>
            <p:nvPr/>
          </p:nvCxnSpPr>
          <p:spPr>
            <a:xfrm flipH="1" flipV="1">
              <a:off x="8917964" y="3472834"/>
              <a:ext cx="681368" cy="441228"/>
            </a:xfrm>
            <a:prstGeom prst="line">
              <a:avLst/>
            </a:prstGeom>
            <a:ln>
              <a:solidFill>
                <a:srgbClr val="0E20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098547" y="4101791"/>
              <a:ext cx="603810" cy="255554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463028" y="3490922"/>
              <a:ext cx="346836" cy="238644"/>
            </a:xfrm>
            <a:prstGeom prst="line">
              <a:avLst/>
            </a:prstGeom>
            <a:ln>
              <a:solidFill>
                <a:srgbClr val="0E20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2098547" y="4126153"/>
              <a:ext cx="620761" cy="258401"/>
            </a:xfrm>
            <a:prstGeom prst="line">
              <a:avLst/>
            </a:prstGeom>
            <a:ln>
              <a:solidFill>
                <a:srgbClr val="0E20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62" idx="2"/>
              <a:endCxn id="82" idx="7"/>
            </p:cNvCxnSpPr>
            <p:nvPr/>
          </p:nvCxnSpPr>
          <p:spPr>
            <a:xfrm flipH="1">
              <a:off x="6084136" y="2739426"/>
              <a:ext cx="241243" cy="259938"/>
            </a:xfrm>
            <a:prstGeom prst="line">
              <a:avLst/>
            </a:prstGeom>
            <a:ln>
              <a:solidFill>
                <a:srgbClr val="0E20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68" idx="2"/>
              <a:endCxn id="86" idx="1"/>
            </p:cNvCxnSpPr>
            <p:nvPr/>
          </p:nvCxnSpPr>
          <p:spPr>
            <a:xfrm>
              <a:off x="2016734" y="3550687"/>
              <a:ext cx="320758" cy="240047"/>
            </a:xfrm>
            <a:prstGeom prst="line">
              <a:avLst/>
            </a:prstGeom>
            <a:ln>
              <a:solidFill>
                <a:srgbClr val="0E20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 userDrawn="1"/>
          </p:nvSpPr>
          <p:spPr>
            <a:xfrm>
              <a:off x="5613052" y="3395547"/>
              <a:ext cx="83691" cy="83691"/>
            </a:xfrm>
            <a:prstGeom prst="ellipse">
              <a:avLst/>
            </a:prstGeom>
            <a:solidFill>
              <a:srgbClr val="0E20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E207F"/>
                </a:solidFill>
              </a:endParaRPr>
            </a:p>
          </p:txBody>
        </p:sp>
        <p:sp>
          <p:nvSpPr>
            <p:cNvPr id="38" name="Oval 37"/>
            <p:cNvSpPr/>
            <p:nvPr userDrawn="1"/>
          </p:nvSpPr>
          <p:spPr>
            <a:xfrm>
              <a:off x="5666220" y="3335301"/>
              <a:ext cx="83691" cy="83691"/>
            </a:xfrm>
            <a:prstGeom prst="ellipse">
              <a:avLst/>
            </a:prstGeom>
            <a:solidFill>
              <a:srgbClr val="0E20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E207F"/>
                </a:solidFill>
              </a:endParaRPr>
            </a:p>
          </p:txBody>
        </p:sp>
        <p:sp>
          <p:nvSpPr>
            <p:cNvPr id="39" name="Oval 38"/>
            <p:cNvSpPr/>
            <p:nvPr userDrawn="1"/>
          </p:nvSpPr>
          <p:spPr>
            <a:xfrm>
              <a:off x="5757042" y="3388469"/>
              <a:ext cx="83691" cy="83691"/>
            </a:xfrm>
            <a:prstGeom prst="ellipse">
              <a:avLst/>
            </a:prstGeom>
            <a:solidFill>
              <a:srgbClr val="0E20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E207F"/>
                </a:solidFill>
              </a:endParaRPr>
            </a:p>
          </p:txBody>
        </p:sp>
        <p:sp>
          <p:nvSpPr>
            <p:cNvPr id="40" name="Oval 39"/>
            <p:cNvSpPr/>
            <p:nvPr userDrawn="1"/>
          </p:nvSpPr>
          <p:spPr>
            <a:xfrm>
              <a:off x="5669765" y="3430997"/>
              <a:ext cx="83691" cy="83691"/>
            </a:xfrm>
            <a:prstGeom prst="ellipse">
              <a:avLst/>
            </a:prstGeom>
            <a:solidFill>
              <a:srgbClr val="0E20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E207F"/>
                </a:solidFill>
              </a:endParaRPr>
            </a:p>
          </p:txBody>
        </p:sp>
        <p:cxnSp>
          <p:nvCxnSpPr>
            <p:cNvPr id="45" name="Straight Connector 44"/>
            <p:cNvCxnSpPr>
              <a:endCxn id="35" idx="6"/>
            </p:cNvCxnSpPr>
            <p:nvPr userDrawn="1"/>
          </p:nvCxnSpPr>
          <p:spPr>
            <a:xfrm>
              <a:off x="5323942" y="3407367"/>
              <a:ext cx="372801" cy="30026"/>
            </a:xfrm>
            <a:prstGeom prst="line">
              <a:avLst/>
            </a:prstGeom>
            <a:ln>
              <a:solidFill>
                <a:srgbClr val="0E20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65" idx="0"/>
              <a:endCxn id="40" idx="7"/>
            </p:cNvCxnSpPr>
            <p:nvPr userDrawn="1"/>
          </p:nvCxnSpPr>
          <p:spPr>
            <a:xfrm flipV="1">
              <a:off x="5084552" y="3443253"/>
              <a:ext cx="656648" cy="221930"/>
            </a:xfrm>
            <a:prstGeom prst="line">
              <a:avLst/>
            </a:prstGeom>
            <a:ln>
              <a:solidFill>
                <a:srgbClr val="0E20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39" idx="7"/>
              <a:endCxn id="59" idx="1"/>
            </p:cNvCxnSpPr>
            <p:nvPr userDrawn="1"/>
          </p:nvCxnSpPr>
          <p:spPr>
            <a:xfrm flipV="1">
              <a:off x="5828477" y="3314496"/>
              <a:ext cx="605621" cy="86229"/>
            </a:xfrm>
            <a:prstGeom prst="line">
              <a:avLst/>
            </a:prstGeom>
            <a:ln>
              <a:solidFill>
                <a:srgbClr val="0E20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 userDrawn="1"/>
          </p:nvSpPr>
          <p:spPr>
            <a:xfrm>
              <a:off x="5705207" y="3381377"/>
              <a:ext cx="83691" cy="83691"/>
            </a:xfrm>
            <a:prstGeom prst="ellipse">
              <a:avLst/>
            </a:prstGeom>
            <a:solidFill>
              <a:srgbClr val="0E20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E207F"/>
                </a:solidFill>
              </a:endParaRPr>
            </a:p>
          </p:txBody>
        </p:sp>
        <p:cxnSp>
          <p:nvCxnSpPr>
            <p:cNvPr id="53" name="Straight Connector 52"/>
            <p:cNvCxnSpPr>
              <a:stCxn id="38" idx="4"/>
              <a:endCxn id="60" idx="1"/>
            </p:cNvCxnSpPr>
            <p:nvPr userDrawn="1"/>
          </p:nvCxnSpPr>
          <p:spPr>
            <a:xfrm flipV="1">
              <a:off x="5708066" y="2983408"/>
              <a:ext cx="587963" cy="435584"/>
            </a:xfrm>
            <a:prstGeom prst="line">
              <a:avLst/>
            </a:prstGeom>
            <a:ln>
              <a:solidFill>
                <a:srgbClr val="0E20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 userDrawn="1"/>
          </p:nvSpPr>
          <p:spPr>
            <a:xfrm>
              <a:off x="9599332" y="3800766"/>
              <a:ext cx="712842" cy="22659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E207F"/>
              </a:solidFill>
            </a:ln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r>
                <a:rPr lang="en-US" sz="1000" dirty="0"/>
                <a:t>Priva</a:t>
              </a:r>
              <a:r>
                <a:rPr lang="en-US" sz="1000" baseline="0" dirty="0"/>
                <a:t> Beijing</a:t>
              </a:r>
              <a:endParaRPr lang="nl-NL" sz="1000" dirty="0"/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6434098" y="3201200"/>
              <a:ext cx="853444" cy="22659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E207F"/>
              </a:solidFill>
            </a:ln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r>
                <a:rPr lang="en-US" sz="1000" dirty="0"/>
                <a:t>Priva</a:t>
              </a:r>
              <a:r>
                <a:rPr lang="en-US" sz="1000" baseline="0" dirty="0"/>
                <a:t> Germany</a:t>
              </a:r>
              <a:endParaRPr lang="nl-NL" sz="1000" dirty="0"/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6296029" y="2870112"/>
              <a:ext cx="1309410" cy="22659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E207F"/>
              </a:solidFill>
            </a:ln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r>
                <a:rPr lang="en-US" sz="1000" dirty="0"/>
                <a:t>Van Beek, Netherlands</a:t>
              </a:r>
              <a:endParaRPr lang="nl-NL" sz="1000" dirty="0"/>
            </a:p>
          </p:txBody>
        </p:sp>
        <p:sp>
          <p:nvSpPr>
            <p:cNvPr id="61" name="TextBox 60"/>
            <p:cNvSpPr txBox="1"/>
            <p:nvPr userDrawn="1"/>
          </p:nvSpPr>
          <p:spPr>
            <a:xfrm>
              <a:off x="5008194" y="2160132"/>
              <a:ext cx="1802444" cy="22659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E207F"/>
              </a:solidFill>
            </a:ln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r>
                <a:rPr lang="en-US" sz="1000" dirty="0">
                  <a:solidFill>
                    <a:srgbClr val="0E207F"/>
                  </a:solidFill>
                </a:rPr>
                <a:t>Priva Headquarters, Netherlands</a:t>
              </a:r>
            </a:p>
          </p:txBody>
        </p:sp>
        <p:sp>
          <p:nvSpPr>
            <p:cNvPr id="62" name="TextBox 61"/>
            <p:cNvSpPr txBox="1"/>
            <p:nvPr userDrawn="1"/>
          </p:nvSpPr>
          <p:spPr>
            <a:xfrm>
              <a:off x="5830163" y="2512835"/>
              <a:ext cx="990432" cy="22659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E207F"/>
              </a:solidFill>
            </a:ln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r>
                <a:rPr lang="en-US" sz="1000" dirty="0"/>
                <a:t>Priva</a:t>
              </a:r>
              <a:r>
                <a:rPr lang="en-US" sz="1000" baseline="0" dirty="0"/>
                <a:t> Scandinavia</a:t>
              </a:r>
              <a:endParaRPr lang="nl-NL" sz="1000" dirty="0"/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4686299" y="2867742"/>
              <a:ext cx="588071" cy="22659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E207F"/>
              </a:solidFill>
            </a:ln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r>
                <a:rPr lang="en-US" sz="1000" dirty="0"/>
                <a:t>Priva</a:t>
              </a:r>
              <a:r>
                <a:rPr lang="en-US" sz="1000" baseline="0" dirty="0"/>
                <a:t> UK</a:t>
              </a:r>
              <a:endParaRPr lang="nl-NL" sz="1000" dirty="0"/>
            </a:p>
          </p:txBody>
        </p:sp>
        <p:sp>
          <p:nvSpPr>
            <p:cNvPr id="64" name="TextBox 63"/>
            <p:cNvSpPr txBox="1"/>
            <p:nvPr userDrawn="1"/>
          </p:nvSpPr>
          <p:spPr>
            <a:xfrm>
              <a:off x="4609941" y="3254144"/>
              <a:ext cx="796506" cy="22659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E207F"/>
              </a:solidFill>
            </a:ln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r>
                <a:rPr lang="en-US" sz="1000" dirty="0"/>
                <a:t>Priva</a:t>
              </a:r>
              <a:r>
                <a:rPr lang="en-US" sz="1000" baseline="0" dirty="0"/>
                <a:t> Belgium</a:t>
              </a:r>
              <a:endParaRPr lang="nl-NL" sz="1000" dirty="0"/>
            </a:p>
          </p:txBody>
        </p:sp>
        <p:sp>
          <p:nvSpPr>
            <p:cNvPr id="65" name="TextBox 64"/>
            <p:cNvSpPr txBox="1"/>
            <p:nvPr userDrawn="1"/>
          </p:nvSpPr>
          <p:spPr>
            <a:xfrm>
              <a:off x="4686299" y="3665183"/>
              <a:ext cx="796506" cy="22659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E207F"/>
              </a:solidFill>
            </a:ln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r>
                <a:rPr lang="en-US" sz="1000" dirty="0"/>
                <a:t>Priva</a:t>
              </a:r>
              <a:r>
                <a:rPr lang="en-US" sz="1000" baseline="0" dirty="0"/>
                <a:t> France</a:t>
              </a:r>
              <a:endParaRPr lang="nl-NL" sz="1000" dirty="0"/>
            </a:p>
          </p:txBody>
        </p:sp>
        <p:sp>
          <p:nvSpPr>
            <p:cNvPr id="66" name="TextBox 65"/>
            <p:cNvSpPr txBox="1"/>
            <p:nvPr userDrawn="1"/>
          </p:nvSpPr>
          <p:spPr>
            <a:xfrm>
              <a:off x="3338203" y="3665184"/>
              <a:ext cx="1144517" cy="22659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E207F"/>
              </a:solidFill>
            </a:ln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r>
                <a:rPr lang="en-US" sz="1000" dirty="0"/>
                <a:t>Priva</a:t>
              </a:r>
              <a:r>
                <a:rPr lang="en-US" sz="1000" baseline="0" dirty="0"/>
                <a:t> North America</a:t>
              </a:r>
              <a:endParaRPr lang="nl-NL" sz="1000" dirty="0"/>
            </a:p>
          </p:txBody>
        </p:sp>
        <p:sp>
          <p:nvSpPr>
            <p:cNvPr id="67" name="TextBox 66"/>
            <p:cNvSpPr txBox="1"/>
            <p:nvPr userDrawn="1"/>
          </p:nvSpPr>
          <p:spPr>
            <a:xfrm>
              <a:off x="1516328" y="4378185"/>
              <a:ext cx="1144517" cy="22659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E207F"/>
              </a:solidFill>
            </a:ln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r>
                <a:rPr lang="en-US" sz="1000" dirty="0"/>
                <a:t>Priva</a:t>
              </a:r>
              <a:r>
                <a:rPr lang="en-US" sz="1000" baseline="0" dirty="0"/>
                <a:t> America Latina</a:t>
              </a:r>
              <a:endParaRPr lang="nl-NL" sz="1000" dirty="0"/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1568117" y="3324096"/>
              <a:ext cx="897233" cy="22659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E207F"/>
              </a:solidFill>
            </a:ln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r>
                <a:rPr lang="en-US" sz="1000" dirty="0"/>
                <a:t>Priva</a:t>
              </a:r>
              <a:r>
                <a:rPr lang="en-US" sz="1000" baseline="0" dirty="0"/>
                <a:t> California</a:t>
              </a:r>
              <a:endParaRPr lang="nl-NL" sz="1000" dirty="0"/>
            </a:p>
          </p:txBody>
        </p:sp>
        <p:sp>
          <p:nvSpPr>
            <p:cNvPr id="81" name="Oval 80"/>
            <p:cNvSpPr/>
            <p:nvPr userDrawn="1"/>
          </p:nvSpPr>
          <p:spPr>
            <a:xfrm>
              <a:off x="8869109" y="3438210"/>
              <a:ext cx="83691" cy="83691"/>
            </a:xfrm>
            <a:prstGeom prst="ellipse">
              <a:avLst/>
            </a:prstGeom>
            <a:solidFill>
              <a:srgbClr val="0E20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E207F"/>
                </a:solidFill>
              </a:endParaRPr>
            </a:p>
          </p:txBody>
        </p:sp>
        <p:sp>
          <p:nvSpPr>
            <p:cNvPr id="82" name="Oval 81"/>
            <p:cNvSpPr/>
            <p:nvPr userDrawn="1"/>
          </p:nvSpPr>
          <p:spPr>
            <a:xfrm>
              <a:off x="6012701" y="2987108"/>
              <a:ext cx="83691" cy="83691"/>
            </a:xfrm>
            <a:prstGeom prst="ellipse">
              <a:avLst/>
            </a:prstGeom>
            <a:solidFill>
              <a:srgbClr val="0E20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E207F"/>
                </a:solidFill>
              </a:endParaRPr>
            </a:p>
          </p:txBody>
        </p:sp>
        <p:sp>
          <p:nvSpPr>
            <p:cNvPr id="84" name="Oval 83"/>
            <p:cNvSpPr/>
            <p:nvPr userDrawn="1"/>
          </p:nvSpPr>
          <p:spPr>
            <a:xfrm>
              <a:off x="5557016" y="3233292"/>
              <a:ext cx="83691" cy="83691"/>
            </a:xfrm>
            <a:prstGeom prst="ellipse">
              <a:avLst/>
            </a:prstGeom>
            <a:solidFill>
              <a:srgbClr val="0E20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E207F"/>
                </a:solidFill>
              </a:endParaRPr>
            </a:p>
          </p:txBody>
        </p:sp>
        <p:sp>
          <p:nvSpPr>
            <p:cNvPr id="85" name="Oval 84"/>
            <p:cNvSpPr/>
            <p:nvPr userDrawn="1"/>
          </p:nvSpPr>
          <p:spPr>
            <a:xfrm>
              <a:off x="3385776" y="3418992"/>
              <a:ext cx="83691" cy="83691"/>
            </a:xfrm>
            <a:prstGeom prst="ellipse">
              <a:avLst/>
            </a:prstGeom>
            <a:solidFill>
              <a:srgbClr val="0E20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E207F"/>
                </a:solidFill>
              </a:endParaRPr>
            </a:p>
          </p:txBody>
        </p:sp>
        <p:sp>
          <p:nvSpPr>
            <p:cNvPr id="86" name="Oval 85"/>
            <p:cNvSpPr/>
            <p:nvPr userDrawn="1"/>
          </p:nvSpPr>
          <p:spPr>
            <a:xfrm>
              <a:off x="2325236" y="3778478"/>
              <a:ext cx="83691" cy="83691"/>
            </a:xfrm>
            <a:prstGeom prst="ellipse">
              <a:avLst/>
            </a:prstGeom>
            <a:solidFill>
              <a:srgbClr val="0E20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E207F"/>
                </a:solidFill>
              </a:endParaRPr>
            </a:p>
          </p:txBody>
        </p:sp>
        <p:sp>
          <p:nvSpPr>
            <p:cNvPr id="88" name="Oval 87"/>
            <p:cNvSpPr/>
            <p:nvPr userDrawn="1"/>
          </p:nvSpPr>
          <p:spPr>
            <a:xfrm>
              <a:off x="2701182" y="4072823"/>
              <a:ext cx="83691" cy="83691"/>
            </a:xfrm>
            <a:prstGeom prst="ellipse">
              <a:avLst/>
            </a:prstGeom>
            <a:solidFill>
              <a:srgbClr val="0E20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E207F"/>
                </a:solidFill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595" y="379544"/>
            <a:ext cx="697155" cy="974462"/>
          </a:xfrm>
          <a:prstGeom prst="rect">
            <a:avLst/>
          </a:prstGeom>
        </p:spPr>
      </p:pic>
      <p:cxnSp>
        <p:nvCxnSpPr>
          <p:cNvPr id="43" name="Straight Connector 42"/>
          <p:cNvCxnSpPr/>
          <p:nvPr userDrawn="1"/>
        </p:nvCxnSpPr>
        <p:spPr>
          <a:xfrm>
            <a:off x="606490" y="895350"/>
            <a:ext cx="8468062" cy="1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5"/>
          <p:cNvSpPr>
            <a:spLocks noGrp="1"/>
          </p:cNvSpPr>
          <p:nvPr>
            <p:ph type="title" hasCustomPrompt="1"/>
          </p:nvPr>
        </p:nvSpPr>
        <p:spPr>
          <a:xfrm>
            <a:off x="914400" y="438869"/>
            <a:ext cx="10515600" cy="4566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 b="1" cap="all" baseline="0">
                <a:latin typeface="+mn-lt"/>
              </a:defRPr>
            </a:lvl1pPr>
          </a:lstStyle>
          <a:p>
            <a:r>
              <a:rPr lang="en-US" cap="all" baseline="0" dirty="0"/>
              <a:t>Priva offices worldwide</a:t>
            </a:r>
            <a:endParaRPr lang="en-US" dirty="0"/>
          </a:p>
        </p:txBody>
      </p:sp>
      <p:cxnSp>
        <p:nvCxnSpPr>
          <p:cNvPr id="47" name="Straight Connector 46"/>
          <p:cNvCxnSpPr/>
          <p:nvPr userDrawn="1"/>
        </p:nvCxnSpPr>
        <p:spPr>
          <a:xfrm>
            <a:off x="606490" y="407925"/>
            <a:ext cx="8468062" cy="1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78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6490" y="3553931"/>
            <a:ext cx="8468062" cy="2747620"/>
          </a:xfrm>
          <a:solidFill>
            <a:srgbClr val="FFFFFF">
              <a:alpha val="85000"/>
            </a:srgbClr>
          </a:solidFill>
          <a:ln>
            <a:noFill/>
          </a:ln>
        </p:spPr>
        <p:txBody>
          <a:bodyPr wrap="square" lIns="360000" tIns="216000" rIns="396000" bIns="21600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0" cap="none" baseline="0"/>
            </a:lvl1pPr>
            <a:lvl2pPr>
              <a:defRPr sz="2800" baseline="0"/>
            </a:lvl2pPr>
            <a:lvl3pPr marL="914400" indent="0" algn="l">
              <a:buNone/>
              <a:defRPr/>
            </a:lvl3pPr>
          </a:lstStyle>
          <a:p>
            <a:pPr lvl="0"/>
            <a:r>
              <a:rPr lang="en-US" dirty="0"/>
              <a:t>Click to edit contact details</a:t>
            </a:r>
          </a:p>
          <a:p>
            <a:pPr lvl="2"/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6490" y="3156169"/>
            <a:ext cx="8468062" cy="19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06490" y="2048525"/>
            <a:ext cx="8468062" cy="19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0781" y="379544"/>
            <a:ext cx="697969" cy="975600"/>
          </a:xfrm>
          <a:prstGeom prst="rect">
            <a:avLst/>
          </a:prstGeom>
        </p:spPr>
      </p:pic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53607" y="2307390"/>
            <a:ext cx="8120945" cy="451212"/>
          </a:xfrm>
        </p:spPr>
        <p:txBody>
          <a:bodyPr lIns="0">
            <a:noAutofit/>
          </a:bodyPr>
          <a:lstStyle>
            <a:lvl1pPr>
              <a:defRPr sz="40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Thank you text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9078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 you for your atten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0093125" y="4486836"/>
            <a:ext cx="1495495" cy="1658919"/>
            <a:chOff x="9606989" y="2251362"/>
            <a:chExt cx="1495495" cy="1658919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6989" y="2251362"/>
              <a:ext cx="729978" cy="7299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0166" y="2747963"/>
              <a:ext cx="1162318" cy="1162318"/>
            </a:xfrm>
            <a:prstGeom prst="rect">
              <a:avLst/>
            </a:prstGeom>
          </p:spPr>
        </p:pic>
      </p:grpSp>
      <p:sp>
        <p:nvSpPr>
          <p:cNvPr id="1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6425" y="2048400"/>
            <a:ext cx="10982325" cy="1297993"/>
          </a:xfrm>
          <a:solidFill>
            <a:srgbClr val="FFFFFF">
              <a:alpha val="85098"/>
            </a:srgbClr>
          </a:solidFill>
        </p:spPr>
        <p:txBody>
          <a:bodyPr lIns="360000" tIns="216000" rIns="396000" bIns="216000">
            <a:spAutoFit/>
          </a:bodyPr>
          <a:lstStyle>
            <a:lvl1pPr algn="just">
              <a:lnSpc>
                <a:spcPct val="100000"/>
              </a:lnSpc>
              <a:spcBef>
                <a:spcPts val="0"/>
              </a:spcBef>
              <a:defRPr sz="2800" b="0" cap="none" baseline="0"/>
            </a:lvl1pPr>
            <a:lvl2pPr>
              <a:defRPr sz="2800" baseline="0"/>
            </a:lvl2pPr>
          </a:lstStyle>
          <a:p>
            <a:pPr lvl="0"/>
            <a:r>
              <a:rPr lang="en-US" dirty="0"/>
              <a:t>Thank you for your attention.</a:t>
            </a:r>
          </a:p>
          <a:p>
            <a:pPr lvl="0"/>
            <a:r>
              <a:rPr lang="en-US" dirty="0"/>
              <a:t>Any questions?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06490" y="866775"/>
            <a:ext cx="10982130" cy="0"/>
          </a:xfrm>
          <a:prstGeom prst="line">
            <a:avLst/>
          </a:prstGeom>
          <a:ln w="12700">
            <a:solidFill>
              <a:srgbClr val="0E2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5231" y="525680"/>
            <a:ext cx="459089" cy="6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88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606491" y="895350"/>
            <a:ext cx="8468063" cy="1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914400" y="438873"/>
            <a:ext cx="10515600" cy="4566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 b="1" cap="all" baseline="0"/>
            </a:lvl1pPr>
          </a:lstStyle>
          <a:p>
            <a:r>
              <a:rPr lang="en-US" cap="all" baseline="0" dirty="0"/>
              <a:t>Click to edit 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597" y="379544"/>
            <a:ext cx="697155" cy="97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15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6425" y="2044800"/>
            <a:ext cx="10982325" cy="1427605"/>
          </a:xfrm>
          <a:solidFill>
            <a:srgbClr val="FFFFFF">
              <a:alpha val="85098"/>
            </a:srgbClr>
          </a:solidFill>
        </p:spPr>
        <p:txBody>
          <a:bodyPr lIns="360000" tIns="864000" rIns="396000" bIns="216000">
            <a:normAutofit/>
          </a:bodyPr>
          <a:lstStyle>
            <a:lvl1pPr>
              <a:defRPr sz="2800" b="0" cap="none" baseline="0"/>
            </a:lvl1pPr>
            <a:lvl2pPr>
              <a:defRPr sz="2800" baseline="0"/>
            </a:lvl2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53607" y="2307390"/>
            <a:ext cx="10343284" cy="451212"/>
          </a:xfrm>
        </p:spPr>
        <p:txBody>
          <a:bodyPr lIns="0">
            <a:noAutofit/>
          </a:bodyPr>
          <a:lstStyle>
            <a:lvl1pPr>
              <a:defRPr sz="4000" b="1" cap="all" baseline="0">
                <a:latin typeface="+mn-lt"/>
              </a:defRPr>
            </a:lvl1pPr>
          </a:lstStyle>
          <a:p>
            <a:pPr lvl="0"/>
            <a:r>
              <a:rPr lang="en-US" dirty="0"/>
              <a:t>Click to edit master title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0781" y="379544"/>
            <a:ext cx="697969" cy="9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1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ackgroun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6425" y="2044800"/>
            <a:ext cx="10982325" cy="1427605"/>
          </a:xfrm>
          <a:solidFill>
            <a:srgbClr val="FFFFFF">
              <a:alpha val="85098"/>
            </a:srgbClr>
          </a:solidFill>
        </p:spPr>
        <p:txBody>
          <a:bodyPr lIns="360000" tIns="864000" rIns="396000" bIns="216000">
            <a:normAutofit/>
          </a:bodyPr>
          <a:lstStyle>
            <a:lvl1pPr>
              <a:defRPr sz="2800" b="0" cap="none" baseline="0"/>
            </a:lvl1pPr>
            <a:lvl2pPr>
              <a:defRPr sz="2800" baseline="0"/>
            </a:lvl2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53607" y="2307390"/>
            <a:ext cx="10343284" cy="451212"/>
          </a:xfrm>
        </p:spPr>
        <p:txBody>
          <a:bodyPr lIns="0">
            <a:noAutofit/>
          </a:bodyPr>
          <a:lstStyle>
            <a:lvl1pPr>
              <a:defRPr sz="4000" b="1" cap="all" baseline="0">
                <a:latin typeface="+mn-lt"/>
              </a:defRPr>
            </a:lvl1pPr>
          </a:lstStyle>
          <a:p>
            <a:pPr lvl="0"/>
            <a:r>
              <a:rPr lang="en-US" dirty="0"/>
              <a:t>Click to edit master title</a:t>
            </a:r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595" y="379544"/>
            <a:ext cx="697155" cy="97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3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ackgroun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6425" y="2044800"/>
            <a:ext cx="10982325" cy="1427605"/>
          </a:xfrm>
          <a:solidFill>
            <a:srgbClr val="FFFFFF">
              <a:alpha val="85098"/>
            </a:srgbClr>
          </a:solidFill>
        </p:spPr>
        <p:txBody>
          <a:bodyPr lIns="360000" tIns="864000" rIns="396000" bIns="216000">
            <a:normAutofit/>
          </a:bodyPr>
          <a:lstStyle>
            <a:lvl1pPr>
              <a:defRPr sz="2800" b="0" cap="none" baseline="0"/>
            </a:lvl1pPr>
            <a:lvl2pPr>
              <a:defRPr sz="2800" baseline="0"/>
            </a:lvl2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53607" y="2307390"/>
            <a:ext cx="10343284" cy="451212"/>
          </a:xfrm>
        </p:spPr>
        <p:txBody>
          <a:bodyPr lIns="0">
            <a:noAutofit/>
          </a:bodyPr>
          <a:lstStyle>
            <a:lvl1pPr>
              <a:defRPr sz="4000" b="1" cap="all" baseline="0">
                <a:latin typeface="+mn-lt"/>
              </a:defRPr>
            </a:lvl1pPr>
          </a:lstStyle>
          <a:p>
            <a:pPr lvl="0"/>
            <a:r>
              <a:rPr lang="en-US" dirty="0"/>
              <a:t>Click to edit master title</a:t>
            </a:r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595" y="379544"/>
            <a:ext cx="697155" cy="97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42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ackground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06490" y="5164452"/>
            <a:ext cx="10982130" cy="110745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cap="none" baseline="0" dirty="0">
              <a:solidFill>
                <a:srgbClr val="FFFFFF"/>
              </a:solidFill>
            </a:endParaRP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53607" y="5423123"/>
            <a:ext cx="10343284" cy="451212"/>
          </a:xfrm>
        </p:spPr>
        <p:txBody>
          <a:bodyPr lIns="0">
            <a:noAutofit/>
          </a:bodyPr>
          <a:lstStyle>
            <a:lvl1pPr>
              <a:defRPr sz="4000" b="1" cap="all" baseline="0">
                <a:latin typeface="+mn-lt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Mastertitle</a:t>
            </a:r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595" y="379544"/>
            <a:ext cx="697155" cy="97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39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14400" y="1602000"/>
            <a:ext cx="10515600" cy="4082043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6490" y="895350"/>
            <a:ext cx="8468062" cy="1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914400" y="438869"/>
            <a:ext cx="10515600" cy="4566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 b="1" cap="all" baseline="0"/>
            </a:lvl1pPr>
          </a:lstStyle>
          <a:p>
            <a:r>
              <a:rPr lang="en-US" cap="all" baseline="0" dirty="0"/>
              <a:t>Click to edit title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6490" y="407925"/>
            <a:ext cx="8468062" cy="1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694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14400" y="1602000"/>
            <a:ext cx="5854390" cy="4082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170234" y="1602000"/>
            <a:ext cx="4418386" cy="408204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6490" y="895350"/>
            <a:ext cx="8468062" cy="1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914400" y="438869"/>
            <a:ext cx="10515600" cy="4566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 b="1" cap="all" baseline="0"/>
            </a:lvl1pPr>
          </a:lstStyle>
          <a:p>
            <a:r>
              <a:rPr lang="en-US" cap="all" baseline="0" dirty="0"/>
              <a:t>Click to edit title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6490" y="407925"/>
            <a:ext cx="8468062" cy="1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551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170234" y="1602000"/>
            <a:ext cx="4418386" cy="408204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6489" y="1601999"/>
            <a:ext cx="6362635" cy="408204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6490" y="895350"/>
            <a:ext cx="8468062" cy="1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5"/>
          <p:cNvSpPr>
            <a:spLocks noGrp="1"/>
          </p:cNvSpPr>
          <p:nvPr>
            <p:ph type="title" hasCustomPrompt="1"/>
          </p:nvPr>
        </p:nvSpPr>
        <p:spPr>
          <a:xfrm>
            <a:off x="914400" y="438869"/>
            <a:ext cx="10515600" cy="4566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 b="1" cap="all" baseline="0"/>
            </a:lvl1pPr>
          </a:lstStyle>
          <a:p>
            <a:r>
              <a:rPr lang="en-US" cap="all" baseline="0" dirty="0"/>
              <a:t>Click to edit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6490" y="407925"/>
            <a:ext cx="8468062" cy="1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119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53607" y="2307390"/>
            <a:ext cx="8120945" cy="451212"/>
          </a:xfrm>
        </p:spPr>
        <p:txBody>
          <a:bodyPr lIns="0">
            <a:noAutofit/>
          </a:bodyPr>
          <a:lstStyle>
            <a:lvl1pPr>
              <a:defRPr sz="40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CHAPTER title</a:t>
            </a:r>
            <a:endParaRPr lang="nl-NL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6490" y="3156169"/>
            <a:ext cx="8468062" cy="19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06490" y="2048525"/>
            <a:ext cx="8468062" cy="19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625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53607" y="2307390"/>
            <a:ext cx="8120945" cy="451212"/>
          </a:xfrm>
          <a:ln>
            <a:noFill/>
          </a:ln>
        </p:spPr>
        <p:txBody>
          <a:bodyPr lIns="0">
            <a:noAutofit/>
          </a:bodyPr>
          <a:lstStyle>
            <a:lvl1pPr>
              <a:defRPr sz="4000" b="1" cap="all" baseline="0">
                <a:latin typeface="+mn-lt"/>
              </a:defRPr>
            </a:lvl1pPr>
          </a:lstStyle>
          <a:p>
            <a:pPr lvl="0"/>
            <a:r>
              <a:rPr lang="en-US" dirty="0"/>
              <a:t>Click to edit CHAPTER title</a:t>
            </a:r>
            <a:endParaRPr lang="nl-NL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6490" y="3156169"/>
            <a:ext cx="8468062" cy="19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606490" y="2048525"/>
            <a:ext cx="8468062" cy="19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505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0006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 slide_whit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3441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 + text frame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6425" y="1576061"/>
            <a:ext cx="10982325" cy="867106"/>
          </a:xfrm>
          <a:solidFill>
            <a:srgbClr val="FFFFFF">
              <a:alpha val="85098"/>
            </a:srgbClr>
          </a:solidFill>
        </p:spPr>
        <p:txBody>
          <a:bodyPr lIns="360000" tIns="216000" rIns="396000" bIns="21600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0" cap="none" baseline="0"/>
            </a:lvl1pPr>
            <a:lvl2pPr>
              <a:defRPr sz="2800" baseline="0"/>
            </a:lvl2pPr>
          </a:lstStyle>
          <a:p>
            <a:pPr lvl="0"/>
            <a:r>
              <a:rPr lang="en-US" dirty="0"/>
              <a:t>Click to edit text lines. Right click to format background / picture fill</a:t>
            </a:r>
          </a:p>
        </p:txBody>
      </p:sp>
    </p:spTree>
    <p:extLst>
      <p:ext uri="{BB962C8B-B14F-4D97-AF65-F5344CB8AC3E}">
        <p14:creationId xmlns:p14="http://schemas.microsoft.com/office/powerpoint/2010/main" val="4294403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 + text fram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6425" y="5119582"/>
            <a:ext cx="10982325" cy="867106"/>
          </a:xfrm>
          <a:solidFill>
            <a:schemeClr val="tx1">
              <a:alpha val="85098"/>
            </a:schemeClr>
          </a:solidFill>
        </p:spPr>
        <p:txBody>
          <a:bodyPr lIns="360000" tIns="216000" rIns="396000" bIns="216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cap="none" baseline="0">
                <a:solidFill>
                  <a:schemeClr val="bg1"/>
                </a:solidFill>
              </a:defRPr>
            </a:lvl1pPr>
            <a:lvl2pPr>
              <a:defRPr sz="2800" baseline="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text. Right click to format background / picture fill</a:t>
            </a:r>
          </a:p>
        </p:txBody>
      </p:sp>
    </p:spTree>
    <p:extLst>
      <p:ext uri="{BB962C8B-B14F-4D97-AF65-F5344CB8AC3E}">
        <p14:creationId xmlns:p14="http://schemas.microsoft.com/office/powerpoint/2010/main" val="372999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ackground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06490" y="5164452"/>
            <a:ext cx="10982130" cy="110745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cap="none" baseline="0" dirty="0">
              <a:solidFill>
                <a:schemeClr val="bg1"/>
              </a:solidFill>
            </a:endParaRP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53607" y="5423123"/>
            <a:ext cx="10343284" cy="451212"/>
          </a:xfrm>
        </p:spPr>
        <p:txBody>
          <a:bodyPr lIns="0">
            <a:noAutofit/>
          </a:bodyPr>
          <a:lstStyle>
            <a:lvl1pPr>
              <a:defRPr sz="4000" b="1" cap="all" baseline="0">
                <a:latin typeface="+mn-lt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Mastertitle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595" y="379544"/>
            <a:ext cx="697155" cy="97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899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va off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/>
          <p:cNvGrpSpPr/>
          <p:nvPr userDrawn="1"/>
        </p:nvGrpSpPr>
        <p:grpSpPr>
          <a:xfrm>
            <a:off x="658214" y="1506066"/>
            <a:ext cx="10930406" cy="4840946"/>
            <a:chOff x="1145746" y="1932614"/>
            <a:chExt cx="10058398" cy="445474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5746" y="1932614"/>
              <a:ext cx="10058398" cy="4454744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5" name="Straight Connector 14"/>
            <p:cNvCxnSpPr/>
            <p:nvPr/>
          </p:nvCxnSpPr>
          <p:spPr>
            <a:xfrm flipH="1" flipV="1">
              <a:off x="5653743" y="2372775"/>
              <a:ext cx="57867" cy="934683"/>
            </a:xfrm>
            <a:prstGeom prst="line">
              <a:avLst/>
            </a:prstGeom>
            <a:ln>
              <a:solidFill>
                <a:srgbClr val="0E20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84" idx="1"/>
            </p:cNvCxnSpPr>
            <p:nvPr/>
          </p:nvCxnSpPr>
          <p:spPr>
            <a:xfrm>
              <a:off x="5174706" y="3027947"/>
              <a:ext cx="394566" cy="217601"/>
            </a:xfrm>
            <a:prstGeom prst="line">
              <a:avLst/>
            </a:prstGeom>
            <a:ln>
              <a:solidFill>
                <a:srgbClr val="0E20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2" idx="1"/>
            </p:cNvCxnSpPr>
            <p:nvPr/>
          </p:nvCxnSpPr>
          <p:spPr>
            <a:xfrm flipH="1" flipV="1">
              <a:off x="8917964" y="3472834"/>
              <a:ext cx="681368" cy="441228"/>
            </a:xfrm>
            <a:prstGeom prst="line">
              <a:avLst/>
            </a:prstGeom>
            <a:ln>
              <a:solidFill>
                <a:srgbClr val="0E20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098547" y="4101791"/>
              <a:ext cx="603810" cy="255554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463028" y="3490922"/>
              <a:ext cx="346836" cy="238644"/>
            </a:xfrm>
            <a:prstGeom prst="line">
              <a:avLst/>
            </a:prstGeom>
            <a:ln>
              <a:solidFill>
                <a:srgbClr val="0E20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2098547" y="4126153"/>
              <a:ext cx="620761" cy="258401"/>
            </a:xfrm>
            <a:prstGeom prst="line">
              <a:avLst/>
            </a:prstGeom>
            <a:ln>
              <a:solidFill>
                <a:srgbClr val="0E20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62" idx="2"/>
              <a:endCxn id="82" idx="7"/>
            </p:cNvCxnSpPr>
            <p:nvPr/>
          </p:nvCxnSpPr>
          <p:spPr>
            <a:xfrm flipH="1">
              <a:off x="6084136" y="2739426"/>
              <a:ext cx="241243" cy="259938"/>
            </a:xfrm>
            <a:prstGeom prst="line">
              <a:avLst/>
            </a:prstGeom>
            <a:ln>
              <a:solidFill>
                <a:srgbClr val="0E20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68" idx="2"/>
              <a:endCxn id="86" idx="1"/>
            </p:cNvCxnSpPr>
            <p:nvPr/>
          </p:nvCxnSpPr>
          <p:spPr>
            <a:xfrm>
              <a:off x="2016734" y="3550687"/>
              <a:ext cx="320758" cy="240047"/>
            </a:xfrm>
            <a:prstGeom prst="line">
              <a:avLst/>
            </a:prstGeom>
            <a:ln>
              <a:solidFill>
                <a:srgbClr val="0E20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 userDrawn="1"/>
          </p:nvSpPr>
          <p:spPr>
            <a:xfrm>
              <a:off x="5613052" y="3395547"/>
              <a:ext cx="83691" cy="83691"/>
            </a:xfrm>
            <a:prstGeom prst="ellipse">
              <a:avLst/>
            </a:prstGeom>
            <a:solidFill>
              <a:srgbClr val="0E20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E207F"/>
                </a:solidFill>
              </a:endParaRPr>
            </a:p>
          </p:txBody>
        </p:sp>
        <p:sp>
          <p:nvSpPr>
            <p:cNvPr id="38" name="Oval 37"/>
            <p:cNvSpPr/>
            <p:nvPr userDrawn="1"/>
          </p:nvSpPr>
          <p:spPr>
            <a:xfrm>
              <a:off x="5666220" y="3335301"/>
              <a:ext cx="83691" cy="83691"/>
            </a:xfrm>
            <a:prstGeom prst="ellipse">
              <a:avLst/>
            </a:prstGeom>
            <a:solidFill>
              <a:srgbClr val="0E20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E207F"/>
                </a:solidFill>
              </a:endParaRPr>
            </a:p>
          </p:txBody>
        </p:sp>
        <p:sp>
          <p:nvSpPr>
            <p:cNvPr id="39" name="Oval 38"/>
            <p:cNvSpPr/>
            <p:nvPr userDrawn="1"/>
          </p:nvSpPr>
          <p:spPr>
            <a:xfrm>
              <a:off x="5757042" y="3388469"/>
              <a:ext cx="83691" cy="83691"/>
            </a:xfrm>
            <a:prstGeom prst="ellipse">
              <a:avLst/>
            </a:prstGeom>
            <a:solidFill>
              <a:srgbClr val="0E20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E207F"/>
                </a:solidFill>
              </a:endParaRPr>
            </a:p>
          </p:txBody>
        </p:sp>
        <p:sp>
          <p:nvSpPr>
            <p:cNvPr id="40" name="Oval 39"/>
            <p:cNvSpPr/>
            <p:nvPr userDrawn="1"/>
          </p:nvSpPr>
          <p:spPr>
            <a:xfrm>
              <a:off x="5669765" y="3430997"/>
              <a:ext cx="83691" cy="83691"/>
            </a:xfrm>
            <a:prstGeom prst="ellipse">
              <a:avLst/>
            </a:prstGeom>
            <a:solidFill>
              <a:srgbClr val="0E20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E207F"/>
                </a:solidFill>
              </a:endParaRPr>
            </a:p>
          </p:txBody>
        </p:sp>
        <p:cxnSp>
          <p:nvCxnSpPr>
            <p:cNvPr id="45" name="Straight Connector 44"/>
            <p:cNvCxnSpPr>
              <a:endCxn id="35" idx="6"/>
            </p:cNvCxnSpPr>
            <p:nvPr userDrawn="1"/>
          </p:nvCxnSpPr>
          <p:spPr>
            <a:xfrm>
              <a:off x="5323942" y="3407367"/>
              <a:ext cx="372801" cy="30026"/>
            </a:xfrm>
            <a:prstGeom prst="line">
              <a:avLst/>
            </a:prstGeom>
            <a:ln>
              <a:solidFill>
                <a:srgbClr val="0E20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65" idx="0"/>
              <a:endCxn id="40" idx="7"/>
            </p:cNvCxnSpPr>
            <p:nvPr userDrawn="1"/>
          </p:nvCxnSpPr>
          <p:spPr>
            <a:xfrm flipV="1">
              <a:off x="5084552" y="3443253"/>
              <a:ext cx="656648" cy="221930"/>
            </a:xfrm>
            <a:prstGeom prst="line">
              <a:avLst/>
            </a:prstGeom>
            <a:ln>
              <a:solidFill>
                <a:srgbClr val="0E20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39" idx="7"/>
              <a:endCxn id="59" idx="1"/>
            </p:cNvCxnSpPr>
            <p:nvPr userDrawn="1"/>
          </p:nvCxnSpPr>
          <p:spPr>
            <a:xfrm flipV="1">
              <a:off x="5828477" y="3314496"/>
              <a:ext cx="605621" cy="86229"/>
            </a:xfrm>
            <a:prstGeom prst="line">
              <a:avLst/>
            </a:prstGeom>
            <a:ln>
              <a:solidFill>
                <a:srgbClr val="0E20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 userDrawn="1"/>
          </p:nvSpPr>
          <p:spPr>
            <a:xfrm>
              <a:off x="5705207" y="3381377"/>
              <a:ext cx="83691" cy="83691"/>
            </a:xfrm>
            <a:prstGeom prst="ellipse">
              <a:avLst/>
            </a:prstGeom>
            <a:solidFill>
              <a:srgbClr val="0E20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E207F"/>
                </a:solidFill>
              </a:endParaRPr>
            </a:p>
          </p:txBody>
        </p:sp>
        <p:cxnSp>
          <p:nvCxnSpPr>
            <p:cNvPr id="53" name="Straight Connector 52"/>
            <p:cNvCxnSpPr>
              <a:stCxn id="38" idx="4"/>
              <a:endCxn id="60" idx="1"/>
            </p:cNvCxnSpPr>
            <p:nvPr userDrawn="1"/>
          </p:nvCxnSpPr>
          <p:spPr>
            <a:xfrm flipV="1">
              <a:off x="5708066" y="2983408"/>
              <a:ext cx="587963" cy="435584"/>
            </a:xfrm>
            <a:prstGeom prst="line">
              <a:avLst/>
            </a:prstGeom>
            <a:ln>
              <a:solidFill>
                <a:srgbClr val="0E20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 userDrawn="1"/>
          </p:nvSpPr>
          <p:spPr>
            <a:xfrm>
              <a:off x="9599332" y="3800766"/>
              <a:ext cx="712842" cy="22659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E207F"/>
              </a:solidFill>
            </a:ln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r>
                <a:rPr lang="en-US" sz="1000" dirty="0">
                  <a:solidFill>
                    <a:srgbClr val="0E207F"/>
                  </a:solidFill>
                </a:rPr>
                <a:t>Priva Beijing</a:t>
              </a:r>
              <a:endParaRPr lang="nl-NL" sz="1000" dirty="0">
                <a:solidFill>
                  <a:srgbClr val="0E207F"/>
                </a:solidFill>
              </a:endParaRPr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6434098" y="3201200"/>
              <a:ext cx="853444" cy="22659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E207F"/>
              </a:solidFill>
            </a:ln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r>
                <a:rPr lang="en-US" sz="1000" dirty="0">
                  <a:solidFill>
                    <a:srgbClr val="0E207F"/>
                  </a:solidFill>
                </a:rPr>
                <a:t>Priva Germany</a:t>
              </a:r>
              <a:endParaRPr lang="nl-NL" sz="1000" dirty="0">
                <a:solidFill>
                  <a:srgbClr val="0E207F"/>
                </a:solidFill>
              </a:endParaRP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6296029" y="2870112"/>
              <a:ext cx="1309410" cy="22659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E207F"/>
              </a:solidFill>
            </a:ln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r>
                <a:rPr lang="en-US" sz="1000" dirty="0">
                  <a:solidFill>
                    <a:srgbClr val="0E207F"/>
                  </a:solidFill>
                </a:rPr>
                <a:t>Van Beek, Netherlands</a:t>
              </a:r>
              <a:endParaRPr lang="nl-NL" sz="1000" dirty="0">
                <a:solidFill>
                  <a:srgbClr val="0E207F"/>
                </a:solidFill>
              </a:endParaRPr>
            </a:p>
          </p:txBody>
        </p:sp>
        <p:sp>
          <p:nvSpPr>
            <p:cNvPr id="61" name="TextBox 60"/>
            <p:cNvSpPr txBox="1"/>
            <p:nvPr userDrawn="1"/>
          </p:nvSpPr>
          <p:spPr>
            <a:xfrm>
              <a:off x="5008194" y="2160132"/>
              <a:ext cx="1802444" cy="22659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E207F"/>
              </a:solidFill>
            </a:ln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r>
                <a:rPr lang="en-US" sz="1000" dirty="0">
                  <a:solidFill>
                    <a:srgbClr val="0E207F"/>
                  </a:solidFill>
                </a:rPr>
                <a:t>Priva Headquarters, Netherlands</a:t>
              </a:r>
            </a:p>
          </p:txBody>
        </p:sp>
        <p:sp>
          <p:nvSpPr>
            <p:cNvPr id="62" name="TextBox 61"/>
            <p:cNvSpPr txBox="1"/>
            <p:nvPr userDrawn="1"/>
          </p:nvSpPr>
          <p:spPr>
            <a:xfrm>
              <a:off x="5830163" y="2512835"/>
              <a:ext cx="990432" cy="22659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E207F"/>
              </a:solidFill>
            </a:ln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r>
                <a:rPr lang="en-US" sz="1000" dirty="0">
                  <a:solidFill>
                    <a:srgbClr val="0E207F"/>
                  </a:solidFill>
                </a:rPr>
                <a:t>Priva Scandinavia</a:t>
              </a:r>
              <a:endParaRPr lang="nl-NL" sz="1000" dirty="0">
                <a:solidFill>
                  <a:srgbClr val="0E207F"/>
                </a:solidFill>
              </a:endParaRPr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4686299" y="2867742"/>
              <a:ext cx="588071" cy="22659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E207F"/>
              </a:solidFill>
            </a:ln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r>
                <a:rPr lang="en-US" sz="1000" dirty="0">
                  <a:solidFill>
                    <a:srgbClr val="0E207F"/>
                  </a:solidFill>
                </a:rPr>
                <a:t>Priva UK</a:t>
              </a:r>
              <a:endParaRPr lang="nl-NL" sz="1000" dirty="0">
                <a:solidFill>
                  <a:srgbClr val="0E207F"/>
                </a:solidFill>
              </a:endParaRPr>
            </a:p>
          </p:txBody>
        </p:sp>
        <p:sp>
          <p:nvSpPr>
            <p:cNvPr id="64" name="TextBox 63"/>
            <p:cNvSpPr txBox="1"/>
            <p:nvPr userDrawn="1"/>
          </p:nvSpPr>
          <p:spPr>
            <a:xfrm>
              <a:off x="4609941" y="3254144"/>
              <a:ext cx="796506" cy="22659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E207F"/>
              </a:solidFill>
            </a:ln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r>
                <a:rPr lang="en-US" sz="1000" dirty="0">
                  <a:solidFill>
                    <a:srgbClr val="0E207F"/>
                  </a:solidFill>
                </a:rPr>
                <a:t>Priva Belgium</a:t>
              </a:r>
              <a:endParaRPr lang="nl-NL" sz="1000" dirty="0">
                <a:solidFill>
                  <a:srgbClr val="0E207F"/>
                </a:solidFill>
              </a:endParaRPr>
            </a:p>
          </p:txBody>
        </p:sp>
        <p:sp>
          <p:nvSpPr>
            <p:cNvPr id="65" name="TextBox 64"/>
            <p:cNvSpPr txBox="1"/>
            <p:nvPr userDrawn="1"/>
          </p:nvSpPr>
          <p:spPr>
            <a:xfrm>
              <a:off x="4686299" y="3665183"/>
              <a:ext cx="796506" cy="22659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E207F"/>
              </a:solidFill>
            </a:ln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r>
                <a:rPr lang="en-US" sz="1000" dirty="0">
                  <a:solidFill>
                    <a:srgbClr val="0E207F"/>
                  </a:solidFill>
                </a:rPr>
                <a:t>Priva France</a:t>
              </a:r>
              <a:endParaRPr lang="nl-NL" sz="1000" dirty="0">
                <a:solidFill>
                  <a:srgbClr val="0E207F"/>
                </a:solidFill>
              </a:endParaRPr>
            </a:p>
          </p:txBody>
        </p:sp>
        <p:sp>
          <p:nvSpPr>
            <p:cNvPr id="66" name="TextBox 65"/>
            <p:cNvSpPr txBox="1"/>
            <p:nvPr userDrawn="1"/>
          </p:nvSpPr>
          <p:spPr>
            <a:xfrm>
              <a:off x="3338203" y="3665184"/>
              <a:ext cx="1144517" cy="22659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E207F"/>
              </a:solidFill>
            </a:ln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r>
                <a:rPr lang="en-US" sz="1000" dirty="0">
                  <a:solidFill>
                    <a:srgbClr val="0E207F"/>
                  </a:solidFill>
                </a:rPr>
                <a:t>Priva North America</a:t>
              </a:r>
              <a:endParaRPr lang="nl-NL" sz="1000" dirty="0">
                <a:solidFill>
                  <a:srgbClr val="0E207F"/>
                </a:solidFill>
              </a:endParaRPr>
            </a:p>
          </p:txBody>
        </p:sp>
        <p:sp>
          <p:nvSpPr>
            <p:cNvPr id="67" name="TextBox 66"/>
            <p:cNvSpPr txBox="1"/>
            <p:nvPr userDrawn="1"/>
          </p:nvSpPr>
          <p:spPr>
            <a:xfrm>
              <a:off x="1516328" y="4378185"/>
              <a:ext cx="1144517" cy="22659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E207F"/>
              </a:solidFill>
            </a:ln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r>
                <a:rPr lang="en-US" sz="1000" dirty="0">
                  <a:solidFill>
                    <a:srgbClr val="0E207F"/>
                  </a:solidFill>
                </a:rPr>
                <a:t>Priva America Latina</a:t>
              </a:r>
              <a:endParaRPr lang="nl-NL" sz="1000" dirty="0">
                <a:solidFill>
                  <a:srgbClr val="0E207F"/>
                </a:solidFill>
              </a:endParaRP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1568117" y="3324096"/>
              <a:ext cx="897233" cy="22659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E207F"/>
              </a:solidFill>
            </a:ln>
          </p:spPr>
          <p:txBody>
            <a:bodyPr wrap="square" lIns="36000" tIns="36000" rIns="36000" bIns="36000" rtlCol="0" anchor="ctr" anchorCtr="1">
              <a:spAutoFit/>
            </a:bodyPr>
            <a:lstStyle/>
            <a:p>
              <a:r>
                <a:rPr lang="en-US" sz="1000" dirty="0">
                  <a:solidFill>
                    <a:srgbClr val="0E207F"/>
                  </a:solidFill>
                </a:rPr>
                <a:t>Priva California</a:t>
              </a:r>
              <a:endParaRPr lang="nl-NL" sz="1000" dirty="0">
                <a:solidFill>
                  <a:srgbClr val="0E207F"/>
                </a:solidFill>
              </a:endParaRPr>
            </a:p>
          </p:txBody>
        </p:sp>
        <p:sp>
          <p:nvSpPr>
            <p:cNvPr id="81" name="Oval 80"/>
            <p:cNvSpPr/>
            <p:nvPr userDrawn="1"/>
          </p:nvSpPr>
          <p:spPr>
            <a:xfrm>
              <a:off x="8869109" y="3438210"/>
              <a:ext cx="83691" cy="83691"/>
            </a:xfrm>
            <a:prstGeom prst="ellipse">
              <a:avLst/>
            </a:prstGeom>
            <a:solidFill>
              <a:srgbClr val="0E20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E207F"/>
                </a:solidFill>
              </a:endParaRPr>
            </a:p>
          </p:txBody>
        </p:sp>
        <p:sp>
          <p:nvSpPr>
            <p:cNvPr id="82" name="Oval 81"/>
            <p:cNvSpPr/>
            <p:nvPr userDrawn="1"/>
          </p:nvSpPr>
          <p:spPr>
            <a:xfrm>
              <a:off x="6012701" y="2987108"/>
              <a:ext cx="83691" cy="83691"/>
            </a:xfrm>
            <a:prstGeom prst="ellipse">
              <a:avLst/>
            </a:prstGeom>
            <a:solidFill>
              <a:srgbClr val="0E20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E207F"/>
                </a:solidFill>
              </a:endParaRPr>
            </a:p>
          </p:txBody>
        </p:sp>
        <p:sp>
          <p:nvSpPr>
            <p:cNvPr id="84" name="Oval 83"/>
            <p:cNvSpPr/>
            <p:nvPr userDrawn="1"/>
          </p:nvSpPr>
          <p:spPr>
            <a:xfrm>
              <a:off x="5557016" y="3233292"/>
              <a:ext cx="83691" cy="83691"/>
            </a:xfrm>
            <a:prstGeom prst="ellipse">
              <a:avLst/>
            </a:prstGeom>
            <a:solidFill>
              <a:srgbClr val="0E20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E207F"/>
                </a:solidFill>
              </a:endParaRPr>
            </a:p>
          </p:txBody>
        </p:sp>
        <p:sp>
          <p:nvSpPr>
            <p:cNvPr id="85" name="Oval 84"/>
            <p:cNvSpPr/>
            <p:nvPr userDrawn="1"/>
          </p:nvSpPr>
          <p:spPr>
            <a:xfrm>
              <a:off x="3385776" y="3418992"/>
              <a:ext cx="83691" cy="83691"/>
            </a:xfrm>
            <a:prstGeom prst="ellipse">
              <a:avLst/>
            </a:prstGeom>
            <a:solidFill>
              <a:srgbClr val="0E20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E207F"/>
                </a:solidFill>
              </a:endParaRPr>
            </a:p>
          </p:txBody>
        </p:sp>
        <p:sp>
          <p:nvSpPr>
            <p:cNvPr id="86" name="Oval 85"/>
            <p:cNvSpPr/>
            <p:nvPr userDrawn="1"/>
          </p:nvSpPr>
          <p:spPr>
            <a:xfrm>
              <a:off x="2325236" y="3778478"/>
              <a:ext cx="83691" cy="83691"/>
            </a:xfrm>
            <a:prstGeom prst="ellipse">
              <a:avLst/>
            </a:prstGeom>
            <a:solidFill>
              <a:srgbClr val="0E20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E207F"/>
                </a:solidFill>
              </a:endParaRPr>
            </a:p>
          </p:txBody>
        </p:sp>
        <p:sp>
          <p:nvSpPr>
            <p:cNvPr id="88" name="Oval 87"/>
            <p:cNvSpPr/>
            <p:nvPr userDrawn="1"/>
          </p:nvSpPr>
          <p:spPr>
            <a:xfrm>
              <a:off x="2701182" y="4072823"/>
              <a:ext cx="83691" cy="83691"/>
            </a:xfrm>
            <a:prstGeom prst="ellipse">
              <a:avLst/>
            </a:prstGeom>
            <a:solidFill>
              <a:srgbClr val="0E20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E207F"/>
                </a:solidFill>
              </a:endParaRPr>
            </a:p>
          </p:txBody>
        </p:sp>
      </p:grpSp>
      <p:cxnSp>
        <p:nvCxnSpPr>
          <p:cNvPr id="41" name="Straight Connector 40"/>
          <p:cNvCxnSpPr/>
          <p:nvPr userDrawn="1"/>
        </p:nvCxnSpPr>
        <p:spPr>
          <a:xfrm>
            <a:off x="606490" y="895350"/>
            <a:ext cx="8468062" cy="1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le 5"/>
          <p:cNvSpPr>
            <a:spLocks noGrp="1"/>
          </p:cNvSpPr>
          <p:nvPr>
            <p:ph type="title" hasCustomPrompt="1"/>
          </p:nvPr>
        </p:nvSpPr>
        <p:spPr>
          <a:xfrm>
            <a:off x="914400" y="438869"/>
            <a:ext cx="10515600" cy="4566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 b="1" cap="all" baseline="0"/>
            </a:lvl1pPr>
          </a:lstStyle>
          <a:p>
            <a:r>
              <a:rPr lang="en-US" cap="all" baseline="0" dirty="0"/>
              <a:t>Priva offices worldwide</a:t>
            </a:r>
            <a:endParaRPr lang="en-US" dirty="0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606490" y="407925"/>
            <a:ext cx="8468062" cy="1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891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6490" y="3553931"/>
            <a:ext cx="8468062" cy="2747620"/>
          </a:xfrm>
          <a:solidFill>
            <a:srgbClr val="FFFFFF">
              <a:alpha val="85098"/>
            </a:srgbClr>
          </a:solidFill>
          <a:ln>
            <a:noFill/>
          </a:ln>
        </p:spPr>
        <p:txBody>
          <a:bodyPr wrap="square" lIns="360000" tIns="216000" rIns="396000" bIns="21600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0" cap="none" baseline="0"/>
            </a:lvl1pPr>
            <a:lvl2pPr>
              <a:defRPr sz="2800" baseline="0"/>
            </a:lvl2pPr>
            <a:lvl3pPr marL="914400" indent="0" algn="l">
              <a:buNone/>
              <a:defRPr/>
            </a:lvl3pPr>
          </a:lstStyle>
          <a:p>
            <a:pPr lvl="0"/>
            <a:r>
              <a:rPr lang="en-US" dirty="0"/>
              <a:t>Click to edit contact details</a:t>
            </a:r>
          </a:p>
          <a:p>
            <a:pPr lvl="2"/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6490" y="3156169"/>
            <a:ext cx="8468062" cy="19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06490" y="2048525"/>
            <a:ext cx="8468062" cy="19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0781" y="379544"/>
            <a:ext cx="697969" cy="975600"/>
          </a:xfrm>
          <a:prstGeom prst="rect">
            <a:avLst/>
          </a:prstGeom>
        </p:spPr>
      </p:pic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53607" y="2307390"/>
            <a:ext cx="8120945" cy="451212"/>
          </a:xfrm>
        </p:spPr>
        <p:txBody>
          <a:bodyPr lIns="0">
            <a:noAutofit/>
          </a:bodyPr>
          <a:lstStyle>
            <a:lvl1pPr>
              <a:defRPr sz="40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Thank you text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02363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78927" y="1711474"/>
            <a:ext cx="2557975" cy="169284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210021" y="1711474"/>
            <a:ext cx="2557975" cy="169284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975568" y="1711474"/>
            <a:ext cx="2557975" cy="169284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210021" y="3848081"/>
            <a:ext cx="2557975" cy="169284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44474" y="3848081"/>
            <a:ext cx="2557975" cy="169284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975569" y="3848081"/>
            <a:ext cx="2557975" cy="169284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78927" y="3848081"/>
            <a:ext cx="2557975" cy="169284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444474" y="1711474"/>
            <a:ext cx="2557975" cy="169284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60819" y="1300844"/>
            <a:ext cx="99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517810"/>
      </p:ext>
    </p:extLst>
  </p:cSld>
  <p:clrMapOvr>
    <a:masterClrMapping/>
  </p:clrMapOvr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picture + text frame blu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6425" y="5119582"/>
            <a:ext cx="10982325" cy="867106"/>
          </a:xfrm>
          <a:solidFill>
            <a:schemeClr val="tx1">
              <a:alpha val="85098"/>
            </a:schemeClr>
          </a:solidFill>
        </p:spPr>
        <p:txBody>
          <a:bodyPr lIns="360000" tIns="216000" rIns="396000" bIns="216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cap="none" baseline="0">
                <a:solidFill>
                  <a:schemeClr val="bg1"/>
                </a:solidFill>
              </a:defRPr>
            </a:lvl1pPr>
            <a:lvl2pPr>
              <a:defRPr sz="2800" baseline="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text. Right click to format background / picture fill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595" y="379544"/>
            <a:ext cx="697155" cy="97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022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53607" y="2307390"/>
            <a:ext cx="8120945" cy="451212"/>
          </a:xfrm>
          <a:ln>
            <a:noFill/>
          </a:ln>
        </p:spPr>
        <p:txBody>
          <a:bodyPr lIns="0">
            <a:noAutofit/>
          </a:bodyPr>
          <a:lstStyle>
            <a:lvl1pPr>
              <a:defRPr sz="4000" b="1" cap="all" baseline="0">
                <a:latin typeface="+mn-lt"/>
              </a:defRPr>
            </a:lvl1pPr>
          </a:lstStyle>
          <a:p>
            <a:pPr lvl="0"/>
            <a:r>
              <a:rPr lang="en-US" dirty="0"/>
              <a:t>Click to edit CHAPTER title</a:t>
            </a:r>
            <a:endParaRPr lang="nl-NL" dirty="0"/>
          </a:p>
        </p:txBody>
      </p:sp>
      <p:pic>
        <p:nvPicPr>
          <p:cNvPr id="9" name="Picture 8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595" y="379544"/>
            <a:ext cx="697155" cy="97446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606490" y="3156169"/>
            <a:ext cx="8468062" cy="19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606490" y="2048525"/>
            <a:ext cx="8468062" cy="19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80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14400" y="1352026"/>
            <a:ext cx="10515600" cy="5155866"/>
          </a:xfrm>
        </p:spPr>
        <p:txBody>
          <a:bodyPr>
            <a:noAutofit/>
          </a:bodyPr>
          <a:lstStyle>
            <a:lvl1pPr>
              <a:defRPr>
                <a:solidFill>
                  <a:srgbClr val="0E415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6490" y="895350"/>
            <a:ext cx="8468062" cy="1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914400" y="438869"/>
            <a:ext cx="10515600" cy="4566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 b="1" cap="all" baseline="0"/>
            </a:lvl1pPr>
          </a:lstStyle>
          <a:p>
            <a:r>
              <a:rPr lang="en-US" cap="all" baseline="0" dirty="0"/>
              <a:t>Click to edit title</a:t>
            </a:r>
            <a:endParaRPr lang="en-US" dirty="0"/>
          </a:p>
        </p:txBody>
      </p:sp>
      <p:pic>
        <p:nvPicPr>
          <p:cNvPr id="6" name="Picture 5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595" y="379544"/>
            <a:ext cx="697155" cy="97446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606490" y="407925"/>
            <a:ext cx="8468062" cy="1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61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606490" y="895350"/>
            <a:ext cx="8468062" cy="1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914400" y="438869"/>
            <a:ext cx="10515600" cy="4566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 b="1" cap="all" baseline="0"/>
            </a:lvl1pPr>
          </a:lstStyle>
          <a:p>
            <a:r>
              <a:rPr lang="en-US" cap="all" baseline="0" dirty="0"/>
              <a:t>Click to edit title</a:t>
            </a:r>
            <a:endParaRPr lang="en-US" dirty="0"/>
          </a:p>
        </p:txBody>
      </p:sp>
      <p:pic>
        <p:nvPicPr>
          <p:cNvPr id="6" name="Picture 5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595" y="379544"/>
            <a:ext cx="697155" cy="97446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606490" y="407925"/>
            <a:ext cx="8468062" cy="1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5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14400" y="1602000"/>
            <a:ext cx="5854390" cy="40820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170234" y="1602000"/>
            <a:ext cx="4418386" cy="408204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pic>
        <p:nvPicPr>
          <p:cNvPr id="9" name="Picture 8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595" y="379544"/>
            <a:ext cx="697155" cy="97446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06490" y="895350"/>
            <a:ext cx="8468062" cy="1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914400" y="438869"/>
            <a:ext cx="10515600" cy="4566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 b="1" cap="all" baseline="0"/>
            </a:lvl1pPr>
          </a:lstStyle>
          <a:p>
            <a:r>
              <a:rPr lang="en-US" cap="all" baseline="0" dirty="0"/>
              <a:t>Click to edit title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6490" y="407925"/>
            <a:ext cx="8468062" cy="1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68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170234" y="1602000"/>
            <a:ext cx="4418386" cy="408204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6489" y="1601999"/>
            <a:ext cx="6362635" cy="408204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pic>
        <p:nvPicPr>
          <p:cNvPr id="10" name="Picture 9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595" y="379544"/>
            <a:ext cx="697155" cy="97446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606490" y="895350"/>
            <a:ext cx="8468062" cy="1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5"/>
          <p:cNvSpPr>
            <a:spLocks noGrp="1"/>
          </p:cNvSpPr>
          <p:nvPr>
            <p:ph type="title" hasCustomPrompt="1"/>
          </p:nvPr>
        </p:nvSpPr>
        <p:spPr>
          <a:xfrm>
            <a:off x="914400" y="438869"/>
            <a:ext cx="10515600" cy="4566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 b="1" cap="all" baseline="0"/>
            </a:lvl1pPr>
          </a:lstStyle>
          <a:p>
            <a:r>
              <a:rPr lang="en-US" cap="all" baseline="0" dirty="0"/>
              <a:t>Click to edit title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06490" y="407925"/>
            <a:ext cx="8468062" cy="1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00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53607" y="2307390"/>
            <a:ext cx="8120945" cy="451212"/>
          </a:xfrm>
        </p:spPr>
        <p:txBody>
          <a:bodyPr lIns="0">
            <a:noAutofit/>
          </a:bodyPr>
          <a:lstStyle>
            <a:lvl1pPr>
              <a:defRPr sz="40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6490" y="3240000"/>
            <a:ext cx="8468062" cy="19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06490" y="2048525"/>
            <a:ext cx="8468062" cy="19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0781" y="379544"/>
            <a:ext cx="697969" cy="9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9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53607" y="2307390"/>
            <a:ext cx="8120945" cy="451212"/>
          </a:xfrm>
          <a:ln>
            <a:noFill/>
          </a:ln>
        </p:spPr>
        <p:txBody>
          <a:bodyPr lIns="0">
            <a:noAutofit/>
          </a:bodyPr>
          <a:lstStyle>
            <a:lvl1pPr>
              <a:defRPr sz="4000" b="1" cap="all" baseline="0">
                <a:latin typeface="+mn-lt"/>
              </a:defRPr>
            </a:lvl1pPr>
          </a:lstStyle>
          <a:p>
            <a:pPr lvl="0"/>
            <a:r>
              <a:rPr lang="en-US" dirty="0"/>
              <a:t>Click to edit CHAPTER title</a:t>
            </a:r>
            <a:endParaRPr lang="nl-NL" dirty="0"/>
          </a:p>
        </p:txBody>
      </p:sp>
      <p:pic>
        <p:nvPicPr>
          <p:cNvPr id="9" name="Picture 8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595" y="379544"/>
            <a:ext cx="697155" cy="974462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606490" y="3156169"/>
            <a:ext cx="8468062" cy="19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606490" y="2048525"/>
            <a:ext cx="8468062" cy="19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6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 /><Relationship Id="rId13" Type="http://schemas.openxmlformats.org/officeDocument/2006/relationships/slideLayout" Target="../slideLayouts/slideLayout30.xml" /><Relationship Id="rId3" Type="http://schemas.openxmlformats.org/officeDocument/2006/relationships/slideLayout" Target="../slideLayouts/slideLayout20.xml" /><Relationship Id="rId7" Type="http://schemas.openxmlformats.org/officeDocument/2006/relationships/slideLayout" Target="../slideLayouts/slideLayout24.xml" /><Relationship Id="rId12" Type="http://schemas.openxmlformats.org/officeDocument/2006/relationships/slideLayout" Target="../slideLayouts/slideLayout29.xml" /><Relationship Id="rId2" Type="http://schemas.openxmlformats.org/officeDocument/2006/relationships/slideLayout" Target="../slideLayouts/slideLayout19.xml" /><Relationship Id="rId1" Type="http://schemas.openxmlformats.org/officeDocument/2006/relationships/slideLayout" Target="../slideLayouts/slideLayout18.xml" /><Relationship Id="rId6" Type="http://schemas.openxmlformats.org/officeDocument/2006/relationships/slideLayout" Target="../slideLayouts/slideLayout23.xml" /><Relationship Id="rId11" Type="http://schemas.openxmlformats.org/officeDocument/2006/relationships/slideLayout" Target="../slideLayouts/slideLayout28.xml" /><Relationship Id="rId5" Type="http://schemas.openxmlformats.org/officeDocument/2006/relationships/slideLayout" Target="../slideLayouts/slideLayout22.xml" /><Relationship Id="rId15" Type="http://schemas.openxmlformats.org/officeDocument/2006/relationships/theme" Target="../theme/theme2.xml" /><Relationship Id="rId10" Type="http://schemas.openxmlformats.org/officeDocument/2006/relationships/slideLayout" Target="../slideLayouts/slideLayout27.xml" /><Relationship Id="rId4" Type="http://schemas.openxmlformats.org/officeDocument/2006/relationships/slideLayout" Target="../slideLayouts/slideLayout21.xml" /><Relationship Id="rId9" Type="http://schemas.openxmlformats.org/officeDocument/2006/relationships/slideLayout" Target="../slideLayouts/slideLayout26.xml" /><Relationship Id="rId14" Type="http://schemas.openxmlformats.org/officeDocument/2006/relationships/slideLayout" Target="../slideLayouts/slideLayout31.xml" 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theme" Target="../theme/theme3.xml" /><Relationship Id="rId1" Type="http://schemas.openxmlformats.org/officeDocument/2006/relationships/slideLayout" Target="../slideLayouts/slideLayout32.xml" 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 /><Relationship Id="rId2" Type="http://schemas.openxmlformats.org/officeDocument/2006/relationships/slideLayout" Target="../slideLayouts/slideLayout34.xml" /><Relationship Id="rId1" Type="http://schemas.openxmlformats.org/officeDocument/2006/relationships/slideLayout" Target="../slideLayouts/slideLayout3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173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8" r:id="rId3"/>
    <p:sldLayoutId id="2147483661" r:id="rId4"/>
    <p:sldLayoutId id="2147483701" r:id="rId5"/>
    <p:sldLayoutId id="2147483662" r:id="rId6"/>
    <p:sldLayoutId id="2147483664" r:id="rId7"/>
    <p:sldLayoutId id="2147483651" r:id="rId8"/>
    <p:sldLayoutId id="2147483663" r:id="rId9"/>
    <p:sldLayoutId id="2147483652" r:id="rId10"/>
    <p:sldLayoutId id="2147483667" r:id="rId11"/>
    <p:sldLayoutId id="2147483665" r:id="rId12"/>
    <p:sldLayoutId id="2147483666" r:id="rId13"/>
    <p:sldLayoutId id="2147483654" r:id="rId14"/>
    <p:sldLayoutId id="2147483699" r:id="rId15"/>
    <p:sldLayoutId id="2147483702" r:id="rId16"/>
    <p:sldLayoutId id="214748370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038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82" r:id="rId4"/>
    <p:sldLayoutId id="2147483683" r:id="rId5"/>
    <p:sldLayoutId id="2147483684" r:id="rId6"/>
    <p:sldLayoutId id="2147483697" r:id="rId7"/>
    <p:sldLayoutId id="2147483698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rgbClr val="0E4155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rgbClr val="0E4155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595" y="379544"/>
            <a:ext cx="697155" cy="974462"/>
          </a:xfrm>
          <a:prstGeom prst="rect">
            <a:avLst/>
          </a:prstGeom>
        </p:spPr>
      </p:pic>
      <p:sp>
        <p:nvSpPr>
          <p:cNvPr id="11" name="Title Placeholder 20"/>
          <p:cNvSpPr>
            <a:spLocks noGrp="1"/>
          </p:cNvSpPr>
          <p:nvPr>
            <p:ph type="title"/>
          </p:nvPr>
        </p:nvSpPr>
        <p:spPr>
          <a:xfrm>
            <a:off x="678928" y="694267"/>
            <a:ext cx="9917891" cy="48902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6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 cap="all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305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 /><Relationship Id="rId1" Type="http://schemas.openxmlformats.org/officeDocument/2006/relationships/slideLayout" Target="../slideLayouts/slideLayout5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 /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 /><Relationship Id="rId2" Type="http://schemas.openxmlformats.org/officeDocument/2006/relationships/image" Target="../media/image41.jpg" /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 /><Relationship Id="rId1" Type="http://schemas.openxmlformats.org/officeDocument/2006/relationships/slideLayout" Target="../slideLayouts/slideLayout4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 /><Relationship Id="rId1" Type="http://schemas.openxmlformats.org/officeDocument/2006/relationships/slideLayout" Target="../slideLayouts/slideLayout5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 /><Relationship Id="rId2" Type="http://schemas.openxmlformats.org/officeDocument/2006/relationships/image" Target="../media/image45.emf" /><Relationship Id="rId1" Type="http://schemas.openxmlformats.org/officeDocument/2006/relationships/slideLayout" Target="../slideLayouts/slideLayout5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 /><Relationship Id="rId7" Type="http://schemas.openxmlformats.org/officeDocument/2006/relationships/image" Target="../media/image50.jpeg" /><Relationship Id="rId2" Type="http://schemas.openxmlformats.org/officeDocument/2006/relationships/image" Target="../media/image45.emf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49.emf" /><Relationship Id="rId5" Type="http://schemas.openxmlformats.org/officeDocument/2006/relationships/image" Target="../media/image48.emf" /><Relationship Id="rId4" Type="http://schemas.openxmlformats.org/officeDocument/2006/relationships/image" Target="../media/image47.emf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 /><Relationship Id="rId2" Type="http://schemas.openxmlformats.org/officeDocument/2006/relationships/image" Target="../media/image45.emf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46.emf" /><Relationship Id="rId5" Type="http://schemas.openxmlformats.org/officeDocument/2006/relationships/image" Target="../media/image53.png" /><Relationship Id="rId4" Type="http://schemas.openxmlformats.org/officeDocument/2006/relationships/image" Target="../media/image52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 /><Relationship Id="rId3" Type="http://schemas.openxmlformats.org/officeDocument/2006/relationships/image" Target="../media/image18.emf" /><Relationship Id="rId7" Type="http://schemas.openxmlformats.org/officeDocument/2006/relationships/image" Target="../media/image22.emf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32.xml" /><Relationship Id="rId6" Type="http://schemas.openxmlformats.org/officeDocument/2006/relationships/image" Target="../media/image21.emf" /><Relationship Id="rId5" Type="http://schemas.openxmlformats.org/officeDocument/2006/relationships/image" Target="../media/image20.emf" /><Relationship Id="rId4" Type="http://schemas.openxmlformats.org/officeDocument/2006/relationships/image" Target="../media/image19.emf" /><Relationship Id="rId9" Type="http://schemas.openxmlformats.org/officeDocument/2006/relationships/image" Target="../media/image24.pn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 /><Relationship Id="rId7" Type="http://schemas.openxmlformats.org/officeDocument/2006/relationships/image" Target="../media/image57.emf" /><Relationship Id="rId2" Type="http://schemas.openxmlformats.org/officeDocument/2006/relationships/image" Target="../media/image45.emf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56.emf" /><Relationship Id="rId5" Type="http://schemas.openxmlformats.org/officeDocument/2006/relationships/image" Target="../media/image55.emf" /><Relationship Id="rId4" Type="http://schemas.openxmlformats.org/officeDocument/2006/relationships/image" Target="../media/image54.emf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 /><Relationship Id="rId2" Type="http://schemas.openxmlformats.org/officeDocument/2006/relationships/image" Target="../media/image45.emf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58.emf" 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 /><Relationship Id="rId13" Type="http://schemas.openxmlformats.org/officeDocument/2006/relationships/image" Target="../media/image68.svg" /><Relationship Id="rId18" Type="http://schemas.openxmlformats.org/officeDocument/2006/relationships/image" Target="../media/image71.emf" /><Relationship Id="rId3" Type="http://schemas.openxmlformats.org/officeDocument/2006/relationships/image" Target="../media/image59.emf" /><Relationship Id="rId21" Type="http://schemas.openxmlformats.org/officeDocument/2006/relationships/image" Target="../media/image72.emf" /><Relationship Id="rId7" Type="http://schemas.openxmlformats.org/officeDocument/2006/relationships/image" Target="../media/image62.svg" /><Relationship Id="rId12" Type="http://schemas.openxmlformats.org/officeDocument/2006/relationships/image" Target="../media/image67.png" /><Relationship Id="rId17" Type="http://schemas.openxmlformats.org/officeDocument/2006/relationships/image" Target="../media/image56.emf" /><Relationship Id="rId2" Type="http://schemas.openxmlformats.org/officeDocument/2006/relationships/image" Target="../media/image36.emf" /><Relationship Id="rId16" Type="http://schemas.openxmlformats.org/officeDocument/2006/relationships/image" Target="../media/image55.emf" /><Relationship Id="rId20" Type="http://schemas.openxmlformats.org/officeDocument/2006/relationships/image" Target="../media/image57.emf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61.png" /><Relationship Id="rId11" Type="http://schemas.openxmlformats.org/officeDocument/2006/relationships/image" Target="../media/image66.svg" /><Relationship Id="rId24" Type="http://schemas.openxmlformats.org/officeDocument/2006/relationships/image" Target="../media/image75.emf" /><Relationship Id="rId5" Type="http://schemas.openxmlformats.org/officeDocument/2006/relationships/image" Target="../media/image60.emf" /><Relationship Id="rId15" Type="http://schemas.openxmlformats.org/officeDocument/2006/relationships/image" Target="../media/image70.svg" /><Relationship Id="rId23" Type="http://schemas.openxmlformats.org/officeDocument/2006/relationships/image" Target="../media/image74.png" /><Relationship Id="rId10" Type="http://schemas.openxmlformats.org/officeDocument/2006/relationships/image" Target="../media/image65.png" /><Relationship Id="rId19" Type="http://schemas.openxmlformats.org/officeDocument/2006/relationships/image" Target="../media/image58.emf" /><Relationship Id="rId4" Type="http://schemas.openxmlformats.org/officeDocument/2006/relationships/image" Target="../media/image46.emf" /><Relationship Id="rId9" Type="http://schemas.openxmlformats.org/officeDocument/2006/relationships/image" Target="../media/image64.svg" /><Relationship Id="rId14" Type="http://schemas.openxmlformats.org/officeDocument/2006/relationships/image" Target="../media/image69.png" /><Relationship Id="rId22" Type="http://schemas.openxmlformats.org/officeDocument/2006/relationships/image" Target="../media/image73.emf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 /><Relationship Id="rId2" Type="http://schemas.openxmlformats.org/officeDocument/2006/relationships/image" Target="../media/image44.pn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77.svg" 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 /><Relationship Id="rId13" Type="http://schemas.microsoft.com/office/2007/relationships/hdphoto" Target="../media/hdphoto2.wdp" /><Relationship Id="rId18" Type="http://schemas.openxmlformats.org/officeDocument/2006/relationships/image" Target="../media/image92.png" /><Relationship Id="rId3" Type="http://schemas.openxmlformats.org/officeDocument/2006/relationships/image" Target="../media/image79.svg" /><Relationship Id="rId21" Type="http://schemas.openxmlformats.org/officeDocument/2006/relationships/image" Target="../media/image95.png" /><Relationship Id="rId7" Type="http://schemas.openxmlformats.org/officeDocument/2006/relationships/image" Target="../media/image83.emf" /><Relationship Id="rId12" Type="http://schemas.openxmlformats.org/officeDocument/2006/relationships/image" Target="../media/image87.png" /><Relationship Id="rId17" Type="http://schemas.openxmlformats.org/officeDocument/2006/relationships/image" Target="../media/image91.svg" /><Relationship Id="rId25" Type="http://schemas.openxmlformats.org/officeDocument/2006/relationships/image" Target="../media/image97.png" /><Relationship Id="rId2" Type="http://schemas.openxmlformats.org/officeDocument/2006/relationships/image" Target="../media/image78.png" /><Relationship Id="rId16" Type="http://schemas.openxmlformats.org/officeDocument/2006/relationships/image" Target="../media/image90.png" /><Relationship Id="rId20" Type="http://schemas.openxmlformats.org/officeDocument/2006/relationships/image" Target="../media/image94.png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82.png" /><Relationship Id="rId11" Type="http://schemas.microsoft.com/office/2007/relationships/hdphoto" Target="../media/hdphoto1.wdp" /><Relationship Id="rId24" Type="http://schemas.microsoft.com/office/2007/relationships/hdphoto" Target="../media/hdphoto4.wdp" /><Relationship Id="rId5" Type="http://schemas.openxmlformats.org/officeDocument/2006/relationships/image" Target="../media/image81.png" /><Relationship Id="rId15" Type="http://schemas.openxmlformats.org/officeDocument/2006/relationships/image" Target="../media/image89.svg" /><Relationship Id="rId23" Type="http://schemas.openxmlformats.org/officeDocument/2006/relationships/image" Target="../media/image96.png" /><Relationship Id="rId10" Type="http://schemas.openxmlformats.org/officeDocument/2006/relationships/image" Target="../media/image86.png" /><Relationship Id="rId19" Type="http://schemas.openxmlformats.org/officeDocument/2006/relationships/image" Target="../media/image93.svg" /><Relationship Id="rId4" Type="http://schemas.openxmlformats.org/officeDocument/2006/relationships/image" Target="../media/image80.png" /><Relationship Id="rId9" Type="http://schemas.openxmlformats.org/officeDocument/2006/relationships/image" Target="../media/image85.emf" /><Relationship Id="rId14" Type="http://schemas.openxmlformats.org/officeDocument/2006/relationships/image" Target="../media/image88.png" /><Relationship Id="rId22" Type="http://schemas.microsoft.com/office/2007/relationships/hdphoto" Target="../media/hdphoto3.wdp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 /><Relationship Id="rId2" Type="http://schemas.openxmlformats.org/officeDocument/2006/relationships/image" Target="../media/image45.emf" /><Relationship Id="rId1" Type="http://schemas.openxmlformats.org/officeDocument/2006/relationships/slideLayout" Target="../slideLayouts/slideLayout5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 /><Relationship Id="rId2" Type="http://schemas.openxmlformats.org/officeDocument/2006/relationships/image" Target="../media/image44.pn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77.svg" 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 /><Relationship Id="rId3" Type="http://schemas.openxmlformats.org/officeDocument/2006/relationships/image" Target="../media/image84.png" /><Relationship Id="rId7" Type="http://schemas.openxmlformats.org/officeDocument/2006/relationships/image" Target="../media/image101.emf" /><Relationship Id="rId2" Type="http://schemas.openxmlformats.org/officeDocument/2006/relationships/image" Target="../media/image45.emf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100.emf" /><Relationship Id="rId5" Type="http://schemas.openxmlformats.org/officeDocument/2006/relationships/image" Target="../media/image99.emf" /><Relationship Id="rId10" Type="http://schemas.openxmlformats.org/officeDocument/2006/relationships/image" Target="../media/image54.emf" /><Relationship Id="rId4" Type="http://schemas.openxmlformats.org/officeDocument/2006/relationships/image" Target="../media/image98.emf" /><Relationship Id="rId9" Type="http://schemas.openxmlformats.org/officeDocument/2006/relationships/image" Target="../media/image103.emf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 /><Relationship Id="rId2" Type="http://schemas.openxmlformats.org/officeDocument/2006/relationships/image" Target="../media/image99.emf" /><Relationship Id="rId1" Type="http://schemas.openxmlformats.org/officeDocument/2006/relationships/slideLayout" Target="../slideLayouts/slideLayout9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 /><Relationship Id="rId2" Type="http://schemas.openxmlformats.org/officeDocument/2006/relationships/image" Target="../media/image104.png" /><Relationship Id="rId1" Type="http://schemas.openxmlformats.org/officeDocument/2006/relationships/slideLayout" Target="../slideLayouts/slideLayout10.xml" /><Relationship Id="rId4" Type="http://schemas.openxmlformats.org/officeDocument/2006/relationships/image" Target="../media/image106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32.xml" /><Relationship Id="rId4" Type="http://schemas.openxmlformats.org/officeDocument/2006/relationships/image" Target="../media/image27.jpeg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 /><Relationship Id="rId1" Type="http://schemas.openxmlformats.org/officeDocument/2006/relationships/slideLayout" Target="../slideLayouts/slideLayout5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 /><Relationship Id="rId1" Type="http://schemas.openxmlformats.org/officeDocument/2006/relationships/slideLayout" Target="../slideLayouts/slideLayout9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 /><Relationship Id="rId2" Type="http://schemas.openxmlformats.org/officeDocument/2006/relationships/image" Target="../media/image108.png" /><Relationship Id="rId1" Type="http://schemas.openxmlformats.org/officeDocument/2006/relationships/slideLayout" Target="../slideLayouts/slideLayout4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 /><Relationship Id="rId2" Type="http://schemas.openxmlformats.org/officeDocument/2006/relationships/image" Target="../media/image110.png" /><Relationship Id="rId1" Type="http://schemas.openxmlformats.org/officeDocument/2006/relationships/slideLayout" Target="../slideLayouts/slideLayout4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 /><Relationship Id="rId1" Type="http://schemas.openxmlformats.org/officeDocument/2006/relationships/slideLayout" Target="../slideLayouts/slideLayout9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 /><Relationship Id="rId1" Type="http://schemas.openxmlformats.org/officeDocument/2006/relationships/slideLayout" Target="../slideLayouts/slideLayout11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 /><Relationship Id="rId1" Type="http://schemas.openxmlformats.org/officeDocument/2006/relationships/slideLayout" Target="../slideLayouts/slideLayout11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 /><Relationship Id="rId2" Type="http://schemas.openxmlformats.org/officeDocument/2006/relationships/image" Target="../media/image113.PN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15.png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 /><Relationship Id="rId13" Type="http://schemas.openxmlformats.org/officeDocument/2006/relationships/image" Target="../media/image88.png" /><Relationship Id="rId3" Type="http://schemas.openxmlformats.org/officeDocument/2006/relationships/image" Target="../media/image84.png" /><Relationship Id="rId7" Type="http://schemas.openxmlformats.org/officeDocument/2006/relationships/image" Target="../media/image119.png" /><Relationship Id="rId12" Type="http://schemas.microsoft.com/office/2007/relationships/hdphoto" Target="../media/hdphoto5.wdp" /><Relationship Id="rId2" Type="http://schemas.openxmlformats.org/officeDocument/2006/relationships/image" Target="../media/image116.png" /><Relationship Id="rId1" Type="http://schemas.openxmlformats.org/officeDocument/2006/relationships/slideLayout" Target="../slideLayouts/slideLayout17.xml" /><Relationship Id="rId6" Type="http://schemas.openxmlformats.org/officeDocument/2006/relationships/image" Target="../media/image118.emf" /><Relationship Id="rId11" Type="http://schemas.openxmlformats.org/officeDocument/2006/relationships/image" Target="../media/image123.png" /><Relationship Id="rId5" Type="http://schemas.openxmlformats.org/officeDocument/2006/relationships/image" Target="../media/image117.emf" /><Relationship Id="rId15" Type="http://schemas.openxmlformats.org/officeDocument/2006/relationships/image" Target="../media/image124.jpeg" /><Relationship Id="rId10" Type="http://schemas.openxmlformats.org/officeDocument/2006/relationships/image" Target="../media/image122.png" /><Relationship Id="rId4" Type="http://schemas.openxmlformats.org/officeDocument/2006/relationships/image" Target="../media/image85.emf" /><Relationship Id="rId9" Type="http://schemas.openxmlformats.org/officeDocument/2006/relationships/image" Target="../media/image121.png" /><Relationship Id="rId14" Type="http://schemas.openxmlformats.org/officeDocument/2006/relationships/image" Target="../media/image89.sv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32.xml" /><Relationship Id="rId4" Type="http://schemas.openxmlformats.org/officeDocument/2006/relationships/image" Target="../media/image30.jpeg" 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jpeg" /><Relationship Id="rId13" Type="http://schemas.openxmlformats.org/officeDocument/2006/relationships/image" Target="../media/image116.png" /><Relationship Id="rId3" Type="http://schemas.openxmlformats.org/officeDocument/2006/relationships/image" Target="../media/image125.png" /><Relationship Id="rId7" Type="http://schemas.openxmlformats.org/officeDocument/2006/relationships/image" Target="../media/image129.jpeg" /><Relationship Id="rId12" Type="http://schemas.openxmlformats.org/officeDocument/2006/relationships/image" Target="../media/image133.sv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128.emf" /><Relationship Id="rId11" Type="http://schemas.openxmlformats.org/officeDocument/2006/relationships/image" Target="../media/image132.png" /><Relationship Id="rId5" Type="http://schemas.openxmlformats.org/officeDocument/2006/relationships/image" Target="../media/image127.jpeg" /><Relationship Id="rId10" Type="http://schemas.openxmlformats.org/officeDocument/2006/relationships/image" Target="../media/image131.jpeg" /><Relationship Id="rId4" Type="http://schemas.openxmlformats.org/officeDocument/2006/relationships/image" Target="../media/image126.png" /><Relationship Id="rId9" Type="http://schemas.openxmlformats.org/officeDocument/2006/relationships/image" Target="../media/image84.png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 /><Relationship Id="rId2" Type="http://schemas.openxmlformats.org/officeDocument/2006/relationships/slideLayout" Target="../slideLayouts/slideLayout5.xml" /><Relationship Id="rId1" Type="http://schemas.openxmlformats.org/officeDocument/2006/relationships/video" Target="https://www.youtube.com/embed/PmMLZUUBELs" TargetMode="External" /><Relationship Id="rId4" Type="http://schemas.openxmlformats.org/officeDocument/2006/relationships/image" Target="../media/image135.jpeg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 /><Relationship Id="rId2" Type="http://schemas.openxmlformats.org/officeDocument/2006/relationships/image" Target="../media/image10.emf" /><Relationship Id="rId1" Type="http://schemas.openxmlformats.org/officeDocument/2006/relationships/slideLayout" Target="../slideLayouts/slideLayout34.xml" /><Relationship Id="rId4" Type="http://schemas.openxmlformats.org/officeDocument/2006/relationships/image" Target="../media/image137.emf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32.xml" /><Relationship Id="rId4" Type="http://schemas.openxmlformats.org/officeDocument/2006/relationships/image" Target="../media/image33.jpe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33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 /><Relationship Id="rId1" Type="http://schemas.openxmlformats.org/officeDocument/2006/relationships/slideLayout" Target="../slideLayouts/slideLayout33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37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06425" y="2044800"/>
            <a:ext cx="10982325" cy="179568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Priva B.V.  |  Dennis de Wit  | October 12</a:t>
            </a:r>
            <a:r>
              <a:rPr lang="en-US" baseline="30000" dirty="0"/>
              <a:t>th</a:t>
            </a:r>
            <a:r>
              <a:rPr lang="en-US" dirty="0"/>
              <a:t>, 2018</a:t>
            </a:r>
          </a:p>
          <a:p>
            <a:r>
              <a:rPr lang="nl-NL" dirty="0"/>
              <a:t>dennis.de.wit@priva.nl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dirty="0"/>
              <a:t>Understanding your business inside and out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4258214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2D2AD-02D5-4E10-96D8-BDEE81B9B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Data to Information to Decision making</a:t>
            </a:r>
            <a:endParaRPr lang="nl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55EFA5-E170-4814-87C8-BA98FA96F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624" y="1351831"/>
            <a:ext cx="8743950" cy="50673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32D2C1-040C-437C-B5CA-882C5791A83A}"/>
              </a:ext>
            </a:extLst>
          </p:cNvPr>
          <p:cNvSpPr/>
          <p:nvPr/>
        </p:nvSpPr>
        <p:spPr>
          <a:xfrm>
            <a:off x="9062105" y="5897443"/>
            <a:ext cx="1164431" cy="5216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B3A117-4FE9-4034-AC50-98300CDB44E5}"/>
              </a:ext>
            </a:extLst>
          </p:cNvPr>
          <p:cNvSpPr/>
          <p:nvPr/>
        </p:nvSpPr>
        <p:spPr>
          <a:xfrm>
            <a:off x="7795054" y="4106937"/>
            <a:ext cx="1284652" cy="5216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0AF167-E11F-4158-9530-3131454CA365}"/>
              </a:ext>
            </a:extLst>
          </p:cNvPr>
          <p:cNvSpPr/>
          <p:nvPr/>
        </p:nvSpPr>
        <p:spPr>
          <a:xfrm>
            <a:off x="6394583" y="2277142"/>
            <a:ext cx="1322000" cy="5216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F84C6D-7F28-4D08-BC32-72F725A457A6}"/>
              </a:ext>
            </a:extLst>
          </p:cNvPr>
          <p:cNvSpPr/>
          <p:nvPr/>
        </p:nvSpPr>
        <p:spPr>
          <a:xfrm>
            <a:off x="7055583" y="3179814"/>
            <a:ext cx="1164431" cy="5216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E0DB35-CA4F-4D7D-A5F1-1EEF6F045BEF}"/>
              </a:ext>
            </a:extLst>
          </p:cNvPr>
          <p:cNvSpPr/>
          <p:nvPr/>
        </p:nvSpPr>
        <p:spPr>
          <a:xfrm>
            <a:off x="8437380" y="5002190"/>
            <a:ext cx="1164431" cy="5216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6ACCC5-4B6B-43E6-979F-53E121F321F8}"/>
              </a:ext>
            </a:extLst>
          </p:cNvPr>
          <p:cNvSpPr/>
          <p:nvPr/>
        </p:nvSpPr>
        <p:spPr>
          <a:xfrm>
            <a:off x="5589984" y="1351831"/>
            <a:ext cx="1764973" cy="5216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262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BAF2F-4CD7-496A-B341-448D09A9C6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do you need?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6956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Information is key</a:t>
            </a:r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715" y="1183841"/>
            <a:ext cx="5912285" cy="55581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D598F0-CBE9-4E73-AE3E-45B2F89B7A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1803400"/>
            <a:ext cx="3694637" cy="369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47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information</a:t>
            </a:r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0" y="1189340"/>
            <a:ext cx="6752921" cy="5064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301F4C-2F38-4D4E-BEFF-5F6F53B65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236" y="2375977"/>
            <a:ext cx="5520864" cy="143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89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a business</a:t>
            </a:r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7762" y="1651365"/>
            <a:ext cx="4941906" cy="441123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86223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B697CD-3537-442F-A670-881DD00F32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1352026"/>
            <a:ext cx="8782050" cy="515586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Information is data that has been processed to make it meaningful and useful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Data + Meaning = </a:t>
            </a:r>
            <a:r>
              <a:rPr lang="en-US" dirty="0">
                <a:solidFill>
                  <a:srgbClr val="FF0000"/>
                </a:solidFill>
              </a:rPr>
              <a:t>Information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41FE43-7963-425E-80BA-EBAC480AA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information?</a:t>
            </a:r>
            <a:endParaRPr lang="nl-N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0054A3-28EB-422E-B225-580080FB1ED7}"/>
              </a:ext>
            </a:extLst>
          </p:cNvPr>
          <p:cNvSpPr/>
          <p:nvPr/>
        </p:nvSpPr>
        <p:spPr>
          <a:xfrm>
            <a:off x="3162533" y="1348282"/>
            <a:ext cx="676042" cy="4566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B3BA90-368E-4FC7-9731-BCCC25F525C7}"/>
              </a:ext>
            </a:extLst>
          </p:cNvPr>
          <p:cNvSpPr/>
          <p:nvPr/>
        </p:nvSpPr>
        <p:spPr>
          <a:xfrm>
            <a:off x="5591407" y="1348282"/>
            <a:ext cx="1371367" cy="4566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64DD50-65F3-44A3-A81E-6F972E147EEC}"/>
              </a:ext>
            </a:extLst>
          </p:cNvPr>
          <p:cNvSpPr/>
          <p:nvPr/>
        </p:nvSpPr>
        <p:spPr>
          <a:xfrm>
            <a:off x="1272053" y="1672132"/>
            <a:ext cx="2947521" cy="4566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DEF7D6-DBEC-48FA-92E4-F00A9F0ECA0E}"/>
              </a:ext>
            </a:extLst>
          </p:cNvPr>
          <p:cNvSpPr/>
          <p:nvPr/>
        </p:nvSpPr>
        <p:spPr>
          <a:xfrm>
            <a:off x="1272052" y="2123821"/>
            <a:ext cx="3966697" cy="4566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624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E77D6-E91E-4AED-B641-ED6DFF519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start with</a:t>
            </a:r>
            <a:endParaRPr lang="nl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26A4B4-7566-4ED7-A9D6-04FCE48E3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962" y="1773340"/>
            <a:ext cx="8304849" cy="34713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A5AEA7-CDAC-4281-84A9-3FE0608AEAC0}"/>
              </a:ext>
            </a:extLst>
          </p:cNvPr>
          <p:cNvSpPr/>
          <p:nvPr/>
        </p:nvSpPr>
        <p:spPr>
          <a:xfrm>
            <a:off x="1265792" y="1866900"/>
            <a:ext cx="4552078" cy="3124200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3967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94244C-1E24-4CF0-807E-EB9CB516B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data | Climate, Energy and Water</a:t>
            </a:r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A3CF9C-484D-447B-8EF7-74ABFC636A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4068" y="4653346"/>
            <a:ext cx="1450691" cy="1450691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4BE49CE0-1624-4120-BA78-3C4A2FAC25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209725" y="2774672"/>
            <a:ext cx="6608627" cy="364445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55B721E-EA20-48AA-A9A0-7F2AD0DC8BFE}"/>
              </a:ext>
            </a:extLst>
          </p:cNvPr>
          <p:cNvSpPr/>
          <p:nvPr/>
        </p:nvSpPr>
        <p:spPr>
          <a:xfrm>
            <a:off x="5553512" y="5927195"/>
            <a:ext cx="226503" cy="2265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E8F1F2-D495-42C1-AC3C-B321FE2D2AF0}"/>
              </a:ext>
            </a:extLst>
          </p:cNvPr>
          <p:cNvSpPr/>
          <p:nvPr/>
        </p:nvSpPr>
        <p:spPr>
          <a:xfrm>
            <a:off x="5503178" y="5201849"/>
            <a:ext cx="226503" cy="2265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DDE84D-3315-4D6A-83A7-CC6BC3C15AF0}"/>
              </a:ext>
            </a:extLst>
          </p:cNvPr>
          <p:cNvSpPr/>
          <p:nvPr/>
        </p:nvSpPr>
        <p:spPr>
          <a:xfrm>
            <a:off x="5276675" y="3096219"/>
            <a:ext cx="226503" cy="2265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871D01D-53FB-4DA1-B2E7-250C0638BAD4}"/>
              </a:ext>
            </a:extLst>
          </p:cNvPr>
          <p:cNvSpPr/>
          <p:nvPr/>
        </p:nvSpPr>
        <p:spPr>
          <a:xfrm>
            <a:off x="3400786" y="4754135"/>
            <a:ext cx="226503" cy="2265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861020-51E8-4FDE-90D4-34D3E0FD85A9}"/>
              </a:ext>
            </a:extLst>
          </p:cNvPr>
          <p:cNvSpPr/>
          <p:nvPr/>
        </p:nvSpPr>
        <p:spPr>
          <a:xfrm>
            <a:off x="3441780" y="6208645"/>
            <a:ext cx="226503" cy="2265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8A43371-7339-483A-BF9C-CC401AA67614}"/>
              </a:ext>
            </a:extLst>
          </p:cNvPr>
          <p:cNvSpPr/>
          <p:nvPr/>
        </p:nvSpPr>
        <p:spPr>
          <a:xfrm>
            <a:off x="1687585" y="2774672"/>
            <a:ext cx="226503" cy="2265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2549EDC-0C03-4E8B-B53A-E5672398B1C0}"/>
              </a:ext>
            </a:extLst>
          </p:cNvPr>
          <p:cNvCxnSpPr>
            <a:cxnSpLocks/>
            <a:stCxn id="8" idx="5"/>
            <a:endCxn id="4" idx="1"/>
          </p:cNvCxnSpPr>
          <p:nvPr/>
        </p:nvCxnSpPr>
        <p:spPr>
          <a:xfrm>
            <a:off x="5470007" y="3289551"/>
            <a:ext cx="3814061" cy="208914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9A85EFA-8047-47F1-A4DF-8590BEA3B8E2}"/>
              </a:ext>
            </a:extLst>
          </p:cNvPr>
          <p:cNvCxnSpPr>
            <a:cxnSpLocks/>
            <a:stCxn id="11" idx="6"/>
            <a:endCxn id="4" idx="1"/>
          </p:cNvCxnSpPr>
          <p:nvPr/>
        </p:nvCxnSpPr>
        <p:spPr>
          <a:xfrm>
            <a:off x="1914088" y="2887923"/>
            <a:ext cx="7369980" cy="249076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04BFDE-C24A-4F90-A464-CD4F4B7E5032}"/>
              </a:ext>
            </a:extLst>
          </p:cNvPr>
          <p:cNvCxnSpPr>
            <a:cxnSpLocks/>
            <a:stCxn id="9" idx="6"/>
            <a:endCxn id="4" idx="1"/>
          </p:cNvCxnSpPr>
          <p:nvPr/>
        </p:nvCxnSpPr>
        <p:spPr>
          <a:xfrm>
            <a:off x="3627289" y="4867386"/>
            <a:ext cx="5656779" cy="51130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95283BC-CB5D-491E-B5CC-338679EBA21A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 flipV="1">
            <a:off x="3668283" y="5378692"/>
            <a:ext cx="5615785" cy="94320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262B0B4-D7E1-421F-9FC2-E957763DA5F5}"/>
              </a:ext>
            </a:extLst>
          </p:cNvPr>
          <p:cNvCxnSpPr>
            <a:cxnSpLocks/>
            <a:stCxn id="7" idx="6"/>
            <a:endCxn id="4" idx="1"/>
          </p:cNvCxnSpPr>
          <p:nvPr/>
        </p:nvCxnSpPr>
        <p:spPr>
          <a:xfrm>
            <a:off x="5729681" y="5315100"/>
            <a:ext cx="3554387" cy="6359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9F7D5D9-E0F6-4D50-9892-72F33C8E17FF}"/>
              </a:ext>
            </a:extLst>
          </p:cNvPr>
          <p:cNvCxnSpPr>
            <a:cxnSpLocks/>
            <a:stCxn id="6" idx="6"/>
            <a:endCxn id="4" idx="1"/>
          </p:cNvCxnSpPr>
          <p:nvPr/>
        </p:nvCxnSpPr>
        <p:spPr>
          <a:xfrm flipV="1">
            <a:off x="5780015" y="5378692"/>
            <a:ext cx="3504053" cy="66175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ADDF528-9C9F-4A9A-9C2D-A938E08CD33D}"/>
              </a:ext>
            </a:extLst>
          </p:cNvPr>
          <p:cNvSpPr txBox="1"/>
          <p:nvPr/>
        </p:nvSpPr>
        <p:spPr>
          <a:xfrm>
            <a:off x="719820" y="2703257"/>
            <a:ext cx="96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Sensors:</a:t>
            </a:r>
            <a:endParaRPr lang="nl-N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32E490-B016-407D-B4E8-887F2DC0331B}"/>
              </a:ext>
            </a:extLst>
          </p:cNvPr>
          <p:cNvSpPr/>
          <p:nvPr/>
        </p:nvSpPr>
        <p:spPr>
          <a:xfrm>
            <a:off x="1162050" y="4754135"/>
            <a:ext cx="800100" cy="1579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1C728BD-C359-4E9F-A01D-1CECB283B9BE}"/>
              </a:ext>
            </a:extLst>
          </p:cNvPr>
          <p:cNvSpPr/>
          <p:nvPr/>
        </p:nvSpPr>
        <p:spPr>
          <a:xfrm>
            <a:off x="9079432" y="4460662"/>
            <a:ext cx="1909000" cy="17479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124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94244C-1E24-4CF0-807E-EB9CB516B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data | Labour</a:t>
            </a:r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A3CF9C-484D-447B-8EF7-74ABFC636A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4068" y="4653346"/>
            <a:ext cx="1450691" cy="1450691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4BE49CE0-1624-4120-BA78-3C4A2FAC25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209725" y="2774672"/>
            <a:ext cx="6608627" cy="364445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FFC09C-605C-430C-9107-4ED2BEEDBF8B}"/>
              </a:ext>
            </a:extLst>
          </p:cNvPr>
          <p:cNvCxnSpPr>
            <a:cxnSpLocks/>
          </p:cNvCxnSpPr>
          <p:nvPr/>
        </p:nvCxnSpPr>
        <p:spPr>
          <a:xfrm flipV="1">
            <a:off x="1870123" y="5378691"/>
            <a:ext cx="94628" cy="27867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DBBE6A0D-DCB6-4F11-94FE-6513FA09A6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318" y="3678361"/>
            <a:ext cx="461250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EB9EA27-656E-4E03-8E1E-BF4EB64B5D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9823" y="3678361"/>
            <a:ext cx="461250" cy="5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98B5184-5CA7-40AE-A600-9396A46274F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497" y="3345412"/>
            <a:ext cx="215254" cy="4687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A6FB06-787F-4913-80A2-34E2349172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76132" y="3371600"/>
            <a:ext cx="215254" cy="468774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C618787-0AF4-4477-8524-3BB408169CC2}"/>
              </a:ext>
            </a:extLst>
          </p:cNvPr>
          <p:cNvCxnSpPr>
            <a:cxnSpLocks/>
            <a:stCxn id="21" idx="3"/>
            <a:endCxn id="24" idx="1"/>
          </p:cNvCxnSpPr>
          <p:nvPr/>
        </p:nvCxnSpPr>
        <p:spPr>
          <a:xfrm>
            <a:off x="1641568" y="3948361"/>
            <a:ext cx="3728255" cy="0"/>
          </a:xfrm>
          <a:prstGeom prst="line">
            <a:avLst/>
          </a:prstGeom>
          <a:ln w="34925" cap="rnd">
            <a:solidFill>
              <a:srgbClr val="00B2CB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1C905E08-AC68-4E4A-8D53-06DA579B015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712" y="4726932"/>
            <a:ext cx="537392" cy="898497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268E072-2FDC-4098-AF33-E3A4C3F7785B}"/>
              </a:ext>
            </a:extLst>
          </p:cNvPr>
          <p:cNvCxnSpPr>
            <a:cxnSpLocks/>
            <a:stCxn id="24" idx="3"/>
            <a:endCxn id="4" idx="1"/>
          </p:cNvCxnSpPr>
          <p:nvPr/>
        </p:nvCxnSpPr>
        <p:spPr>
          <a:xfrm>
            <a:off x="5831073" y="3948361"/>
            <a:ext cx="3452995" cy="143033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16" descr="Smartline_tag_MR">
            <a:extLst>
              <a:ext uri="{FF2B5EF4-FFF2-40B4-BE49-F238E27FC236}">
                <a16:creationId xmlns:a16="http://schemas.microsoft.com/office/drawing/2014/main" id="{FDC908A3-FA05-42A2-8434-DA0328D30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8846" y="5804554"/>
            <a:ext cx="249203" cy="30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6" descr="Smartline_tag_MR">
            <a:extLst>
              <a:ext uri="{FF2B5EF4-FFF2-40B4-BE49-F238E27FC236}">
                <a16:creationId xmlns:a16="http://schemas.microsoft.com/office/drawing/2014/main" id="{EC2079E1-2895-4E17-93F5-24378F2C3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1721" y="5827490"/>
            <a:ext cx="249203" cy="30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6" descr="Smartline_tag_MR">
            <a:extLst>
              <a:ext uri="{FF2B5EF4-FFF2-40B4-BE49-F238E27FC236}">
                <a16:creationId xmlns:a16="http://schemas.microsoft.com/office/drawing/2014/main" id="{A95AE8DE-C4F8-4781-9643-D5AF54FF2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4562" y="5804554"/>
            <a:ext cx="249203" cy="30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2785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94244C-1E24-4CF0-807E-EB9CB516B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data | production</a:t>
            </a:r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A3CF9C-484D-447B-8EF7-74ABFC636A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4068" y="4653346"/>
            <a:ext cx="1450691" cy="14506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55686B-FC78-4475-B563-974E0462DB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4400041"/>
            <a:ext cx="2543384" cy="1957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1DDC41-27C9-4AEB-889C-E7DF7C127E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3841533"/>
            <a:ext cx="2714625" cy="25775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9D9940-9890-4042-9BC1-1405C1069C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3718794"/>
            <a:ext cx="2991418" cy="270033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7ABC62-95AF-4B78-B743-87BB85292D00}"/>
              </a:ext>
            </a:extLst>
          </p:cNvPr>
          <p:cNvCxnSpPr>
            <a:cxnSpLocks/>
          </p:cNvCxnSpPr>
          <p:nvPr/>
        </p:nvCxnSpPr>
        <p:spPr>
          <a:xfrm flipV="1">
            <a:off x="8427904" y="5378692"/>
            <a:ext cx="856164" cy="38313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Picture 13">
            <a:extLst>
              <a:ext uri="{FF2B5EF4-FFF2-40B4-BE49-F238E27FC236}">
                <a16:creationId xmlns:a16="http://schemas.microsoft.com/office/drawing/2014/main" id="{C85A74B5-0555-44AA-812C-F5016EDA99F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209725" y="2774672"/>
            <a:ext cx="6608627" cy="364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55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5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About priva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2370C8A-501B-4CF3-BE27-D67AC928956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1" b="521"/>
          <a:stretch>
            <a:fillRect/>
          </a:stretch>
        </p:blipFill>
        <p:spPr>
          <a:xfrm>
            <a:off x="690985" y="3552951"/>
            <a:ext cx="4792445" cy="2877054"/>
          </a:xfrm>
          <a:prstGeom prst="roundRect">
            <a:avLst>
              <a:gd name="adj" fmla="val 1045"/>
            </a:avLst>
          </a:prstGeom>
          <a:ln w="12700">
            <a:solidFill>
              <a:schemeClr val="tx1"/>
            </a:solidFill>
          </a:ln>
        </p:spPr>
      </p:pic>
      <p:sp>
        <p:nvSpPr>
          <p:cNvPr id="34" name="Rectangle 33"/>
          <p:cNvSpPr/>
          <p:nvPr/>
        </p:nvSpPr>
        <p:spPr>
          <a:xfrm>
            <a:off x="6447444" y="2846174"/>
            <a:ext cx="23971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4509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54A5D"/>
                </a:solidFill>
                <a:effectLst/>
                <a:uLnTx/>
                <a:uFillTx/>
                <a:latin typeface="Calibri" panose="020F0502020204030204"/>
                <a:ea typeface="Open Sans" pitchFamily="34" charset="0"/>
                <a:cs typeface="Open Sans" pitchFamily="34" charset="0"/>
              </a:rPr>
              <a:t>450 employees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447444" y="3697817"/>
            <a:ext cx="23971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4509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54A5D"/>
                </a:solidFill>
                <a:effectLst/>
                <a:uLnTx/>
                <a:uFillTx/>
                <a:latin typeface="Calibri" panose="020F0502020204030204"/>
                <a:ea typeface="Open Sans" pitchFamily="34" charset="0"/>
                <a:cs typeface="Open Sans" pitchFamily="34" charset="0"/>
              </a:rPr>
              <a:t>Hardware</a:t>
            </a: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6485544" y="4012085"/>
            <a:ext cx="239719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marL="0" marR="0" lvl="0" indent="0" algn="l" defTabSz="14509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54A5D"/>
                </a:solidFill>
                <a:effectLst/>
                <a:uLnTx/>
                <a:uFillTx/>
                <a:latin typeface="Calibri" panose="020F0502020204030204"/>
                <a:ea typeface="Open Sans" pitchFamily="34" charset="0"/>
                <a:cs typeface="Open Sans" pitchFamily="34" charset="0"/>
              </a:rPr>
              <a:t>For climate, energy and water process control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447444" y="4673533"/>
            <a:ext cx="24036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4509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54A5D"/>
                </a:solidFill>
                <a:effectLst/>
                <a:uLnTx/>
                <a:uFillTx/>
                <a:latin typeface="Calibri" panose="020F0502020204030204"/>
                <a:ea typeface="Open Sans" pitchFamily="34" charset="0"/>
                <a:cs typeface="Open Sans" pitchFamily="34" charset="0"/>
              </a:rPr>
              <a:t>Software</a:t>
            </a: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6485544" y="4987801"/>
            <a:ext cx="23971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marL="0" marR="0" lvl="0" indent="0" algn="l" defTabSz="14509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54A5D"/>
                </a:solidFill>
                <a:effectLst/>
                <a:uLnTx/>
                <a:uFillTx/>
                <a:latin typeface="Calibri" panose="020F0502020204030204"/>
                <a:ea typeface="Open Sans" pitchFamily="34" charset="0"/>
                <a:cs typeface="Open Sans" pitchFamily="34" charset="0"/>
              </a:rPr>
              <a:t>Control software and management information systems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447444" y="5661574"/>
            <a:ext cx="23971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4509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54A5D"/>
                </a:solidFill>
                <a:effectLst/>
                <a:uLnTx/>
                <a:uFillTx/>
                <a:latin typeface="Calibri" panose="020F0502020204030204"/>
                <a:ea typeface="Open Sans" pitchFamily="34" charset="0"/>
                <a:cs typeface="Open Sans" pitchFamily="34" charset="0"/>
              </a:rPr>
              <a:t>Services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6485544" y="5975844"/>
            <a:ext cx="240369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marL="0" marR="0" lvl="0" indent="0" algn="l" defTabSz="14509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54A5D"/>
                </a:solidFill>
                <a:effectLst/>
                <a:uLnTx/>
                <a:uFillTx/>
                <a:latin typeface="Calibri" panose="020F0502020204030204"/>
                <a:ea typeface="Open Sans" pitchFamily="34" charset="0"/>
                <a:cs typeface="Open Sans" pitchFamily="34" charset="0"/>
              </a:rPr>
              <a:t>Consulting, training and support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8882739" y="1819035"/>
            <a:ext cx="0" cy="4536498"/>
          </a:xfrm>
          <a:prstGeom prst="line">
            <a:avLst/>
          </a:prstGeom>
          <a:noFill/>
          <a:ln w="25400" cap="flat" cmpd="sng" algn="ctr">
            <a:solidFill>
              <a:srgbClr val="FFFFFF">
                <a:lumMod val="85000"/>
              </a:srgbClr>
            </a:solidFill>
            <a:prstDash val="sysDot"/>
            <a:miter lim="800000"/>
          </a:ln>
          <a:effectLst/>
        </p:spPr>
      </p:cxn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9181477" y="2083700"/>
            <a:ext cx="237979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marL="0" marR="0" lvl="0" indent="0" algn="l" defTabSz="14509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54A5D"/>
                </a:solidFill>
                <a:effectLst/>
                <a:uLnTx/>
                <a:uFillTx/>
                <a:latin typeface="Calibri" panose="020F0502020204030204"/>
                <a:ea typeface="Open Sans" pitchFamily="34" charset="0"/>
                <a:cs typeface="Open Sans" pitchFamily="34" charset="0"/>
              </a:rPr>
              <a:t>We help entrepreneurs to take further steps in their development. From Mexico to China and from plastic multi-span greenhouses to high-tech closed greenhouses.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143377" y="1722060"/>
            <a:ext cx="1741182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5CE"/>
                </a:solidFill>
                <a:effectLst/>
                <a:uLnTx/>
                <a:uFillTx/>
                <a:latin typeface="Calibri" panose="020F0502020204030204"/>
                <a:ea typeface="Kozuka Gothic Pr6N B" panose="020B0800000000000000" pitchFamily="34" charset="-128"/>
                <a:cs typeface="+mn-cs"/>
              </a:rPr>
              <a:t>Horticulture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rgbClr val="00B5CE"/>
              </a:solidFill>
              <a:effectLst/>
              <a:uLnTx/>
              <a:uFillTx/>
              <a:latin typeface="Calibri" panose="020F0502020204030204"/>
              <a:ea typeface="Kozuka Gothic Pr6N B" panose="020B0800000000000000" pitchFamily="34" charset="-128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850860" y="1857187"/>
            <a:ext cx="508443" cy="507971"/>
          </a:xfrm>
          <a:prstGeom prst="ellipse">
            <a:avLst/>
          </a:prstGeom>
          <a:solidFill>
            <a:srgbClr val="77BC1F"/>
          </a:solidFill>
          <a:ln w="28575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7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5850860" y="2817822"/>
            <a:ext cx="508443" cy="507971"/>
          </a:xfrm>
          <a:prstGeom prst="ellipse">
            <a:avLst/>
          </a:prstGeom>
          <a:solidFill>
            <a:srgbClr val="00B5CE"/>
          </a:solidFill>
          <a:ln w="28575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7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5850860" y="5699725"/>
            <a:ext cx="508443" cy="507971"/>
          </a:xfrm>
          <a:prstGeom prst="ellipse">
            <a:avLst/>
          </a:prstGeom>
          <a:solidFill>
            <a:srgbClr val="00B5CE"/>
          </a:solidFill>
          <a:ln w="28575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7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5850860" y="4739092"/>
            <a:ext cx="508443" cy="507971"/>
          </a:xfrm>
          <a:prstGeom prst="ellipse">
            <a:avLst/>
          </a:prstGeom>
          <a:solidFill>
            <a:srgbClr val="1E988A"/>
          </a:solidFill>
          <a:ln w="28575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7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5850860" y="3778457"/>
            <a:ext cx="508443" cy="507971"/>
          </a:xfrm>
          <a:prstGeom prst="ellipse">
            <a:avLst/>
          </a:prstGeom>
          <a:solidFill>
            <a:srgbClr val="BDC8CF"/>
          </a:solidFill>
          <a:ln w="28575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7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4721" y="1916862"/>
            <a:ext cx="409639" cy="40963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78349E4-8296-45DB-9432-E8B66218E3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2533" y="2912784"/>
            <a:ext cx="360000" cy="36000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35653E14-4CFC-47FB-8C7C-42A9DD76A375}"/>
              </a:ext>
            </a:extLst>
          </p:cNvPr>
          <p:cNvSpPr/>
          <p:nvPr/>
        </p:nvSpPr>
        <p:spPr>
          <a:xfrm>
            <a:off x="6447441" y="1816096"/>
            <a:ext cx="23971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4509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54A5D"/>
                </a:solidFill>
                <a:effectLst/>
                <a:uLnTx/>
                <a:uFillTx/>
                <a:latin typeface="Calibri" panose="020F0502020204030204"/>
                <a:ea typeface="Open Sans" pitchFamily="34" charset="0"/>
                <a:cs typeface="Open Sans" pitchFamily="34" charset="0"/>
              </a:rPr>
              <a:t>Worldwide</a:t>
            </a:r>
          </a:p>
        </p:txBody>
      </p:sp>
      <p:sp>
        <p:nvSpPr>
          <p:cNvPr id="64" name="Text Box 10">
            <a:extLst>
              <a:ext uri="{FF2B5EF4-FFF2-40B4-BE49-F238E27FC236}">
                <a16:creationId xmlns:a16="http://schemas.microsoft.com/office/drawing/2014/main" id="{AB47543D-CD10-42E9-8CC2-01B498D91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5541" y="2130364"/>
            <a:ext cx="239719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marL="0" marR="0" lvl="0" indent="0" algn="l" defTabSz="14509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54A5D"/>
                </a:solidFill>
                <a:effectLst/>
                <a:uLnTx/>
                <a:uFillTx/>
                <a:latin typeface="Calibri" panose="020F0502020204030204"/>
                <a:ea typeface="Open Sans" pitchFamily="34" charset="0"/>
                <a:cs typeface="Open Sans" pitchFamily="34" charset="0"/>
              </a:rPr>
              <a:t>&gt; 400 distributors</a:t>
            </a:r>
          </a:p>
          <a:p>
            <a:pPr marL="0" marR="0" lvl="0" indent="0" algn="l" defTabSz="14509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54A5D"/>
                </a:solidFill>
                <a:effectLst/>
                <a:uLnTx/>
                <a:uFillTx/>
                <a:latin typeface="Calibri" panose="020F0502020204030204"/>
                <a:ea typeface="Open Sans" pitchFamily="34" charset="0"/>
                <a:cs typeface="Open Sans" pitchFamily="34" charset="0"/>
              </a:rPr>
              <a:t>&gt; 100 countries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5844AE35-D162-43A8-8392-FBA1EFE451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16605" y="3873001"/>
            <a:ext cx="360000" cy="360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97F9CF4A-58B0-4084-B81F-21C6444D69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463" y="4819908"/>
            <a:ext cx="360000" cy="360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43252A8-8767-46C4-A719-57A3E937DEA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7873" y="5811391"/>
            <a:ext cx="360000" cy="360000"/>
          </a:xfrm>
          <a:prstGeom prst="rect">
            <a:avLst/>
          </a:prstGeom>
        </p:spPr>
      </p:pic>
      <p:sp>
        <p:nvSpPr>
          <p:cNvPr id="68" name="Text Box 10">
            <a:extLst>
              <a:ext uri="{FF2B5EF4-FFF2-40B4-BE49-F238E27FC236}">
                <a16:creationId xmlns:a16="http://schemas.microsoft.com/office/drawing/2014/main" id="{4A8A207C-EC60-40B3-B915-D3D447314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1477" y="3914591"/>
            <a:ext cx="237979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marL="0" marR="0" lvl="0" indent="0" algn="l" defTabSz="14509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54A5D"/>
                </a:solidFill>
                <a:effectLst/>
                <a:uLnTx/>
                <a:uFillTx/>
                <a:latin typeface="Calibri" panose="020F0502020204030204"/>
                <a:ea typeface="Open Sans" pitchFamily="34" charset="0"/>
                <a:cs typeface="Open Sans" pitchFamily="34" charset="0"/>
              </a:rPr>
              <a:t>We create pleasant working environments in which people perform better while reducing energy consumption.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15A544F-415E-4D62-B3C5-5E0040321C76}"/>
              </a:ext>
            </a:extLst>
          </p:cNvPr>
          <p:cNvSpPr txBox="1"/>
          <p:nvPr/>
        </p:nvSpPr>
        <p:spPr>
          <a:xfrm>
            <a:off x="9143377" y="3552951"/>
            <a:ext cx="2204450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70BC1F"/>
                </a:solidFill>
                <a:effectLst/>
                <a:uLnTx/>
                <a:uFillTx/>
                <a:latin typeface="Calibri" panose="020F0502020204030204"/>
                <a:ea typeface="Kozuka Gothic Pr6N B" panose="020B0800000000000000" pitchFamily="34" charset="-128"/>
                <a:cs typeface="+mn-cs"/>
              </a:rPr>
              <a:t>Utility Buildings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rgbClr val="70BC1F"/>
              </a:solidFill>
              <a:effectLst/>
              <a:uLnTx/>
              <a:uFillTx/>
              <a:latin typeface="Calibri" panose="020F0502020204030204"/>
              <a:ea typeface="Kozuka Gothic Pr6N B" panose="020B0800000000000000" pitchFamily="34" charset="-128"/>
              <a:cs typeface="+mn-cs"/>
            </a:endParaRPr>
          </a:p>
        </p:txBody>
      </p:sp>
      <p:sp>
        <p:nvSpPr>
          <p:cNvPr id="71" name="Text Box 10">
            <a:extLst>
              <a:ext uri="{FF2B5EF4-FFF2-40B4-BE49-F238E27FC236}">
                <a16:creationId xmlns:a16="http://schemas.microsoft.com/office/drawing/2014/main" id="{E800267B-2B49-4400-B16D-2F6CFDF7A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1476" y="5323288"/>
            <a:ext cx="237979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marL="0" marR="0" lvl="0" indent="0" algn="l" defTabSz="14509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54A5D"/>
                </a:solidFill>
                <a:effectLst/>
                <a:uLnTx/>
                <a:uFillTx/>
                <a:latin typeface="Calibri" panose="020F0502020204030204"/>
                <a:ea typeface="Open Sans" pitchFamily="34" charset="0"/>
                <a:cs typeface="Open Sans" pitchFamily="34" charset="0"/>
              </a:rPr>
              <a:t>Combining our knowledge, we create perfectly controlled environments that result in high yield at the highest possible quality.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D3A88F8-7832-4D7C-9A0E-EFB7A40FC231}"/>
              </a:ext>
            </a:extLst>
          </p:cNvPr>
          <p:cNvSpPr txBox="1"/>
          <p:nvPr/>
        </p:nvSpPr>
        <p:spPr>
          <a:xfrm>
            <a:off x="9143376" y="4961648"/>
            <a:ext cx="2190023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E4155"/>
                </a:solidFill>
                <a:effectLst/>
                <a:uLnTx/>
                <a:uFillTx/>
                <a:latin typeface="Calibri" panose="020F0502020204030204"/>
                <a:ea typeface="Kozuka Gothic Pr6N B" panose="020B0800000000000000" pitchFamily="34" charset="-128"/>
                <a:cs typeface="+mn-cs"/>
              </a:rPr>
              <a:t>Indoor Growing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srgbClr val="0E4155"/>
              </a:solidFill>
              <a:effectLst/>
              <a:uLnTx/>
              <a:uFillTx/>
              <a:latin typeface="Calibri" panose="020F0502020204030204"/>
              <a:ea typeface="Kozuka Gothic Pr6N B" panose="020B0800000000000000" pitchFamily="34" charset="-128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24E7D7-4047-419D-BF4A-08B30B0745D7}"/>
              </a:ext>
            </a:extLst>
          </p:cNvPr>
          <p:cNvSpPr/>
          <p:nvPr/>
        </p:nvSpPr>
        <p:spPr>
          <a:xfrm>
            <a:off x="6486665" y="3175143"/>
            <a:ext cx="888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>
            <a:spAutoFit/>
          </a:bodyPr>
          <a:lstStyle/>
          <a:p>
            <a:pPr defTabSz="1450904"/>
            <a:r>
              <a:rPr lang="en-US" sz="1400" kern="0" dirty="0">
                <a:solidFill>
                  <a:srgbClr val="254A5D"/>
                </a:solidFill>
                <a:latin typeface="Calibri" panose="020F0502020204030204"/>
              </a:rPr>
              <a:t>15 offices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DAA8C8-3672-458C-8A17-54CBD8B3D1C2}"/>
              </a:ext>
            </a:extLst>
          </p:cNvPr>
          <p:cNvSpPr txBox="1"/>
          <p:nvPr/>
        </p:nvSpPr>
        <p:spPr>
          <a:xfrm>
            <a:off x="2374898" y="2828605"/>
            <a:ext cx="1151991" cy="45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n w="0"/>
                <a:solidFill>
                  <a:srgbClr val="0E4155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Meiny Prins </a:t>
            </a:r>
          </a:p>
          <a:p>
            <a:r>
              <a:rPr lang="en-US" sz="1200" dirty="0">
                <a:ln w="0"/>
                <a:solidFill>
                  <a:srgbClr val="0E4155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CEO</a:t>
            </a:r>
            <a:endParaRPr lang="fr-FR" sz="1200" dirty="0">
              <a:solidFill>
                <a:srgbClr val="0E4155"/>
              </a:solidFill>
            </a:endParaRPr>
          </a:p>
        </p:txBody>
      </p:sp>
      <p:pic>
        <p:nvPicPr>
          <p:cNvPr id="43" name="Afbeelding 13">
            <a:extLst>
              <a:ext uri="{FF2B5EF4-FFF2-40B4-BE49-F238E27FC236}">
                <a16:creationId xmlns:a16="http://schemas.microsoft.com/office/drawing/2014/main" id="{3EC14E4E-5C1E-466F-B09F-82A667318AA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506" y="1617432"/>
            <a:ext cx="1657871" cy="1657723"/>
          </a:xfrm>
          <a:prstGeom prst="rect">
            <a:avLst/>
          </a:prstGeom>
          <a:ln w="9525">
            <a:solidFill>
              <a:srgbClr val="0E207F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7B096E-181B-48C4-BEBF-7B8DB5CE570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443" y="4638634"/>
            <a:ext cx="222958" cy="222958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790CF84-3E8C-43B2-97D7-AAAB47F0551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663" y="4782861"/>
            <a:ext cx="222958" cy="222958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0DF4FD76-C748-4D6B-AC19-7CCEDC3F9AA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278" y="5675960"/>
            <a:ext cx="222958" cy="22295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A44C461A-5A1C-4C37-B883-111DC42FD4A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745" y="4983993"/>
            <a:ext cx="222958" cy="222958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CE5D7A43-9D78-40AC-9C25-FB2C0B0D5DF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657" y="4727486"/>
            <a:ext cx="222958" cy="222958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64A1FE3D-55AC-4EEE-B146-576B67202DE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300" y="4504528"/>
            <a:ext cx="222958" cy="222958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DDD4100F-4C2D-45F0-8622-1881F3C9201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191" y="4376256"/>
            <a:ext cx="222958" cy="222958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993B528A-D63C-4938-8BCD-EB02F89815B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7277" y="4174949"/>
            <a:ext cx="222958" cy="222958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4A0639B-5173-4767-B2C1-B01FDCEC9CF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050" y="4627613"/>
            <a:ext cx="222958" cy="222958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79868A12-9739-441B-AB9F-9B481BF58BA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8660" y="4426306"/>
            <a:ext cx="222958" cy="222958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E21C88D9-979B-4B11-8E0E-F2AA3B93E11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5897" y="4461797"/>
            <a:ext cx="222958" cy="22295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B9AE4931-0C9F-4056-8F98-6A3CDE190EE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9656" y="4533808"/>
            <a:ext cx="222958" cy="222958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490D3DFD-B7CB-463E-A634-0E0CDF38A5E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525" y="4285825"/>
            <a:ext cx="222958" cy="22295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AD7AE23A-1069-49B4-824B-7707ADC11D6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3502" y="4358439"/>
            <a:ext cx="222958" cy="22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12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94244C-1E24-4CF0-807E-EB9CB516B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data | quality, Crop and Pests &amp; Diseases</a:t>
            </a:r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A3CF9C-484D-447B-8EF7-74ABFC636A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4068" y="4653346"/>
            <a:ext cx="1450691" cy="1450691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4BE49CE0-1624-4120-BA78-3C4A2FAC25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209725" y="2774672"/>
            <a:ext cx="6608627" cy="364445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7ABC62-95AF-4B78-B743-87BB85292D00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657680" y="5157124"/>
            <a:ext cx="6626388" cy="22156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27E6C53-D237-4B36-B1A9-F993010D76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7938" y="4737253"/>
            <a:ext cx="839742" cy="8397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30C38C-3C7D-46F9-B306-6BB2691555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2769597" y="3873555"/>
            <a:ext cx="465256" cy="5046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996563-0433-42B2-9E41-03291F9BED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1258053" y="3920825"/>
            <a:ext cx="559885" cy="4415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5BF18B-3A79-45E3-AE3E-36CB897BCB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2096625" y="3932654"/>
            <a:ext cx="394285" cy="41794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86A0AB-B5C7-4B9A-8AAB-4F641274FC72}"/>
              </a:ext>
            </a:extLst>
          </p:cNvPr>
          <p:cNvCxnSpPr>
            <a:cxnSpLocks/>
            <a:stCxn id="8" idx="0"/>
            <a:endCxn id="11" idx="2"/>
          </p:cNvCxnSpPr>
          <p:nvPr/>
        </p:nvCxnSpPr>
        <p:spPr>
          <a:xfrm flipH="1" flipV="1">
            <a:off x="1537996" y="4362424"/>
            <a:ext cx="699813" cy="37482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2E531A2-AC41-4F9C-91B8-F006D368CD95}"/>
              </a:ext>
            </a:extLst>
          </p:cNvPr>
          <p:cNvCxnSpPr>
            <a:cxnSpLocks/>
            <a:stCxn id="12" idx="2"/>
            <a:endCxn id="8" idx="0"/>
          </p:cNvCxnSpPr>
          <p:nvPr/>
        </p:nvCxnSpPr>
        <p:spPr>
          <a:xfrm flipH="1">
            <a:off x="2237809" y="4350596"/>
            <a:ext cx="55959" cy="38665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77794E-2327-4A30-A55A-E9DEC1B99530}"/>
              </a:ext>
            </a:extLst>
          </p:cNvPr>
          <p:cNvCxnSpPr>
            <a:cxnSpLocks/>
            <a:stCxn id="10" idx="2"/>
            <a:endCxn id="8" idx="0"/>
          </p:cNvCxnSpPr>
          <p:nvPr/>
        </p:nvCxnSpPr>
        <p:spPr>
          <a:xfrm flipH="1">
            <a:off x="2237809" y="4378240"/>
            <a:ext cx="764416" cy="35901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803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94244C-1E24-4CF0-807E-EB9CB516B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data | Packhouse</a:t>
            </a:r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A3CF9C-484D-447B-8EF7-74ABFC636A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4068" y="4653346"/>
            <a:ext cx="1450691" cy="1450691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4BE49CE0-1624-4120-BA78-3C4A2FAC25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209725" y="2774672"/>
            <a:ext cx="6608627" cy="364445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7ABC62-95AF-4B78-B743-87BB85292D00}"/>
              </a:ext>
            </a:extLst>
          </p:cNvPr>
          <p:cNvCxnSpPr>
            <a:cxnSpLocks/>
            <a:stCxn id="16" idx="7"/>
          </p:cNvCxnSpPr>
          <p:nvPr/>
        </p:nvCxnSpPr>
        <p:spPr>
          <a:xfrm flipV="1">
            <a:off x="8366143" y="5378694"/>
            <a:ext cx="917925" cy="21955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D294CC91-4F1E-4948-9DB7-200652CDA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355507" y="4436531"/>
            <a:ext cx="2572777" cy="161988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5BEB2EA7-9F95-49A8-A075-6B088B3DF144}"/>
              </a:ext>
            </a:extLst>
          </p:cNvPr>
          <p:cNvSpPr/>
          <p:nvPr/>
        </p:nvSpPr>
        <p:spPr>
          <a:xfrm>
            <a:off x="8172811" y="5565082"/>
            <a:ext cx="226503" cy="2265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2951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3129A0DB-A103-4317-A16E-172FEA400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794662"/>
            <a:ext cx="12192000" cy="265318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49C668C-DDDF-4063-AB7D-0E8316C5C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a greenhouse operation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C18000A4-4F44-470F-99E3-7BEECF76CF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8112132" y="4623905"/>
            <a:ext cx="4274286" cy="1772919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D9670E8D-0302-43B1-A9E5-6577A679B122}"/>
              </a:ext>
            </a:extLst>
          </p:cNvPr>
          <p:cNvSpPr txBox="1"/>
          <p:nvPr/>
        </p:nvSpPr>
        <p:spPr>
          <a:xfrm>
            <a:off x="1084358" y="2949750"/>
            <a:ext cx="790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Site 1</a:t>
            </a:r>
          </a:p>
        </p:txBody>
      </p:sp>
      <p:pic>
        <p:nvPicPr>
          <p:cNvPr id="20" name="Picture 13">
            <a:extLst>
              <a:ext uri="{FF2B5EF4-FFF2-40B4-BE49-F238E27FC236}">
                <a16:creationId xmlns:a16="http://schemas.microsoft.com/office/drawing/2014/main" id="{5B876B80-44D6-423E-9AC3-B9A91A2BD4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1898" y="1889298"/>
            <a:ext cx="8266174" cy="4558546"/>
          </a:xfrm>
          <a:prstGeom prst="rect">
            <a:avLst/>
          </a:prstGeom>
        </p:spPr>
      </p:pic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5F87A6E3-7F02-4C6C-A883-9DE6A5B63BEE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7227755" y="5510365"/>
            <a:ext cx="88437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">
            <a:extLst>
              <a:ext uri="{FF2B5EF4-FFF2-40B4-BE49-F238E27FC236}">
                <a16:creationId xmlns:a16="http://schemas.microsoft.com/office/drawing/2014/main" id="{7F8CCA8A-9E9F-44E4-B758-D46B09D29E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0783" y="3861761"/>
            <a:ext cx="678434" cy="67843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AFD0106-20ED-42C7-809D-556C7A761A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5748" y="4158369"/>
            <a:ext cx="864000" cy="864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D80985B-0970-4D11-B3E3-17DB0002C7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10724" y="3016323"/>
            <a:ext cx="1041821" cy="1041821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E85164E1-26F9-4825-900D-8F8AB79F49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27755" y="1338335"/>
            <a:ext cx="1040317" cy="1040317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DE9A345B-755A-49DC-96CC-7C7D0AB842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38416" y="5147645"/>
            <a:ext cx="1151958" cy="1151958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FB052ADE-EB3C-4A45-A967-EC87F58FF32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883934" y="4448385"/>
            <a:ext cx="943344" cy="864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E36ADD4-2657-491D-B9EF-00A8AB5E48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3999696" y="5212554"/>
            <a:ext cx="630553" cy="68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ACE6806-88E8-4E8F-B370-EB6DFD2624D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2177298" y="4208930"/>
            <a:ext cx="867217" cy="684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E90A79C-CB4E-4F96-9122-6DC3F1B22D0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711517" y="4463644"/>
            <a:ext cx="959994" cy="684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6BE95E6-DF1D-4930-B96C-5AE2638D641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102216" y="1197494"/>
            <a:ext cx="1624368" cy="102274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6964D81-E08E-4DEA-AFEF-1B1559F6E91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3714906" y="4624980"/>
            <a:ext cx="645278" cy="684000"/>
          </a:xfrm>
          <a:prstGeom prst="rect">
            <a:avLst/>
          </a:prstGeom>
        </p:spPr>
      </p:pic>
      <p:pic>
        <p:nvPicPr>
          <p:cNvPr id="21" name="Picture 20">
            <a:hlinkClick r:id="" action="ppaction://noaction"/>
            <a:extLst>
              <a:ext uri="{FF2B5EF4-FFF2-40B4-BE49-F238E27FC236}">
                <a16:creationId xmlns:a16="http://schemas.microsoft.com/office/drawing/2014/main" id="{62A5780B-B270-4005-8F7B-576812A64F40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678" y="3609758"/>
            <a:ext cx="614140" cy="546260"/>
          </a:xfrm>
          <a:prstGeom prst="rect">
            <a:avLst/>
          </a:prstGeom>
        </p:spPr>
      </p:pic>
      <p:pic>
        <p:nvPicPr>
          <p:cNvPr id="23" name="Picture 22">
            <a:hlinkClick r:id="" action="ppaction://noaction"/>
            <a:extLst>
              <a:ext uri="{FF2B5EF4-FFF2-40B4-BE49-F238E27FC236}">
                <a16:creationId xmlns:a16="http://schemas.microsoft.com/office/drawing/2014/main" id="{1BE6E2E9-7A9D-4EC0-A167-5828EE566BC8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1919" y="4675921"/>
            <a:ext cx="518226" cy="48334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D016DE2-D635-4730-BE92-49D574A013B9}"/>
              </a:ext>
            </a:extLst>
          </p:cNvPr>
          <p:cNvSpPr/>
          <p:nvPr/>
        </p:nvSpPr>
        <p:spPr>
          <a:xfrm>
            <a:off x="8812652" y="4384556"/>
            <a:ext cx="1294839" cy="11258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BC75CD9-06AF-4E3B-8893-C662D73B1113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4780" y="3402456"/>
            <a:ext cx="972504" cy="972504"/>
          </a:xfrm>
          <a:prstGeom prst="rect">
            <a:avLst/>
          </a:prstGeom>
        </p:spPr>
      </p:pic>
      <p:sp>
        <p:nvSpPr>
          <p:cNvPr id="28" name="Freeform 17">
            <a:extLst>
              <a:ext uri="{FF2B5EF4-FFF2-40B4-BE49-F238E27FC236}">
                <a16:creationId xmlns:a16="http://schemas.microsoft.com/office/drawing/2014/main" id="{5BD370C3-9A02-4525-87F6-A5BE1E897880}"/>
              </a:ext>
            </a:extLst>
          </p:cNvPr>
          <p:cNvSpPr>
            <a:spLocks/>
          </p:cNvSpPr>
          <p:nvPr/>
        </p:nvSpPr>
        <p:spPr bwMode="auto">
          <a:xfrm>
            <a:off x="1482725" y="4432300"/>
            <a:ext cx="593725" cy="2038350"/>
          </a:xfrm>
          <a:custGeom>
            <a:avLst/>
            <a:gdLst>
              <a:gd name="T0" fmla="*/ 216 w 325"/>
              <a:gd name="T1" fmla="*/ 268 h 1120"/>
              <a:gd name="T2" fmla="*/ 219 w 325"/>
              <a:gd name="T3" fmla="*/ 268 h 1120"/>
              <a:gd name="T4" fmla="*/ 212 w 325"/>
              <a:gd name="T5" fmla="*/ 256 h 1120"/>
              <a:gd name="T6" fmla="*/ 212 w 325"/>
              <a:gd name="T7" fmla="*/ 231 h 1120"/>
              <a:gd name="T8" fmla="*/ 250 w 325"/>
              <a:gd name="T9" fmla="*/ 163 h 1120"/>
              <a:gd name="T10" fmla="*/ 250 w 325"/>
              <a:gd name="T11" fmla="*/ 149 h 1120"/>
              <a:gd name="T12" fmla="*/ 260 w 325"/>
              <a:gd name="T13" fmla="*/ 133 h 1120"/>
              <a:gd name="T14" fmla="*/ 250 w 325"/>
              <a:gd name="T15" fmla="*/ 118 h 1120"/>
              <a:gd name="T16" fmla="*/ 250 w 325"/>
              <a:gd name="T17" fmla="*/ 102 h 1120"/>
              <a:gd name="T18" fmla="*/ 87 w 325"/>
              <a:gd name="T19" fmla="*/ 102 h 1120"/>
              <a:gd name="T20" fmla="*/ 87 w 325"/>
              <a:gd name="T21" fmla="*/ 119 h 1120"/>
              <a:gd name="T22" fmla="*/ 77 w 325"/>
              <a:gd name="T23" fmla="*/ 134 h 1120"/>
              <a:gd name="T24" fmla="*/ 87 w 325"/>
              <a:gd name="T25" fmla="*/ 148 h 1120"/>
              <a:gd name="T26" fmla="*/ 87 w 325"/>
              <a:gd name="T27" fmla="*/ 164 h 1120"/>
              <a:gd name="T28" fmla="*/ 125 w 325"/>
              <a:gd name="T29" fmla="*/ 232 h 1120"/>
              <a:gd name="T30" fmla="*/ 125 w 325"/>
              <a:gd name="T31" fmla="*/ 256 h 1120"/>
              <a:gd name="T32" fmla="*/ 116 w 325"/>
              <a:gd name="T33" fmla="*/ 268 h 1120"/>
              <a:gd name="T34" fmla="*/ 107 w 325"/>
              <a:gd name="T35" fmla="*/ 268 h 1120"/>
              <a:gd name="T36" fmla="*/ 0 w 325"/>
              <a:gd name="T37" fmla="*/ 402 h 1120"/>
              <a:gd name="T38" fmla="*/ 0 w 325"/>
              <a:gd name="T39" fmla="*/ 649 h 1120"/>
              <a:gd name="T40" fmla="*/ 58 w 325"/>
              <a:gd name="T41" fmla="*/ 649 h 1120"/>
              <a:gd name="T42" fmla="*/ 69 w 325"/>
              <a:gd name="T43" fmla="*/ 668 h 1120"/>
              <a:gd name="T44" fmla="*/ 26 w 325"/>
              <a:gd name="T45" fmla="*/ 1064 h 1120"/>
              <a:gd name="T46" fmla="*/ 60 w 325"/>
              <a:gd name="T47" fmla="*/ 1113 h 1120"/>
              <a:gd name="T48" fmla="*/ 68 w 325"/>
              <a:gd name="T49" fmla="*/ 1113 h 1120"/>
              <a:gd name="T50" fmla="*/ 109 w 325"/>
              <a:gd name="T51" fmla="*/ 1082 h 1120"/>
              <a:gd name="T52" fmla="*/ 153 w 325"/>
              <a:gd name="T53" fmla="*/ 693 h 1120"/>
              <a:gd name="T54" fmla="*/ 172 w 325"/>
              <a:gd name="T55" fmla="*/ 693 h 1120"/>
              <a:gd name="T56" fmla="*/ 183 w 325"/>
              <a:gd name="T57" fmla="*/ 882 h 1120"/>
              <a:gd name="T58" fmla="*/ 174 w 325"/>
              <a:gd name="T59" fmla="*/ 1076 h 1120"/>
              <a:gd name="T60" fmla="*/ 214 w 325"/>
              <a:gd name="T61" fmla="*/ 1120 h 1120"/>
              <a:gd name="T62" fmla="*/ 217 w 325"/>
              <a:gd name="T63" fmla="*/ 1120 h 1120"/>
              <a:gd name="T64" fmla="*/ 259 w 325"/>
              <a:gd name="T65" fmla="*/ 1080 h 1120"/>
              <a:gd name="T66" fmla="*/ 268 w 325"/>
              <a:gd name="T67" fmla="*/ 879 h 1120"/>
              <a:gd name="T68" fmla="*/ 256 w 325"/>
              <a:gd name="T69" fmla="*/ 671 h 1120"/>
              <a:gd name="T70" fmla="*/ 265 w 325"/>
              <a:gd name="T71" fmla="*/ 659 h 1120"/>
              <a:gd name="T72" fmla="*/ 293 w 325"/>
              <a:gd name="T73" fmla="*/ 677 h 1120"/>
              <a:gd name="T74" fmla="*/ 325 w 325"/>
              <a:gd name="T75" fmla="*/ 648 h 1120"/>
              <a:gd name="T76" fmla="*/ 325 w 325"/>
              <a:gd name="T77" fmla="*/ 407 h 1120"/>
              <a:gd name="T78" fmla="*/ 216 w 325"/>
              <a:gd name="T79" fmla="*/ 268 h 1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25" h="1120">
                <a:moveTo>
                  <a:pt x="216" y="268"/>
                </a:moveTo>
                <a:cubicBezTo>
                  <a:pt x="217" y="268"/>
                  <a:pt x="218" y="268"/>
                  <a:pt x="219" y="268"/>
                </a:cubicBezTo>
                <a:cubicBezTo>
                  <a:pt x="214" y="266"/>
                  <a:pt x="211" y="261"/>
                  <a:pt x="212" y="256"/>
                </a:cubicBezTo>
                <a:lnTo>
                  <a:pt x="212" y="231"/>
                </a:lnTo>
                <a:cubicBezTo>
                  <a:pt x="225" y="217"/>
                  <a:pt x="250" y="192"/>
                  <a:pt x="250" y="163"/>
                </a:cubicBezTo>
                <a:lnTo>
                  <a:pt x="250" y="149"/>
                </a:lnTo>
                <a:cubicBezTo>
                  <a:pt x="250" y="146"/>
                  <a:pt x="260" y="140"/>
                  <a:pt x="260" y="133"/>
                </a:cubicBezTo>
                <a:cubicBezTo>
                  <a:pt x="260" y="127"/>
                  <a:pt x="250" y="121"/>
                  <a:pt x="250" y="118"/>
                </a:cubicBezTo>
                <a:lnTo>
                  <a:pt x="250" y="102"/>
                </a:lnTo>
                <a:cubicBezTo>
                  <a:pt x="244" y="0"/>
                  <a:pt x="93" y="0"/>
                  <a:pt x="87" y="102"/>
                </a:cubicBezTo>
                <a:lnTo>
                  <a:pt x="87" y="119"/>
                </a:lnTo>
                <a:cubicBezTo>
                  <a:pt x="75" y="121"/>
                  <a:pt x="77" y="127"/>
                  <a:pt x="77" y="134"/>
                </a:cubicBezTo>
                <a:cubicBezTo>
                  <a:pt x="77" y="140"/>
                  <a:pt x="75" y="146"/>
                  <a:pt x="87" y="148"/>
                </a:cubicBezTo>
                <a:lnTo>
                  <a:pt x="87" y="164"/>
                </a:lnTo>
                <a:cubicBezTo>
                  <a:pt x="86" y="191"/>
                  <a:pt x="100" y="218"/>
                  <a:pt x="125" y="232"/>
                </a:cubicBezTo>
                <a:lnTo>
                  <a:pt x="125" y="256"/>
                </a:lnTo>
                <a:cubicBezTo>
                  <a:pt x="125" y="261"/>
                  <a:pt x="121" y="267"/>
                  <a:pt x="116" y="268"/>
                </a:cubicBezTo>
                <a:lnTo>
                  <a:pt x="107" y="268"/>
                </a:lnTo>
                <a:cubicBezTo>
                  <a:pt x="80" y="268"/>
                  <a:pt x="0" y="268"/>
                  <a:pt x="0" y="402"/>
                </a:cubicBezTo>
                <a:lnTo>
                  <a:pt x="0" y="649"/>
                </a:lnTo>
                <a:cubicBezTo>
                  <a:pt x="2" y="686"/>
                  <a:pt x="56" y="686"/>
                  <a:pt x="58" y="649"/>
                </a:cubicBezTo>
                <a:cubicBezTo>
                  <a:pt x="61" y="656"/>
                  <a:pt x="64" y="663"/>
                  <a:pt x="69" y="668"/>
                </a:cubicBezTo>
                <a:cubicBezTo>
                  <a:pt x="65" y="801"/>
                  <a:pt x="50" y="934"/>
                  <a:pt x="26" y="1064"/>
                </a:cubicBezTo>
                <a:cubicBezTo>
                  <a:pt x="22" y="1087"/>
                  <a:pt x="37" y="1109"/>
                  <a:pt x="60" y="1113"/>
                </a:cubicBezTo>
                <a:cubicBezTo>
                  <a:pt x="63" y="1113"/>
                  <a:pt x="65" y="1113"/>
                  <a:pt x="68" y="1113"/>
                </a:cubicBezTo>
                <a:cubicBezTo>
                  <a:pt x="88" y="1115"/>
                  <a:pt x="105" y="1101"/>
                  <a:pt x="109" y="1082"/>
                </a:cubicBezTo>
                <a:cubicBezTo>
                  <a:pt x="133" y="953"/>
                  <a:pt x="148" y="823"/>
                  <a:pt x="153" y="693"/>
                </a:cubicBezTo>
                <a:lnTo>
                  <a:pt x="172" y="693"/>
                </a:lnTo>
                <a:cubicBezTo>
                  <a:pt x="176" y="743"/>
                  <a:pt x="183" y="838"/>
                  <a:pt x="183" y="882"/>
                </a:cubicBezTo>
                <a:cubicBezTo>
                  <a:pt x="183" y="943"/>
                  <a:pt x="174" y="1075"/>
                  <a:pt x="174" y="1076"/>
                </a:cubicBezTo>
                <a:cubicBezTo>
                  <a:pt x="173" y="1099"/>
                  <a:pt x="191" y="1119"/>
                  <a:pt x="214" y="1120"/>
                </a:cubicBezTo>
                <a:lnTo>
                  <a:pt x="217" y="1120"/>
                </a:lnTo>
                <a:cubicBezTo>
                  <a:pt x="239" y="1120"/>
                  <a:pt x="257" y="1103"/>
                  <a:pt x="259" y="1080"/>
                </a:cubicBezTo>
                <a:cubicBezTo>
                  <a:pt x="259" y="1075"/>
                  <a:pt x="268" y="943"/>
                  <a:pt x="268" y="879"/>
                </a:cubicBezTo>
                <a:cubicBezTo>
                  <a:pt x="268" y="829"/>
                  <a:pt x="260" y="721"/>
                  <a:pt x="256" y="671"/>
                </a:cubicBezTo>
                <a:cubicBezTo>
                  <a:pt x="259" y="668"/>
                  <a:pt x="262" y="664"/>
                  <a:pt x="265" y="659"/>
                </a:cubicBezTo>
                <a:cubicBezTo>
                  <a:pt x="270" y="670"/>
                  <a:pt x="281" y="677"/>
                  <a:pt x="293" y="677"/>
                </a:cubicBezTo>
                <a:cubicBezTo>
                  <a:pt x="310" y="677"/>
                  <a:pt x="324" y="665"/>
                  <a:pt x="325" y="648"/>
                </a:cubicBezTo>
                <a:lnTo>
                  <a:pt x="325" y="407"/>
                </a:lnTo>
                <a:cubicBezTo>
                  <a:pt x="325" y="326"/>
                  <a:pt x="305" y="271"/>
                  <a:pt x="216" y="268"/>
                </a:cubicBezTo>
                <a:close/>
              </a:path>
            </a:pathLst>
          </a:custGeom>
          <a:solidFill>
            <a:srgbClr val="254A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4" name="Picture 23">
            <a:hlinkClick r:id="" action="ppaction://noaction"/>
            <a:extLst>
              <a:ext uri="{FF2B5EF4-FFF2-40B4-BE49-F238E27FC236}">
                <a16:creationId xmlns:a16="http://schemas.microsoft.com/office/drawing/2014/main" id="{0BA1740C-4AD1-4830-A7BE-3EF467501188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132" y="3599106"/>
            <a:ext cx="446648" cy="5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5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E77D6-E91E-4AED-B641-ED6DFF519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WhAt</a:t>
            </a:r>
            <a:r>
              <a:rPr lang="en-US" dirty="0"/>
              <a:t> is next?</a:t>
            </a:r>
            <a:endParaRPr lang="nl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26A4B4-7566-4ED7-A9D6-04FCE48E3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112" y="1693330"/>
            <a:ext cx="8304849" cy="34713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A5AEA7-CDAC-4281-84A9-3FE0608AEAC0}"/>
              </a:ext>
            </a:extLst>
          </p:cNvPr>
          <p:cNvSpPr/>
          <p:nvPr/>
        </p:nvSpPr>
        <p:spPr>
          <a:xfrm>
            <a:off x="5537200" y="1866899"/>
            <a:ext cx="3883025" cy="3124200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22AF5F2B-D72C-4E4D-9003-128D62C4F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97932" y="2594391"/>
            <a:ext cx="1669218" cy="166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40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raphic 267">
            <a:extLst>
              <a:ext uri="{FF2B5EF4-FFF2-40B4-BE49-F238E27FC236}">
                <a16:creationId xmlns:a16="http://schemas.microsoft.com/office/drawing/2014/main" id="{A4B9DC38-1F0F-48C6-B3C3-36A8167BD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4969" y="1394311"/>
            <a:ext cx="3278202" cy="327820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2E8850A-212E-4C99-9B02-8552B3C8A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38869"/>
            <a:ext cx="10515600" cy="456675"/>
          </a:xfrm>
        </p:spPr>
        <p:txBody>
          <a:bodyPr/>
          <a:lstStyle/>
          <a:p>
            <a:r>
              <a:rPr lang="en-US" dirty="0" err="1"/>
              <a:t>Labour</a:t>
            </a:r>
            <a:r>
              <a:rPr lang="en-US" dirty="0"/>
              <a:t>, energy, water, fertilizer - consumption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E1ACA91-8B9B-49A9-AE91-B25716BE1BEC}"/>
              </a:ext>
            </a:extLst>
          </p:cNvPr>
          <p:cNvGrpSpPr/>
          <p:nvPr/>
        </p:nvGrpSpPr>
        <p:grpSpPr>
          <a:xfrm>
            <a:off x="9252975" y="1891443"/>
            <a:ext cx="788485" cy="725238"/>
            <a:chOff x="2783355" y="5170134"/>
            <a:chExt cx="900331" cy="905983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4085FD91-9768-4E84-AC45-885F39110B9C}"/>
                </a:ext>
              </a:extLst>
            </p:cNvPr>
            <p:cNvSpPr/>
            <p:nvPr/>
          </p:nvSpPr>
          <p:spPr>
            <a:xfrm>
              <a:off x="2783355" y="5170134"/>
              <a:ext cx="900331" cy="905983"/>
            </a:xfrm>
            <a:prstGeom prst="ellipse">
              <a:avLst/>
            </a:prstGeom>
            <a:solidFill>
              <a:srgbClr val="00B6C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733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8C1F8C1-2539-4AD2-B193-9D336D790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1806" y="5226606"/>
              <a:ext cx="730170" cy="747058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E5B87D9-24EB-4EB6-94B7-59C443E0DC89}"/>
              </a:ext>
            </a:extLst>
          </p:cNvPr>
          <p:cNvGrpSpPr/>
          <p:nvPr/>
        </p:nvGrpSpPr>
        <p:grpSpPr>
          <a:xfrm>
            <a:off x="8835532" y="1264933"/>
            <a:ext cx="788485" cy="725238"/>
            <a:chOff x="2063616" y="2119096"/>
            <a:chExt cx="900331" cy="905983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41F36E3-24BE-4BC7-8AC4-0E5195FF580B}"/>
                </a:ext>
              </a:extLst>
            </p:cNvPr>
            <p:cNvSpPr/>
            <p:nvPr/>
          </p:nvSpPr>
          <p:spPr>
            <a:xfrm>
              <a:off x="2063616" y="2119096"/>
              <a:ext cx="900331" cy="905983"/>
            </a:xfrm>
            <a:prstGeom prst="ellipse">
              <a:avLst/>
            </a:prstGeom>
            <a:solidFill>
              <a:srgbClr val="00B6C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733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9123DCFC-68FD-4386-81ED-3986ABB10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5759" y="2211630"/>
              <a:ext cx="756047" cy="773532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43CF8FD-7D26-4A1F-A8FE-0356FA9E2BEF}"/>
              </a:ext>
            </a:extLst>
          </p:cNvPr>
          <p:cNvGrpSpPr/>
          <p:nvPr/>
        </p:nvGrpSpPr>
        <p:grpSpPr>
          <a:xfrm>
            <a:off x="9229775" y="3385759"/>
            <a:ext cx="788485" cy="725238"/>
            <a:chOff x="2369497" y="4394023"/>
            <a:chExt cx="900331" cy="90598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C2651A8-E6F4-4425-9C03-5D0D1AEFFBA7}"/>
                </a:ext>
              </a:extLst>
            </p:cNvPr>
            <p:cNvSpPr/>
            <p:nvPr/>
          </p:nvSpPr>
          <p:spPr>
            <a:xfrm>
              <a:off x="2369497" y="4394023"/>
              <a:ext cx="900331" cy="905983"/>
            </a:xfrm>
            <a:prstGeom prst="ellipse">
              <a:avLst/>
            </a:prstGeom>
            <a:solidFill>
              <a:srgbClr val="00B6C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733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E7DEA8C-EB0E-448A-B8AF-44A1C84F1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1638" y="4394023"/>
              <a:ext cx="756047" cy="773532"/>
            </a:xfrm>
            <a:prstGeom prst="rect">
              <a:avLst/>
            </a:prstGeom>
          </p:spPr>
        </p:pic>
      </p:grpSp>
      <p:pic>
        <p:nvPicPr>
          <p:cNvPr id="97" name="Picture 96">
            <a:extLst>
              <a:ext uri="{FF2B5EF4-FFF2-40B4-BE49-F238E27FC236}">
                <a16:creationId xmlns:a16="http://schemas.microsoft.com/office/drawing/2014/main" id="{520380A7-22B9-40B5-B8D6-10C6531260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0855" y="2407527"/>
            <a:ext cx="749460" cy="1190923"/>
          </a:xfrm>
          <a:prstGeom prst="rect">
            <a:avLst/>
          </a:prstGeom>
          <a:effectLst>
            <a:outerShdw blurRad="266700" dist="76200" dir="2700000" algn="tl" rotWithShape="0">
              <a:srgbClr val="1F5E79">
                <a:alpha val="55000"/>
              </a:srgbClr>
            </a:outerShdw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E99CA77-9A1B-435D-B26B-7C616F6E02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6889" y="2547314"/>
            <a:ext cx="1514361" cy="1697444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316D98A3-7BAD-47A2-A6AD-40451F0958A6}"/>
              </a:ext>
            </a:extLst>
          </p:cNvPr>
          <p:cNvGrpSpPr/>
          <p:nvPr/>
        </p:nvGrpSpPr>
        <p:grpSpPr>
          <a:xfrm>
            <a:off x="1132162" y="2313929"/>
            <a:ext cx="788485" cy="725239"/>
            <a:chOff x="7761507" y="5200020"/>
            <a:chExt cx="900331" cy="905983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0092D86-4723-4CB0-87EE-A7A9519B7BF4}"/>
                </a:ext>
              </a:extLst>
            </p:cNvPr>
            <p:cNvSpPr/>
            <p:nvPr/>
          </p:nvSpPr>
          <p:spPr>
            <a:xfrm>
              <a:off x="7761507" y="5200020"/>
              <a:ext cx="900331" cy="905983"/>
            </a:xfrm>
            <a:prstGeom prst="ellipse">
              <a:avLst/>
            </a:prstGeom>
            <a:solidFill>
              <a:srgbClr val="00B6C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733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76DA2048-2F33-47CC-A1A1-F2B9EA37F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 flipH="1" flipV="1">
              <a:off x="7926052" y="5387041"/>
              <a:ext cx="145375" cy="486098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91E708CC-5C7F-4F07-93DD-EC71E9EA2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 flipH="1" flipV="1">
              <a:off x="8136508" y="5387041"/>
              <a:ext cx="145375" cy="486098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1103A483-81E4-4B59-BDD8-8D9B8FB2B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 flipH="1" flipV="1">
              <a:off x="8352341" y="5387041"/>
              <a:ext cx="145375" cy="486098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7C43167-504B-4AC4-AD40-154433C62078}"/>
              </a:ext>
            </a:extLst>
          </p:cNvPr>
          <p:cNvGrpSpPr/>
          <p:nvPr/>
        </p:nvGrpSpPr>
        <p:grpSpPr>
          <a:xfrm>
            <a:off x="1150044" y="3117203"/>
            <a:ext cx="788485" cy="725239"/>
            <a:chOff x="8299330" y="4721799"/>
            <a:chExt cx="900331" cy="905983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468395F-D378-45B1-9FC6-6C2F84B3E812}"/>
                </a:ext>
              </a:extLst>
            </p:cNvPr>
            <p:cNvSpPr/>
            <p:nvPr/>
          </p:nvSpPr>
          <p:spPr>
            <a:xfrm>
              <a:off x="8299330" y="4721799"/>
              <a:ext cx="900331" cy="905983"/>
            </a:xfrm>
            <a:prstGeom prst="ellipse">
              <a:avLst/>
            </a:prstGeom>
            <a:solidFill>
              <a:srgbClr val="00B6C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733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pic>
          <p:nvPicPr>
            <p:cNvPr id="86" name="Picture 8" descr="http://t3.gstatic.com/images?q=tbn:ANd9GcSGbzUG8tArLwxGYUr_eLI2J2ipEYa5XVDCod_WigSIarNgRIWQMQ">
              <a:extLst>
                <a:ext uri="{FF2B5EF4-FFF2-40B4-BE49-F238E27FC236}">
                  <a16:creationId xmlns:a16="http://schemas.microsoft.com/office/drawing/2014/main" id="{FD2AEC0D-0C2F-4F51-89C8-AE1FEA1BB2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790" b="89510" l="10048" r="8947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361928" y="4899333"/>
              <a:ext cx="734850" cy="551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0252FDE-72BE-44C4-BD80-BB6B0C58713C}"/>
              </a:ext>
            </a:extLst>
          </p:cNvPr>
          <p:cNvGrpSpPr/>
          <p:nvPr/>
        </p:nvGrpSpPr>
        <p:grpSpPr>
          <a:xfrm>
            <a:off x="1151555" y="3933267"/>
            <a:ext cx="788485" cy="725239"/>
            <a:chOff x="9166194" y="3353330"/>
            <a:chExt cx="900331" cy="905983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7836C0E7-FDBB-450F-A3A3-3AD4CD7EC2A8}"/>
                </a:ext>
              </a:extLst>
            </p:cNvPr>
            <p:cNvSpPr/>
            <p:nvPr/>
          </p:nvSpPr>
          <p:spPr>
            <a:xfrm>
              <a:off x="9166194" y="3353330"/>
              <a:ext cx="900331" cy="905983"/>
            </a:xfrm>
            <a:prstGeom prst="ellipse">
              <a:avLst/>
            </a:prstGeom>
            <a:solidFill>
              <a:srgbClr val="00B6C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733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pic>
          <p:nvPicPr>
            <p:cNvPr id="87" name="Picture 6" descr="http://t3.gstatic.com/images?q=tbn:ANd9GcS0-neMOJ1ZMiqavt8w0KsiF-5Oxo64sxRpY3XughBhAjy16BknlA">
              <a:extLst>
                <a:ext uri="{FF2B5EF4-FFF2-40B4-BE49-F238E27FC236}">
                  <a16:creationId xmlns:a16="http://schemas.microsoft.com/office/drawing/2014/main" id="{840D5AE7-38DB-4D41-ABCA-3FFF9F5D53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412" b="90000" l="5068" r="95946">
                          <a14:foregroundMark x1="9797" y1="41765" x2="9122" y2="46471"/>
                          <a14:foregroundMark x1="9459" y1="62353" x2="9459" y2="62353"/>
                          <a14:foregroundMark x1="9459" y1="62353" x2="6081" y2="62353"/>
                          <a14:foregroundMark x1="6081" y1="62353" x2="5405" y2="65294"/>
                          <a14:foregroundMark x1="90541" y1="58824" x2="90541" y2="58824"/>
                          <a14:foregroundMark x1="94595" y1="64118" x2="94595" y2="64118"/>
                          <a14:foregroundMark x1="95946" y1="61765" x2="95946" y2="61765"/>
                          <a14:foregroundMark x1="90878" y1="27059" x2="90878" y2="27059"/>
                          <a14:foregroundMark x1="90541" y1="40588" x2="90541" y2="40588"/>
                          <a14:foregroundMark x1="52027" y1="14118" x2="52027" y2="14118"/>
                          <a14:foregroundMark x1="54392" y1="11176" x2="54392" y2="11176"/>
                          <a14:foregroundMark x1="55743" y1="9412" x2="55743" y2="94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6194" y="3572248"/>
              <a:ext cx="900331" cy="517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C3D19766-365F-42D9-8922-2591EBB50DB5}"/>
              </a:ext>
            </a:extLst>
          </p:cNvPr>
          <p:cNvCxnSpPr>
            <a:cxnSpLocks/>
          </p:cNvCxnSpPr>
          <p:nvPr/>
        </p:nvCxnSpPr>
        <p:spPr>
          <a:xfrm flipV="1">
            <a:off x="1514149" y="3099035"/>
            <a:ext cx="1951861" cy="701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991B8839-C924-40C9-B4C4-35E9A51C4D3F}"/>
              </a:ext>
            </a:extLst>
          </p:cNvPr>
          <p:cNvCxnSpPr>
            <a:cxnSpLocks/>
          </p:cNvCxnSpPr>
          <p:nvPr/>
        </p:nvCxnSpPr>
        <p:spPr>
          <a:xfrm flipV="1">
            <a:off x="1945916" y="3150386"/>
            <a:ext cx="1581799" cy="988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DEACF24C-E519-471A-8759-16C3F2783753}"/>
              </a:ext>
            </a:extLst>
          </p:cNvPr>
          <p:cNvCxnSpPr>
            <a:cxnSpLocks/>
            <a:stCxn id="97" idx="3"/>
            <a:endCxn id="48" idx="2"/>
          </p:cNvCxnSpPr>
          <p:nvPr/>
        </p:nvCxnSpPr>
        <p:spPr>
          <a:xfrm flipV="1">
            <a:off x="8480315" y="1958217"/>
            <a:ext cx="749461" cy="1044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DA537225-AEFE-4FBE-8264-2B5DA8487C08}"/>
              </a:ext>
            </a:extLst>
          </p:cNvPr>
          <p:cNvCxnSpPr>
            <a:cxnSpLocks/>
            <a:stCxn id="97" idx="3"/>
            <a:endCxn id="70" idx="3"/>
          </p:cNvCxnSpPr>
          <p:nvPr/>
        </p:nvCxnSpPr>
        <p:spPr>
          <a:xfrm flipV="1">
            <a:off x="8480315" y="2510472"/>
            <a:ext cx="888131" cy="492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613735C0-EC5D-459E-B67F-EC7807C62641}"/>
              </a:ext>
            </a:extLst>
          </p:cNvPr>
          <p:cNvCxnSpPr>
            <a:cxnSpLocks/>
            <a:stCxn id="97" idx="3"/>
          </p:cNvCxnSpPr>
          <p:nvPr/>
        </p:nvCxnSpPr>
        <p:spPr>
          <a:xfrm>
            <a:off x="8480315" y="3002989"/>
            <a:ext cx="1048870" cy="11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110A2D91-081B-4C84-8F27-F7C96FED82C3}"/>
              </a:ext>
            </a:extLst>
          </p:cNvPr>
          <p:cNvCxnSpPr>
            <a:cxnSpLocks/>
            <a:stCxn id="97" idx="3"/>
          </p:cNvCxnSpPr>
          <p:nvPr/>
        </p:nvCxnSpPr>
        <p:spPr>
          <a:xfrm>
            <a:off x="8480315" y="3002989"/>
            <a:ext cx="524435" cy="1073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427A27F9-85CB-4DF9-9AA7-9D648C3C7811}"/>
              </a:ext>
            </a:extLst>
          </p:cNvPr>
          <p:cNvCxnSpPr>
            <a:cxnSpLocks/>
            <a:stCxn id="97" idx="3"/>
            <a:endCxn id="66" idx="2"/>
          </p:cNvCxnSpPr>
          <p:nvPr/>
        </p:nvCxnSpPr>
        <p:spPr>
          <a:xfrm>
            <a:off x="8480315" y="3002989"/>
            <a:ext cx="749460" cy="745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6E08167E-5AA8-4326-BF9B-089BA9BFB926}"/>
              </a:ext>
            </a:extLst>
          </p:cNvPr>
          <p:cNvGrpSpPr/>
          <p:nvPr/>
        </p:nvGrpSpPr>
        <p:grpSpPr>
          <a:xfrm>
            <a:off x="1144271" y="1528823"/>
            <a:ext cx="788485" cy="725239"/>
            <a:chOff x="4714255" y="1841186"/>
            <a:chExt cx="900331" cy="905983"/>
          </a:xfrm>
        </p:grpSpPr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711962C4-C75A-42F2-BE43-9AB174F7102A}"/>
                </a:ext>
              </a:extLst>
            </p:cNvPr>
            <p:cNvSpPr/>
            <p:nvPr/>
          </p:nvSpPr>
          <p:spPr>
            <a:xfrm>
              <a:off x="4714255" y="1841186"/>
              <a:ext cx="900331" cy="905983"/>
            </a:xfrm>
            <a:prstGeom prst="ellipse">
              <a:avLst/>
            </a:prstGeom>
            <a:solidFill>
              <a:srgbClr val="00B6C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733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pic>
          <p:nvPicPr>
            <p:cNvPr id="218" name="Graphic 217">
              <a:extLst>
                <a:ext uri="{FF2B5EF4-FFF2-40B4-BE49-F238E27FC236}">
                  <a16:creationId xmlns:a16="http://schemas.microsoft.com/office/drawing/2014/main" id="{43EB0C70-178F-46D1-A563-F312B0665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878670" y="2008427"/>
              <a:ext cx="571500" cy="571500"/>
            </a:xfrm>
            <a:prstGeom prst="rect">
              <a:avLst/>
            </a:prstGeom>
          </p:spPr>
        </p:pic>
      </p:grp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E6BCABB6-6CD2-4571-8DF7-963ABEC9C575}"/>
              </a:ext>
            </a:extLst>
          </p:cNvPr>
          <p:cNvCxnSpPr>
            <a:cxnSpLocks/>
            <a:stCxn id="216" idx="5"/>
          </p:cNvCxnSpPr>
          <p:nvPr/>
        </p:nvCxnSpPr>
        <p:spPr>
          <a:xfrm>
            <a:off x="1817285" y="2147853"/>
            <a:ext cx="1710430" cy="9511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C4D49433-9FB0-47F6-B300-055D5D7B2666}"/>
              </a:ext>
            </a:extLst>
          </p:cNvPr>
          <p:cNvCxnSpPr>
            <a:cxnSpLocks/>
            <a:stCxn id="74" idx="6"/>
          </p:cNvCxnSpPr>
          <p:nvPr/>
        </p:nvCxnSpPr>
        <p:spPr>
          <a:xfrm>
            <a:off x="1920647" y="2676549"/>
            <a:ext cx="1477086" cy="404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16D53252-C03F-4256-A15F-5F291997545F}"/>
              </a:ext>
            </a:extLst>
          </p:cNvPr>
          <p:cNvGrpSpPr/>
          <p:nvPr/>
        </p:nvGrpSpPr>
        <p:grpSpPr>
          <a:xfrm>
            <a:off x="9443361" y="2581450"/>
            <a:ext cx="788485" cy="725238"/>
            <a:chOff x="11012436" y="3630312"/>
            <a:chExt cx="900331" cy="905983"/>
          </a:xfrm>
        </p:grpSpPr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964F9A42-0014-4B61-8AA4-F71AA2E14879}"/>
                </a:ext>
              </a:extLst>
            </p:cNvPr>
            <p:cNvSpPr/>
            <p:nvPr/>
          </p:nvSpPr>
          <p:spPr>
            <a:xfrm>
              <a:off x="11012436" y="3630312"/>
              <a:ext cx="900331" cy="905983"/>
            </a:xfrm>
            <a:prstGeom prst="ellipse">
              <a:avLst/>
            </a:prstGeom>
            <a:solidFill>
              <a:srgbClr val="00B6C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733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pic>
          <p:nvPicPr>
            <p:cNvPr id="260" name="Graphic 259">
              <a:extLst>
                <a:ext uri="{FF2B5EF4-FFF2-40B4-BE49-F238E27FC236}">
                  <a16:creationId xmlns:a16="http://schemas.microsoft.com/office/drawing/2014/main" id="{B25429B7-916C-4720-912D-886766107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1194278" y="3852987"/>
              <a:ext cx="571500" cy="571500"/>
            </a:xfrm>
            <a:prstGeom prst="rect">
              <a:avLst/>
            </a:prstGeom>
          </p:spPr>
        </p:pic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FC68FD11-C103-4804-A1CC-1DFB3FE61412}"/>
              </a:ext>
            </a:extLst>
          </p:cNvPr>
          <p:cNvGrpSpPr/>
          <p:nvPr/>
        </p:nvGrpSpPr>
        <p:grpSpPr>
          <a:xfrm>
            <a:off x="8783310" y="4023462"/>
            <a:ext cx="788485" cy="725238"/>
            <a:chOff x="10002152" y="5204492"/>
            <a:chExt cx="900331" cy="905983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B2D309A-192D-42B6-BD8E-75E217EB01B7}"/>
                </a:ext>
              </a:extLst>
            </p:cNvPr>
            <p:cNvSpPr/>
            <p:nvPr/>
          </p:nvSpPr>
          <p:spPr>
            <a:xfrm>
              <a:off x="10002152" y="5204492"/>
              <a:ext cx="900331" cy="905983"/>
            </a:xfrm>
            <a:prstGeom prst="ellipse">
              <a:avLst/>
            </a:prstGeom>
            <a:solidFill>
              <a:srgbClr val="00B6C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733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pic>
          <p:nvPicPr>
            <p:cNvPr id="262" name="Graphic 261">
              <a:extLst>
                <a:ext uri="{FF2B5EF4-FFF2-40B4-BE49-F238E27FC236}">
                  <a16:creationId xmlns:a16="http://schemas.microsoft.com/office/drawing/2014/main" id="{141B674F-355C-454B-8D72-16984636F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0166567" y="5323770"/>
              <a:ext cx="571500" cy="571500"/>
            </a:xfrm>
            <a:prstGeom prst="rect">
              <a:avLst/>
            </a:prstGeom>
          </p:spPr>
        </p:pic>
      </p:grpSp>
      <p:sp>
        <p:nvSpPr>
          <p:cNvPr id="26" name="Arrow: Left 25">
            <a:extLst>
              <a:ext uri="{FF2B5EF4-FFF2-40B4-BE49-F238E27FC236}">
                <a16:creationId xmlns:a16="http://schemas.microsoft.com/office/drawing/2014/main" id="{3C9A9D28-8B9C-4197-8734-F376BFA9F403}"/>
              </a:ext>
            </a:extLst>
          </p:cNvPr>
          <p:cNvSpPr/>
          <p:nvPr/>
        </p:nvSpPr>
        <p:spPr>
          <a:xfrm>
            <a:off x="6291649" y="2936940"/>
            <a:ext cx="1155093" cy="324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D9C8FA5-FD2A-4C7B-BBD1-DE3C267DE09B}"/>
              </a:ext>
            </a:extLst>
          </p:cNvPr>
          <p:cNvGrpSpPr/>
          <p:nvPr/>
        </p:nvGrpSpPr>
        <p:grpSpPr>
          <a:xfrm>
            <a:off x="1165114" y="4705684"/>
            <a:ext cx="2946567" cy="1994401"/>
            <a:chOff x="498815" y="2856652"/>
            <a:chExt cx="5405700" cy="392558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AB352F50-FEC8-4279-B00E-581841DCFB57}"/>
                </a:ext>
              </a:extLst>
            </p:cNvPr>
            <p:cNvGrpSpPr/>
            <p:nvPr/>
          </p:nvGrpSpPr>
          <p:grpSpPr>
            <a:xfrm>
              <a:off x="498815" y="2856652"/>
              <a:ext cx="5405700" cy="3925589"/>
              <a:chOff x="478161" y="2864734"/>
              <a:chExt cx="5405700" cy="3925589"/>
            </a:xfrm>
          </p:grpSpPr>
          <p:pic>
            <p:nvPicPr>
              <p:cNvPr id="92" name="Picture 2" descr="https://cdn.frontify.com/api/screen/thumbnail/5vCCFokM7N0wnl6ceqROtS7uzbzPPV6Wy4hgUWN7KKGxgtBMtmnJ-BEczelntmB5dd5iPdfZe88x_f9MR3r7MA/1528">
                <a:extLst>
                  <a:ext uri="{FF2B5EF4-FFF2-40B4-BE49-F238E27FC236}">
                    <a16:creationId xmlns:a16="http://schemas.microsoft.com/office/drawing/2014/main" id="{4957D078-6C41-4A5B-8C1C-20FFB4BD25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78161" y="2864734"/>
                <a:ext cx="5405700" cy="39255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370B209C-1DFC-4025-BC7B-833A50B379C4}"/>
                  </a:ext>
                </a:extLst>
              </p:cNvPr>
              <p:cNvGrpSpPr/>
              <p:nvPr/>
            </p:nvGrpSpPr>
            <p:grpSpPr>
              <a:xfrm>
                <a:off x="2122443" y="5632617"/>
                <a:ext cx="900331" cy="905983"/>
                <a:chOff x="8299330" y="4721799"/>
                <a:chExt cx="900331" cy="905983"/>
              </a:xfrm>
            </p:grpSpPr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0F216F56-5F97-4609-ABDE-AA03CBE7E13B}"/>
                    </a:ext>
                  </a:extLst>
                </p:cNvPr>
                <p:cNvSpPr/>
                <p:nvPr/>
              </p:nvSpPr>
              <p:spPr>
                <a:xfrm>
                  <a:off x="8299330" y="4721799"/>
                  <a:ext cx="900331" cy="905983"/>
                </a:xfrm>
                <a:prstGeom prst="ellipse">
                  <a:avLst/>
                </a:prstGeom>
                <a:solidFill>
                  <a:srgbClr val="00B6CE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733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pic>
              <p:nvPicPr>
                <p:cNvPr id="99" name="Picture 8" descr="http://t3.gstatic.com/images?q=tbn:ANd9GcSGbzUG8tArLwxGYUr_eLI2J2ipEYa5XVDCod_WigSIarNgRIWQMQ">
                  <a:extLst>
                    <a:ext uri="{FF2B5EF4-FFF2-40B4-BE49-F238E27FC236}">
                      <a16:creationId xmlns:a16="http://schemas.microsoft.com/office/drawing/2014/main" id="{0087E79D-0678-47CD-BE5B-003E780CC6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1" cstate="screen">
                  <a:extLst>
                    <a:ext uri="{BEBA8EAE-BF5A-486C-A8C5-ECC9F3942E4B}">
                      <a14:imgProps xmlns:a14="http://schemas.microsoft.com/office/drawing/2010/main">
                        <a14:imgLayer r:embed="rId22">
                          <a14:imgEffect>
                            <a14:backgroundRemoval t="9790" b="89510" l="10048" r="8947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8361928" y="4899333"/>
                  <a:ext cx="734850" cy="5517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18BD6647-D3E5-44CD-A6A8-E6BB926C0718}"/>
                  </a:ext>
                </a:extLst>
              </p:cNvPr>
              <p:cNvGrpSpPr/>
              <p:nvPr/>
            </p:nvGrpSpPr>
            <p:grpSpPr>
              <a:xfrm>
                <a:off x="4476985" y="5629910"/>
                <a:ext cx="900331" cy="905983"/>
                <a:chOff x="9166194" y="3353330"/>
                <a:chExt cx="900331" cy="905983"/>
              </a:xfrm>
            </p:grpSpPr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B35058A9-7BE4-443C-B061-7C96AA49F114}"/>
                    </a:ext>
                  </a:extLst>
                </p:cNvPr>
                <p:cNvSpPr/>
                <p:nvPr/>
              </p:nvSpPr>
              <p:spPr>
                <a:xfrm>
                  <a:off x="9166194" y="3353330"/>
                  <a:ext cx="900331" cy="905983"/>
                </a:xfrm>
                <a:prstGeom prst="ellipse">
                  <a:avLst/>
                </a:prstGeom>
                <a:solidFill>
                  <a:srgbClr val="00B6CE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733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pic>
              <p:nvPicPr>
                <p:cNvPr id="96" name="Picture 6" descr="http://t3.gstatic.com/images?q=tbn:ANd9GcS0-neMOJ1ZMiqavt8w0KsiF-5Oxo64sxRpY3XughBhAjy16BknlA">
                  <a:extLst>
                    <a:ext uri="{FF2B5EF4-FFF2-40B4-BE49-F238E27FC236}">
                      <a16:creationId xmlns:a16="http://schemas.microsoft.com/office/drawing/2014/main" id="{D3391907-374B-4689-B95E-7FE199D9B15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3" cstate="screen">
                  <a:extLst>
                    <a:ext uri="{BEBA8EAE-BF5A-486C-A8C5-ECC9F3942E4B}">
                      <a14:imgProps xmlns:a14="http://schemas.microsoft.com/office/drawing/2010/main">
                        <a14:imgLayer r:embed="rId24">
                          <a14:imgEffect>
                            <a14:backgroundRemoval t="9412" b="90000" l="5068" r="95946">
                              <a14:foregroundMark x1="9797" y1="41765" x2="9122" y2="46471"/>
                              <a14:foregroundMark x1="9459" y1="62353" x2="9459" y2="62353"/>
                              <a14:foregroundMark x1="9459" y1="62353" x2="6081" y2="62353"/>
                              <a14:foregroundMark x1="6081" y1="62353" x2="5405" y2="65294"/>
                              <a14:foregroundMark x1="90541" y1="58824" x2="90541" y2="58824"/>
                              <a14:foregroundMark x1="94595" y1="64118" x2="94595" y2="64118"/>
                              <a14:foregroundMark x1="95946" y1="61765" x2="95946" y2="61765"/>
                              <a14:foregroundMark x1="90878" y1="27059" x2="90878" y2="27059"/>
                              <a14:foregroundMark x1="90541" y1="40588" x2="90541" y2="40588"/>
                              <a14:foregroundMark x1="52027" y1="14118" x2="52027" y2="14118"/>
                              <a14:foregroundMark x1="54392" y1="11176" x2="54392" y2="11176"/>
                              <a14:foregroundMark x1="55743" y1="9412" x2="55743" y2="9412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66194" y="3572248"/>
                  <a:ext cx="900331" cy="5170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D2B717E1-6C4D-4AEA-9F56-4BA9D3CC9104}"/>
                </a:ext>
              </a:extLst>
            </p:cNvPr>
            <p:cNvGrpSpPr/>
            <p:nvPr/>
          </p:nvGrpSpPr>
          <p:grpSpPr>
            <a:xfrm>
              <a:off x="2494864" y="4804392"/>
              <a:ext cx="613032" cy="649613"/>
              <a:chOff x="4714255" y="1841186"/>
              <a:chExt cx="900331" cy="905983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C220E647-4E49-4C2D-9162-9A54834DB167}"/>
                  </a:ext>
                </a:extLst>
              </p:cNvPr>
              <p:cNvSpPr/>
              <p:nvPr/>
            </p:nvSpPr>
            <p:spPr>
              <a:xfrm>
                <a:off x="4714255" y="1841186"/>
                <a:ext cx="900331" cy="905983"/>
              </a:xfrm>
              <a:prstGeom prst="ellipse">
                <a:avLst/>
              </a:prstGeom>
              <a:solidFill>
                <a:srgbClr val="00B6CE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73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91" name="Graphic 90">
                <a:extLst>
                  <a:ext uri="{FF2B5EF4-FFF2-40B4-BE49-F238E27FC236}">
                    <a16:creationId xmlns:a16="http://schemas.microsoft.com/office/drawing/2014/main" id="{C26C4665-CC36-4414-8ADA-E474AE3DB6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4878670" y="2008427"/>
                <a:ext cx="571500" cy="571500"/>
              </a:xfrm>
              <a:prstGeom prst="rect">
                <a:avLst/>
              </a:prstGeom>
            </p:spPr>
          </p:pic>
        </p:grp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606E0E2F-7236-4BB4-AABC-FD3D49486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 flipH="1" flipV="1">
              <a:off x="3588361" y="5454005"/>
              <a:ext cx="343969" cy="1150147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1DDE2D3D-8425-4DA4-A9B4-8A84E3CCE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 flipH="1" flipV="1">
              <a:off x="954040" y="5454005"/>
              <a:ext cx="343969" cy="1150147"/>
            </a:xfrm>
            <a:prstGeom prst="rect">
              <a:avLst/>
            </a:prstGeom>
          </p:spPr>
        </p:pic>
      </p:grpSp>
      <p:pic>
        <p:nvPicPr>
          <p:cNvPr id="100" name="Picture 99">
            <a:extLst>
              <a:ext uri="{FF2B5EF4-FFF2-40B4-BE49-F238E27FC236}">
                <a16:creationId xmlns:a16="http://schemas.microsoft.com/office/drawing/2014/main" id="{DBC5CF5E-E860-4B63-A472-8F8551E12527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74" t="9244" r="11988"/>
          <a:stretch/>
        </p:blipFill>
        <p:spPr>
          <a:xfrm>
            <a:off x="6756400" y="4785502"/>
            <a:ext cx="3535062" cy="225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57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80A34-D353-40C3-8C67-1195A5219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 Performance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FBF447-1CB7-493B-B79D-30497CC8E6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9193" y="1748305"/>
            <a:ext cx="3946157" cy="394615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82A4C3-7029-4766-AB30-8BBC53DF6837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0" y="2095500"/>
            <a:ext cx="4569193" cy="162588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C26C6D-2C4D-4CE8-84DE-0A76F1C4DA66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0" y="2667000"/>
            <a:ext cx="4569193" cy="105438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B515B1-A92F-4B47-A413-CA7035DD9155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0" y="3007147"/>
            <a:ext cx="4569193" cy="71423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E36872-40D5-4C08-AA8B-79767EC961E7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0" y="3578647"/>
            <a:ext cx="4569193" cy="14273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ADBF12-E8BB-4923-A344-1566C423492F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0" y="3721384"/>
            <a:ext cx="4569193" cy="22854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4629C3-5391-4798-8399-A726E2432A00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0" y="3721384"/>
            <a:ext cx="4569193" cy="80004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CCE300E-1010-4DF3-80A5-B92EB298BA11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0" y="3721384"/>
            <a:ext cx="4569193" cy="108618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9408BC9-DF9B-45C4-9E20-0A8690D125B8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0" y="3721384"/>
            <a:ext cx="4569193" cy="165768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988DB35-B4F6-40B1-A343-E9C574FAA62B}"/>
              </a:ext>
            </a:extLst>
          </p:cNvPr>
          <p:cNvSpPr/>
          <p:nvPr/>
        </p:nvSpPr>
        <p:spPr>
          <a:xfrm>
            <a:off x="4838700" y="2955423"/>
            <a:ext cx="1800225" cy="1387977"/>
          </a:xfrm>
          <a:prstGeom prst="roundRect">
            <a:avLst>
              <a:gd name="adj" fmla="val 32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CD04F77-8E04-4901-80A2-9306CE7E2E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1112" y="2962275"/>
            <a:ext cx="1229652" cy="13783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5F45A8-05B5-4039-904D-F41AAACA194E}"/>
              </a:ext>
            </a:extLst>
          </p:cNvPr>
          <p:cNvSpPr txBox="1"/>
          <p:nvPr/>
        </p:nvSpPr>
        <p:spPr>
          <a:xfrm>
            <a:off x="4772196" y="5379066"/>
            <a:ext cx="3733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Management information system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272482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E77D6-E91E-4AED-B641-ED6DFF519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WhAt</a:t>
            </a:r>
            <a:r>
              <a:rPr lang="en-US" dirty="0"/>
              <a:t> is next?</a:t>
            </a:r>
            <a:endParaRPr lang="nl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26A4B4-7566-4ED7-A9D6-04FCE48E3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112" y="1693330"/>
            <a:ext cx="8304849" cy="34713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A5AEA7-CDAC-4281-84A9-3FE0608AEAC0}"/>
              </a:ext>
            </a:extLst>
          </p:cNvPr>
          <p:cNvSpPr/>
          <p:nvPr/>
        </p:nvSpPr>
        <p:spPr>
          <a:xfrm>
            <a:off x="7496175" y="1866899"/>
            <a:ext cx="2219325" cy="3124200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B8B06CDF-E3D4-4E2E-B0C4-48F1926F0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97932" y="2594391"/>
            <a:ext cx="1669218" cy="1669218"/>
          </a:xfrm>
          <a:prstGeom prst="rect">
            <a:avLst/>
          </a:prstGeom>
        </p:spPr>
      </p:pic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C2DA7EE6-0B94-45D7-B15C-23DA6EACC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84007" y="2594390"/>
            <a:ext cx="1669218" cy="166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06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80A34-D353-40C3-8C67-1195A5219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38869"/>
            <a:ext cx="10515600" cy="456675"/>
          </a:xfrm>
        </p:spPr>
        <p:txBody>
          <a:bodyPr/>
          <a:lstStyle/>
          <a:p>
            <a:r>
              <a:rPr lang="en-US" dirty="0"/>
              <a:t>Report and information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FBF447-1CB7-493B-B79D-30497CC8E6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43" y="1910771"/>
            <a:ext cx="3946157" cy="3946157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988DB35-B4F6-40B1-A343-E9C574FAA62B}"/>
              </a:ext>
            </a:extLst>
          </p:cNvPr>
          <p:cNvSpPr/>
          <p:nvPr/>
        </p:nvSpPr>
        <p:spPr>
          <a:xfrm>
            <a:off x="742950" y="3117889"/>
            <a:ext cx="1800225" cy="1387977"/>
          </a:xfrm>
          <a:prstGeom prst="roundRect">
            <a:avLst>
              <a:gd name="adj" fmla="val 32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CD04F77-8E04-4901-80A2-9306CE7E2E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62" y="3124741"/>
            <a:ext cx="1229652" cy="137831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6A22BC-009B-402F-93D8-6F17FFD5B984}"/>
              </a:ext>
            </a:extLst>
          </p:cNvPr>
          <p:cNvSpPr/>
          <p:nvPr/>
        </p:nvSpPr>
        <p:spPr>
          <a:xfrm>
            <a:off x="6191250" y="1171104"/>
            <a:ext cx="3543306" cy="68658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    Operational Dashboards</a:t>
            </a:r>
            <a:endParaRPr lang="nl-NL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73974B5-0285-434D-A762-CEA893EE66AD}"/>
              </a:ext>
            </a:extLst>
          </p:cNvPr>
          <p:cNvSpPr/>
          <p:nvPr/>
        </p:nvSpPr>
        <p:spPr>
          <a:xfrm>
            <a:off x="6191250" y="1937983"/>
            <a:ext cx="3543306" cy="68658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     Operational reports</a:t>
            </a:r>
            <a:endParaRPr lang="nl-NL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D164735-11EF-4AC6-81D1-FCE14871AE50}"/>
              </a:ext>
            </a:extLst>
          </p:cNvPr>
          <p:cNvSpPr/>
          <p:nvPr/>
        </p:nvSpPr>
        <p:spPr>
          <a:xfrm>
            <a:off x="6200946" y="3465414"/>
            <a:ext cx="3543306" cy="68658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   Information apps</a:t>
            </a:r>
            <a:endParaRPr lang="nl-NL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5A1E92D-BE5A-4751-AAA6-C3528E5160B4}"/>
              </a:ext>
            </a:extLst>
          </p:cNvPr>
          <p:cNvSpPr/>
          <p:nvPr/>
        </p:nvSpPr>
        <p:spPr>
          <a:xfrm>
            <a:off x="6200946" y="4236009"/>
            <a:ext cx="3543306" cy="68658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/>
              <a:t>Tactical reports</a:t>
            </a:r>
            <a:endParaRPr lang="nl-NL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D2D2725-EAF9-4450-B5F7-BC7615519CE1}"/>
              </a:ext>
            </a:extLst>
          </p:cNvPr>
          <p:cNvSpPr/>
          <p:nvPr/>
        </p:nvSpPr>
        <p:spPr>
          <a:xfrm>
            <a:off x="6191250" y="4985358"/>
            <a:ext cx="3543306" cy="68658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/>
              <a:t>Analysis</a:t>
            </a:r>
            <a:endParaRPr lang="nl-NL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9A5BA26-D504-4D25-A413-FD153981483C}"/>
              </a:ext>
            </a:extLst>
          </p:cNvPr>
          <p:cNvSpPr/>
          <p:nvPr/>
        </p:nvSpPr>
        <p:spPr>
          <a:xfrm>
            <a:off x="6191250" y="5750536"/>
            <a:ext cx="3543306" cy="68658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/>
              <a:t>Data export</a:t>
            </a:r>
            <a:endParaRPr lang="nl-NL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1F40D5-F49E-4801-BD19-31AC135D629E}"/>
              </a:ext>
            </a:extLst>
          </p:cNvPr>
          <p:cNvCxnSpPr>
            <a:cxnSpLocks/>
            <a:stCxn id="5" idx="3"/>
            <a:endCxn id="3" idx="1"/>
          </p:cNvCxnSpPr>
          <p:nvPr/>
        </p:nvCxnSpPr>
        <p:spPr>
          <a:xfrm flipV="1">
            <a:off x="4419600" y="1514395"/>
            <a:ext cx="1771650" cy="236945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8FB307-CB8B-407C-8E9E-812ABAF45148}"/>
              </a:ext>
            </a:extLst>
          </p:cNvPr>
          <p:cNvCxnSpPr>
            <a:cxnSpLocks/>
            <a:stCxn id="5" idx="3"/>
            <a:endCxn id="15" idx="1"/>
          </p:cNvCxnSpPr>
          <p:nvPr/>
        </p:nvCxnSpPr>
        <p:spPr>
          <a:xfrm flipV="1">
            <a:off x="4419600" y="2281274"/>
            <a:ext cx="1771650" cy="160257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BA308C2-5BBF-449B-8AC4-8976C27D1F51}"/>
              </a:ext>
            </a:extLst>
          </p:cNvPr>
          <p:cNvCxnSpPr>
            <a:cxnSpLocks/>
            <a:stCxn id="5" idx="3"/>
            <a:endCxn id="18" idx="1"/>
          </p:cNvCxnSpPr>
          <p:nvPr/>
        </p:nvCxnSpPr>
        <p:spPr>
          <a:xfrm flipV="1">
            <a:off x="4419600" y="3808705"/>
            <a:ext cx="1781346" cy="7514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7B70636-0490-4813-98B2-D1DB041CA504}"/>
              </a:ext>
            </a:extLst>
          </p:cNvPr>
          <p:cNvCxnSpPr>
            <a:cxnSpLocks/>
            <a:stCxn id="5" idx="3"/>
            <a:endCxn id="19" idx="1"/>
          </p:cNvCxnSpPr>
          <p:nvPr/>
        </p:nvCxnSpPr>
        <p:spPr>
          <a:xfrm>
            <a:off x="4419600" y="3883850"/>
            <a:ext cx="1781346" cy="69545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45B8549-C075-4F23-A84D-AC9CE7A42382}"/>
              </a:ext>
            </a:extLst>
          </p:cNvPr>
          <p:cNvCxnSpPr>
            <a:cxnSpLocks/>
            <a:stCxn id="5" idx="3"/>
            <a:endCxn id="22" idx="1"/>
          </p:cNvCxnSpPr>
          <p:nvPr/>
        </p:nvCxnSpPr>
        <p:spPr>
          <a:xfrm>
            <a:off x="4419600" y="3883850"/>
            <a:ext cx="1771650" cy="144479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3A41C2E-83F2-4137-BBB4-54F56468E68C}"/>
              </a:ext>
            </a:extLst>
          </p:cNvPr>
          <p:cNvCxnSpPr>
            <a:cxnSpLocks/>
            <a:stCxn id="5" idx="3"/>
            <a:endCxn id="23" idx="1"/>
          </p:cNvCxnSpPr>
          <p:nvPr/>
        </p:nvCxnSpPr>
        <p:spPr>
          <a:xfrm>
            <a:off x="4419600" y="3883850"/>
            <a:ext cx="1771650" cy="220997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566DB8D7-7572-4EBA-B0B3-A980306FAB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461786" y="5171104"/>
            <a:ext cx="445235" cy="4185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26D3281-BD3E-490F-82DD-7BDF5F7FAD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399820" y="1390790"/>
            <a:ext cx="512889" cy="34560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52CA6CC-0F98-4151-BB16-17279D1588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489333" y="4428700"/>
            <a:ext cx="328986" cy="3860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62BC6D8-FAC7-424D-A045-CDADC4F8EA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461785" y="2102196"/>
            <a:ext cx="356534" cy="3753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6DB0F94-BBCA-4756-943C-9217A59AD6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436489" y="5905114"/>
            <a:ext cx="591427" cy="42102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4FD436B-05E2-4ECD-A421-C1C864B59986}"/>
              </a:ext>
            </a:extLst>
          </p:cNvPr>
          <p:cNvSpPr txBox="1"/>
          <p:nvPr/>
        </p:nvSpPr>
        <p:spPr>
          <a:xfrm>
            <a:off x="676446" y="5442428"/>
            <a:ext cx="3733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Management information system</a:t>
            </a:r>
            <a:endParaRPr lang="nl-NL" sz="2000" b="1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FBC975F-F68A-47A6-9916-37BF32AC3B15}"/>
              </a:ext>
            </a:extLst>
          </p:cNvPr>
          <p:cNvSpPr/>
          <p:nvPr/>
        </p:nvSpPr>
        <p:spPr>
          <a:xfrm>
            <a:off x="6171171" y="2706006"/>
            <a:ext cx="3543306" cy="68658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   Information displays</a:t>
            </a:r>
            <a:endParaRPr lang="nl-NL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9F11125-5EDA-4D9D-87D3-74206A0903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399820" y="2874072"/>
            <a:ext cx="479602" cy="38979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06DAF94-5404-4FC6-A350-57FCF9AE4D0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9820" y="3555104"/>
            <a:ext cx="507201" cy="507201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D64A8DA-0741-436D-A1ED-0F0383DF5917}"/>
              </a:ext>
            </a:extLst>
          </p:cNvPr>
          <p:cNvCxnSpPr>
            <a:cxnSpLocks/>
            <a:stCxn id="5" idx="3"/>
            <a:endCxn id="38" idx="1"/>
          </p:cNvCxnSpPr>
          <p:nvPr/>
        </p:nvCxnSpPr>
        <p:spPr>
          <a:xfrm flipV="1">
            <a:off x="4419600" y="3049297"/>
            <a:ext cx="1751571" cy="83455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365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81E83-6F4D-4E41-9CA5-D9ADDAD73A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Dashboards &amp; reports</a:t>
            </a:r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D925A-9EDC-4340-9BF6-CFADA7D2A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526107" y="766352"/>
            <a:ext cx="855000" cy="72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29CA88-96BF-49EE-B141-36F2D34FA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1590487" y="694352"/>
            <a:ext cx="65664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62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28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0200" y="1081382"/>
            <a:ext cx="5472322" cy="450661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0200" y="1081382"/>
            <a:ext cx="5485022" cy="45212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2944266" y="2481389"/>
            <a:ext cx="1716746" cy="3143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ounded Rectangle 7"/>
          <p:cNvSpPr/>
          <p:nvPr/>
        </p:nvSpPr>
        <p:spPr>
          <a:xfrm>
            <a:off x="2265718" y="854388"/>
            <a:ext cx="852418" cy="3143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1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Horticulture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4B8D5548-0F01-4586-80CA-A90E919EDBA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927" y="1565213"/>
            <a:ext cx="3492664" cy="2512800"/>
          </a:xfr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3DA2BAA-4446-4CEE-A208-A7876B54CBA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2143" y="1565213"/>
            <a:ext cx="3494342" cy="2512800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BBCF491-8575-4465-849E-36CB75EC84A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47038" y="1565275"/>
            <a:ext cx="3494087" cy="2513013"/>
          </a:xfrm>
        </p:spPr>
      </p:pic>
      <p:grpSp>
        <p:nvGrpSpPr>
          <p:cNvPr id="26" name="Groep 9"/>
          <p:cNvGrpSpPr/>
          <p:nvPr/>
        </p:nvGrpSpPr>
        <p:grpSpPr>
          <a:xfrm>
            <a:off x="678927" y="4078014"/>
            <a:ext cx="3493681" cy="2302949"/>
            <a:chOff x="678926" y="3973255"/>
            <a:chExt cx="3042047" cy="2407708"/>
          </a:xfrm>
          <a:solidFill>
            <a:schemeClr val="tx2"/>
          </a:solidFill>
        </p:grpSpPr>
        <p:sp>
          <p:nvSpPr>
            <p:cNvPr id="27" name="Rechthoek: met één afgeronde hoek 5"/>
            <p:cNvSpPr/>
            <p:nvPr/>
          </p:nvSpPr>
          <p:spPr>
            <a:xfrm rot="10800000">
              <a:off x="678926" y="3973255"/>
              <a:ext cx="3042047" cy="2407708"/>
            </a:xfrm>
            <a:prstGeom prst="round1Rect">
              <a:avLst/>
            </a:prstGeom>
            <a:solidFill>
              <a:srgbClr val="0E41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kstvak 2"/>
            <p:cNvSpPr txBox="1"/>
            <p:nvPr/>
          </p:nvSpPr>
          <p:spPr>
            <a:xfrm>
              <a:off x="1048531" y="4349638"/>
              <a:ext cx="2266298" cy="1447997"/>
            </a:xfrm>
            <a:prstGeom prst="rect">
              <a:avLst/>
            </a:prstGeom>
            <a:solidFill>
              <a:srgbClr val="0E4155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450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Open Sans" pitchFamily="34" charset="0"/>
                  <a:cs typeface="Open Sans" pitchFamily="34" charset="0"/>
                </a:rPr>
                <a:t>Leen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Open Sans" pitchFamily="34" charset="0"/>
                  <a:cs typeface="Open Sans" pitchFamily="34" charset="0"/>
                </a:rPr>
                <a:t> van Velden flowers</a:t>
              </a:r>
            </a:p>
            <a:p>
              <a:pPr marL="0" marR="0" lvl="0" indent="0" algn="l" defTabSz="1450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Open Sans" pitchFamily="34" charset="0"/>
                  <a:cs typeface="Open Sans" pitchFamily="34" charset="0"/>
                </a:rPr>
                <a:t>Varieties of seasonal flowers</a:t>
              </a:r>
            </a:p>
            <a:p>
              <a:pPr marL="0" marR="0" lvl="0" indent="0" algn="l" defTabSz="1450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Open Sans" pitchFamily="34" charset="0"/>
                <a:cs typeface="Open Sans" pitchFamily="34" charset="0"/>
              </a:endParaRPr>
            </a:p>
            <a:p>
              <a:pPr marL="0" marR="0" lvl="0" indent="0" algn="l" defTabSz="1450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Open Sans" pitchFamily="34" charset="0"/>
                  <a:cs typeface="Open Sans" pitchFamily="34" charset="0"/>
                </a:rPr>
                <a:t>"The new process computer, Priva Compass, felt good, right from the start. It fits my business perfectly.”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30" name="Groep 9"/>
          <p:cNvGrpSpPr/>
          <p:nvPr/>
        </p:nvGrpSpPr>
        <p:grpSpPr>
          <a:xfrm>
            <a:off x="4362803" y="4078013"/>
            <a:ext cx="3493681" cy="2302950"/>
            <a:chOff x="678926" y="3973255"/>
            <a:chExt cx="3042047" cy="2407708"/>
          </a:xfrm>
          <a:solidFill>
            <a:schemeClr val="tx1"/>
          </a:solidFill>
        </p:grpSpPr>
        <p:sp>
          <p:nvSpPr>
            <p:cNvPr id="31" name="Rechthoek: met één afgeronde hoek 5"/>
            <p:cNvSpPr/>
            <p:nvPr/>
          </p:nvSpPr>
          <p:spPr>
            <a:xfrm rot="10800000">
              <a:off x="678926" y="3973255"/>
              <a:ext cx="3042047" cy="2407708"/>
            </a:xfrm>
            <a:prstGeom prst="round1Rect">
              <a:avLst/>
            </a:prstGeom>
            <a:solidFill>
              <a:srgbClr val="3EB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kstvak 2"/>
            <p:cNvSpPr txBox="1"/>
            <p:nvPr/>
          </p:nvSpPr>
          <p:spPr>
            <a:xfrm>
              <a:off x="1048531" y="4349638"/>
              <a:ext cx="2266298" cy="1447997"/>
            </a:xfrm>
            <a:prstGeom prst="rect">
              <a:avLst/>
            </a:prstGeom>
            <a:solidFill>
              <a:srgbClr val="3EB6CA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450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Open Sans" pitchFamily="34" charset="0"/>
                  <a:cs typeface="Open Sans" pitchFamily="34" charset="0"/>
                </a:rPr>
                <a:t>Osterloh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Open Sans" pitchFamily="34" charset="0"/>
                  <a:cs typeface="Open Sans" pitchFamily="34" charset="0"/>
                </a:rPr>
                <a:t> Strawberries</a:t>
              </a:r>
            </a:p>
            <a:p>
              <a:pPr marL="0" marR="0" lvl="0" indent="0" algn="l" defTabSz="1450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Open Sans" pitchFamily="34" charset="0"/>
                  <a:cs typeface="Open Sans" pitchFamily="34" charset="0"/>
                </a:rPr>
                <a:t>Strawberries for larger retailers</a:t>
              </a:r>
            </a:p>
            <a:p>
              <a:pPr marL="0" marR="0" lvl="0" indent="0" algn="l" defTabSz="1450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Open Sans" pitchFamily="34" charset="0"/>
                <a:cs typeface="Open Sans" pitchFamily="34" charset="0"/>
              </a:endParaRPr>
            </a:p>
            <a:p>
              <a:pPr marL="0" marR="0" lvl="0" indent="0" algn="l" defTabSz="1450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Open Sans" pitchFamily="34" charset="0"/>
                  <a:cs typeface="Open Sans" pitchFamily="34" charset="0"/>
                </a:rPr>
                <a:t>Ulrich 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Open Sans" pitchFamily="34" charset="0"/>
                  <a:cs typeface="Open Sans" pitchFamily="34" charset="0"/>
                </a:rPr>
                <a:t>Osterloh’s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Open Sans" pitchFamily="34" charset="0"/>
                  <a:cs typeface="Open Sans" pitchFamily="34" charset="0"/>
                </a:rPr>
                <a:t> passion: be the best strawberry producer in Germany, or better still, in all of Europe. </a:t>
              </a:r>
            </a:p>
          </p:txBody>
        </p:sp>
      </p:grpSp>
      <p:grpSp>
        <p:nvGrpSpPr>
          <p:cNvPr id="34" name="Groep 9"/>
          <p:cNvGrpSpPr/>
          <p:nvPr/>
        </p:nvGrpSpPr>
        <p:grpSpPr>
          <a:xfrm>
            <a:off x="8046677" y="4078013"/>
            <a:ext cx="3493681" cy="2302950"/>
            <a:chOff x="678926" y="3973255"/>
            <a:chExt cx="3042047" cy="2407708"/>
          </a:xfrm>
          <a:solidFill>
            <a:srgbClr val="7C919D"/>
          </a:solidFill>
        </p:grpSpPr>
        <p:sp>
          <p:nvSpPr>
            <p:cNvPr id="35" name="Rechthoek: met één afgeronde hoek 5"/>
            <p:cNvSpPr/>
            <p:nvPr/>
          </p:nvSpPr>
          <p:spPr>
            <a:xfrm rot="10800000">
              <a:off x="678926" y="3973255"/>
              <a:ext cx="3042047" cy="2407708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kstvak 2"/>
            <p:cNvSpPr txBox="1"/>
            <p:nvPr/>
          </p:nvSpPr>
          <p:spPr>
            <a:xfrm>
              <a:off x="1048531" y="4349638"/>
              <a:ext cx="2266298" cy="1447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1450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Open Sans" pitchFamily="34" charset="0"/>
                  <a:cs typeface="Open Sans" pitchFamily="34" charset="0"/>
                </a:rPr>
                <a:t>CombiVliet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Open Sans" pitchFamily="34" charset="0"/>
                  <a:cs typeface="Open Sans" pitchFamily="34" charset="0"/>
                </a:rPr>
                <a:t> 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Open Sans" pitchFamily="34" charset="0"/>
                  <a:cs typeface="Open Sans" pitchFamily="34" charset="0"/>
                </a:rPr>
                <a:t>Tomatos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Open Sans" pitchFamily="34" charset="0"/>
                <a:cs typeface="Open Sans" pitchFamily="34" charset="0"/>
              </a:endParaRPr>
            </a:p>
            <a:p>
              <a:pPr marL="0" marR="0" lvl="0" indent="0" algn="l" defTabSz="1450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Open Sans" pitchFamily="34" charset="0"/>
                  <a:cs typeface="Open Sans" pitchFamily="34" charset="0"/>
                </a:rPr>
                <a:t>97 ha high-tech greenhouses</a:t>
              </a:r>
            </a:p>
            <a:p>
              <a:pPr marL="0" marR="0" lvl="0" indent="0" algn="l" defTabSz="1450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Open Sans" pitchFamily="34" charset="0"/>
                <a:cs typeface="Open Sans" pitchFamily="34" charset="0"/>
              </a:endParaRPr>
            </a:p>
            <a:p>
              <a:pPr marL="0" marR="0" lvl="0" indent="0" algn="l" defTabSz="1450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Open Sans" pitchFamily="34" charset="0"/>
                  <a:cs typeface="Open Sans" pitchFamily="34" charset="0"/>
                </a:rPr>
                <a:t>One of the largest and most progressive tomato companies in the world with a long-term vision.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Open Sans" pitchFamily="34" charset="0"/>
                <a:cs typeface="Open San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610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B5F720-282D-4908-94C2-0151AB6A4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A1F282-A687-481B-9654-B5C90E9AE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35FEC41C-EE49-4F7A-8F18-CB5DE9A5F658}"/>
              </a:ext>
            </a:extLst>
          </p:cNvPr>
          <p:cNvSpPr/>
          <p:nvPr/>
        </p:nvSpPr>
        <p:spPr>
          <a:xfrm>
            <a:off x="3133725" y="1966698"/>
            <a:ext cx="3038475" cy="4567452"/>
          </a:xfrm>
          <a:prstGeom prst="roundRect">
            <a:avLst>
              <a:gd name="adj" fmla="val 663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2914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81E83-6F4D-4E41-9CA5-D9ADDAD73A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Information displays</a:t>
            </a:r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7CE43C-6705-4E5E-8FC6-C9BFEE772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506486" y="761304"/>
            <a:ext cx="894241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0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09D0AAC-A308-4169-A907-06E052533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display | Pictures</a:t>
            </a:r>
            <a:endParaRPr lang="nl-NL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2E5F64-0AEF-4A57-BF9A-6E5055C1E67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612791" y="1162919"/>
            <a:ext cx="7746188" cy="45041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F13516-0271-44E8-B8F1-8887CD734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771" y="1801104"/>
            <a:ext cx="7936438" cy="478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4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7900B02-3E2E-49C1-ADF7-3BDE60B4805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7" y="1064058"/>
            <a:ext cx="8342489" cy="5561659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F2EF807-015E-4D78-93CD-3C423117A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display | Performance</a:t>
            </a:r>
            <a:endParaRPr lang="nl-NL" dirty="0"/>
          </a:p>
        </p:txBody>
      </p:sp>
      <p:pic>
        <p:nvPicPr>
          <p:cNvPr id="7" name="Tijdelijke aanduiding voor inhoud 3">
            <a:extLst>
              <a:ext uri="{FF2B5EF4-FFF2-40B4-BE49-F238E27FC236}">
                <a16:creationId xmlns:a16="http://schemas.microsoft.com/office/drawing/2014/main" id="{44FC74EA-8338-4E51-B9D2-EF7408FC6E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289" y="1847700"/>
            <a:ext cx="7292621" cy="4861748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2418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81E83-6F4D-4E41-9CA5-D9ADDAD73A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Analysis &amp; export</a:t>
            </a:r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41F041-7D77-49BF-937E-212EC8934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707863" y="709813"/>
            <a:ext cx="724039" cy="69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36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B60472D-2443-4ED4-901C-95C076CB8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20022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43095823-409C-49BC-A9C1-43522A4711EB}"/>
              </a:ext>
            </a:extLst>
          </p:cNvPr>
          <p:cNvSpPr/>
          <p:nvPr/>
        </p:nvSpPr>
        <p:spPr>
          <a:xfrm>
            <a:off x="140043" y="939112"/>
            <a:ext cx="9744621" cy="7470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Bijschrift: gebogen lijn 3">
            <a:extLst>
              <a:ext uri="{FF2B5EF4-FFF2-40B4-BE49-F238E27FC236}">
                <a16:creationId xmlns:a16="http://schemas.microsoft.com/office/drawing/2014/main" id="{231F65FA-F720-4106-A180-3268B6681ADE}"/>
              </a:ext>
            </a:extLst>
          </p:cNvPr>
          <p:cNvSpPr/>
          <p:nvPr/>
        </p:nvSpPr>
        <p:spPr>
          <a:xfrm>
            <a:off x="6096000" y="2102547"/>
            <a:ext cx="3433894" cy="54837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4746"/>
              <a:gd name="adj6" fmla="val -372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Comparing multiple years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90768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B60472D-2443-4ED4-901C-95C076CB8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20022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43095823-409C-49BC-A9C1-43522A4711EB}"/>
              </a:ext>
            </a:extLst>
          </p:cNvPr>
          <p:cNvSpPr/>
          <p:nvPr/>
        </p:nvSpPr>
        <p:spPr>
          <a:xfrm>
            <a:off x="140044" y="939112"/>
            <a:ext cx="1564932" cy="23089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Bijschrift: gebogen lijn 3">
            <a:extLst>
              <a:ext uri="{FF2B5EF4-FFF2-40B4-BE49-F238E27FC236}">
                <a16:creationId xmlns:a16="http://schemas.microsoft.com/office/drawing/2014/main" id="{231F65FA-F720-4106-A180-3268B6681ADE}"/>
              </a:ext>
            </a:extLst>
          </p:cNvPr>
          <p:cNvSpPr/>
          <p:nvPr/>
        </p:nvSpPr>
        <p:spPr>
          <a:xfrm>
            <a:off x="3000375" y="3248025"/>
            <a:ext cx="3433894" cy="54837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4746"/>
              <a:gd name="adj6" fmla="val -372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.. Over multiple sites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9556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0E133F1-6323-409F-99B1-481AF78E5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export</a:t>
            </a: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699DF6A3-E40C-4B05-B2B8-AF7F830764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09" r="19948"/>
          <a:stretch/>
        </p:blipFill>
        <p:spPr>
          <a:xfrm>
            <a:off x="4659834" y="3740323"/>
            <a:ext cx="1619447" cy="2217131"/>
          </a:xfrm>
          <a:prstGeom prst="rect">
            <a:avLst/>
          </a:prstGeom>
        </p:spPr>
      </p:pic>
      <p:sp>
        <p:nvSpPr>
          <p:cNvPr id="5" name="Curved Right Arrow 13">
            <a:extLst>
              <a:ext uri="{FF2B5EF4-FFF2-40B4-BE49-F238E27FC236}">
                <a16:creationId xmlns:a16="http://schemas.microsoft.com/office/drawing/2014/main" id="{6F08E4D9-8FDF-40A4-99F1-2A0E78A803A0}"/>
              </a:ext>
            </a:extLst>
          </p:cNvPr>
          <p:cNvSpPr/>
          <p:nvPr/>
        </p:nvSpPr>
        <p:spPr>
          <a:xfrm flipV="1">
            <a:off x="3671428" y="2054225"/>
            <a:ext cx="855259" cy="272875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120B3C33-3CD5-43C7-9868-9B84768F502A}"/>
              </a:ext>
            </a:extLst>
          </p:cNvPr>
          <p:cNvSpPr txBox="1"/>
          <p:nvPr/>
        </p:nvSpPr>
        <p:spPr>
          <a:xfrm>
            <a:off x="6369650" y="4413650"/>
            <a:ext cx="1894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FS Performance server</a:t>
            </a:r>
          </a:p>
        </p:txBody>
      </p:sp>
      <p:pic>
        <p:nvPicPr>
          <p:cNvPr id="11" name="Picture 22">
            <a:extLst>
              <a:ext uri="{FF2B5EF4-FFF2-40B4-BE49-F238E27FC236}">
                <a16:creationId xmlns:a16="http://schemas.microsoft.com/office/drawing/2014/main" id="{662FCE06-49B4-448A-B3F9-757FA45A6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959" y="1693483"/>
            <a:ext cx="994515" cy="980132"/>
          </a:xfrm>
          <a:prstGeom prst="rect">
            <a:avLst/>
          </a:prstGeom>
        </p:spPr>
      </p:pic>
      <p:pic>
        <p:nvPicPr>
          <p:cNvPr id="12" name="Picture 23">
            <a:extLst>
              <a:ext uri="{FF2B5EF4-FFF2-40B4-BE49-F238E27FC236}">
                <a16:creationId xmlns:a16="http://schemas.microsoft.com/office/drawing/2014/main" id="{1E4F798C-01E9-4203-8AE6-B626C403C5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834" y="1787143"/>
            <a:ext cx="864041" cy="792812"/>
          </a:xfrm>
          <a:prstGeom prst="rect">
            <a:avLst/>
          </a:prstGeom>
        </p:spPr>
      </p:pic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CF7EB1AA-294E-402B-B6B0-0A4573DF42A6}"/>
              </a:ext>
            </a:extLst>
          </p:cNvPr>
          <p:cNvCxnSpPr/>
          <p:nvPr/>
        </p:nvCxnSpPr>
        <p:spPr>
          <a:xfrm flipH="1">
            <a:off x="5523875" y="1512544"/>
            <a:ext cx="194213" cy="1318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7911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6AEEA-2BA4-4027-B66D-3291F38E0D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20745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EF8F34C-092E-446B-B6D2-391D0702AE42}"/>
              </a:ext>
            </a:extLst>
          </p:cNvPr>
          <p:cNvSpPr txBox="1">
            <a:spLocks/>
          </p:cNvSpPr>
          <p:nvPr/>
        </p:nvSpPr>
        <p:spPr>
          <a:xfrm>
            <a:off x="6626487" y="4231989"/>
            <a:ext cx="5019413" cy="2470409"/>
          </a:xfrm>
          <a:prstGeom prst="rect">
            <a:avLst/>
          </a:prstGeom>
          <a:solidFill>
            <a:srgbClr val="3EB6CA">
              <a:lumMod val="40000"/>
              <a:lumOff val="60000"/>
              <a:alpha val="70000"/>
            </a:srgbClr>
          </a:solidFill>
          <a:ln>
            <a:noFill/>
          </a:ln>
        </p:spPr>
        <p:txBody>
          <a:bodyPr vert="horz" lIns="91440" tIns="180000" rIns="91440" bIns="3600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E207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/>
            <a:r>
              <a:rPr lang="en-US" b="1" dirty="0">
                <a:solidFill>
                  <a:srgbClr val="0E207F"/>
                </a:solidFill>
              </a:rPr>
              <a:t>Increase employee efficiency</a:t>
            </a:r>
          </a:p>
          <a:p>
            <a:pPr marL="228600" lvl="1"/>
            <a:r>
              <a:rPr lang="en-US" b="1" dirty="0">
                <a:solidFill>
                  <a:srgbClr val="0E207F"/>
                </a:solidFill>
              </a:rPr>
              <a:t>Improve quality of the work</a:t>
            </a:r>
          </a:p>
          <a:p>
            <a:pPr marL="228600" lvl="1"/>
            <a:r>
              <a:rPr lang="en-US" b="1" dirty="0">
                <a:solidFill>
                  <a:srgbClr val="0E207F"/>
                </a:solidFill>
              </a:rPr>
              <a:t>Insights on resource usage per crop</a:t>
            </a:r>
          </a:p>
          <a:p>
            <a:pPr marL="228600" lvl="1"/>
            <a:r>
              <a:rPr lang="en-US" b="1" dirty="0">
                <a:solidFill>
                  <a:srgbClr val="0E207F"/>
                </a:solidFill>
              </a:rPr>
              <a:t>Accurate data</a:t>
            </a:r>
          </a:p>
          <a:p>
            <a:pPr marL="228600" lvl="1"/>
            <a:r>
              <a:rPr lang="en-US" b="1" dirty="0">
                <a:solidFill>
                  <a:srgbClr val="0E207F"/>
                </a:solidFill>
              </a:rPr>
              <a:t>Direct operational actions</a:t>
            </a:r>
          </a:p>
          <a:p>
            <a:pPr marL="228600" lvl="1"/>
            <a:r>
              <a:rPr lang="en-US" b="1" dirty="0">
                <a:solidFill>
                  <a:srgbClr val="0E207F"/>
                </a:solidFill>
              </a:rPr>
              <a:t>Strategic decisions based on data</a:t>
            </a:r>
          </a:p>
          <a:p>
            <a:pPr marL="540000" lvl="2" indent="0">
              <a:buNone/>
            </a:pPr>
            <a:endParaRPr lang="en-US" dirty="0">
              <a:solidFill>
                <a:srgbClr val="0E207F"/>
              </a:solidFill>
            </a:endParaRPr>
          </a:p>
          <a:p>
            <a:pPr marL="540000" lvl="2" indent="0">
              <a:buNone/>
            </a:pPr>
            <a:endParaRPr lang="en-US" b="1" dirty="0">
              <a:solidFill>
                <a:srgbClr val="0E207F"/>
              </a:solidFill>
            </a:endParaRPr>
          </a:p>
          <a:p>
            <a:pPr marL="540000" lvl="2" indent="0">
              <a:buNone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E207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68C5B2F-07CC-4306-841F-03715F7AC7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9885" y="3396896"/>
            <a:ext cx="796994" cy="79699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DA0B027-6963-4078-B8C9-9950F14D2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142" y="1474213"/>
            <a:ext cx="1970395" cy="220861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80E7A22-F636-41CB-B035-2F65DD648133}"/>
              </a:ext>
            </a:extLst>
          </p:cNvPr>
          <p:cNvGrpSpPr/>
          <p:nvPr/>
        </p:nvGrpSpPr>
        <p:grpSpPr>
          <a:xfrm>
            <a:off x="1208357" y="5349184"/>
            <a:ext cx="900331" cy="905983"/>
            <a:chOff x="7761507" y="5200020"/>
            <a:chExt cx="900331" cy="90598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0A186EA-E58A-4133-98AA-FFBF550EA8C0}"/>
                </a:ext>
              </a:extLst>
            </p:cNvPr>
            <p:cNvSpPr/>
            <p:nvPr/>
          </p:nvSpPr>
          <p:spPr>
            <a:xfrm>
              <a:off x="7761507" y="5200020"/>
              <a:ext cx="900331" cy="905983"/>
            </a:xfrm>
            <a:prstGeom prst="ellipse">
              <a:avLst/>
            </a:prstGeom>
            <a:solidFill>
              <a:srgbClr val="00B6C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733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F038CEF-E18C-4C21-978D-22AEC6CEE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 flipH="1" flipV="1">
              <a:off x="7926052" y="5387041"/>
              <a:ext cx="145375" cy="48609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A1A156A-13E7-46A2-BE34-0D3AF35FB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 flipH="1" flipV="1">
              <a:off x="8136508" y="5387041"/>
              <a:ext cx="145375" cy="48609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11E70D9-58D7-4B45-8D53-0ECC1264A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 flipH="1" flipV="1">
              <a:off x="8352341" y="5387041"/>
              <a:ext cx="145375" cy="486098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A35880F-BCE6-4388-874B-4EB8F328C39F}"/>
              </a:ext>
            </a:extLst>
          </p:cNvPr>
          <p:cNvGrpSpPr/>
          <p:nvPr/>
        </p:nvGrpSpPr>
        <p:grpSpPr>
          <a:xfrm>
            <a:off x="9819968" y="1657172"/>
            <a:ext cx="900331" cy="921348"/>
            <a:chOff x="517698" y="1601676"/>
            <a:chExt cx="900331" cy="92134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6F7D663-741B-4DF3-99AA-A40D0331A0A6}"/>
                </a:ext>
              </a:extLst>
            </p:cNvPr>
            <p:cNvSpPr/>
            <p:nvPr/>
          </p:nvSpPr>
          <p:spPr>
            <a:xfrm>
              <a:off x="517698" y="1601676"/>
              <a:ext cx="900331" cy="905983"/>
            </a:xfrm>
            <a:prstGeom prst="ellipse">
              <a:avLst/>
            </a:prstGeom>
            <a:solidFill>
              <a:srgbClr val="00B6C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solidFill>
                    <a:schemeClr val="bg1"/>
                  </a:solidFill>
                </a:rPr>
                <a:t>Kg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EF59BDD-0C8F-4889-A804-BF5256C7A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 flipH="1" flipV="1">
              <a:off x="563044" y="1660958"/>
              <a:ext cx="810926" cy="862066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7E8B6EE-0EFC-4C87-850C-1182792B528E}"/>
              </a:ext>
            </a:extLst>
          </p:cNvPr>
          <p:cNvGrpSpPr/>
          <p:nvPr/>
        </p:nvGrpSpPr>
        <p:grpSpPr>
          <a:xfrm>
            <a:off x="9819969" y="2630742"/>
            <a:ext cx="900331" cy="905983"/>
            <a:chOff x="509763" y="2543957"/>
            <a:chExt cx="900331" cy="905983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2D16FE5-9B43-4DC6-AE6A-B358067A458F}"/>
                </a:ext>
              </a:extLst>
            </p:cNvPr>
            <p:cNvSpPr/>
            <p:nvPr/>
          </p:nvSpPr>
          <p:spPr>
            <a:xfrm>
              <a:off x="509763" y="2543957"/>
              <a:ext cx="900331" cy="905983"/>
            </a:xfrm>
            <a:prstGeom prst="ellipse">
              <a:avLst/>
            </a:prstGeom>
            <a:solidFill>
              <a:srgbClr val="00B6C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CEC184B-E4EA-46BB-ACC8-CC5EDDEEB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 flipH="1" flipV="1">
              <a:off x="567093" y="2596178"/>
              <a:ext cx="801540" cy="80154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F5E4A01-5B39-471F-9DD4-6AAF0DD08B4B}"/>
                </a:ext>
              </a:extLst>
            </p:cNvPr>
            <p:cNvSpPr txBox="1"/>
            <p:nvPr/>
          </p:nvSpPr>
          <p:spPr>
            <a:xfrm>
              <a:off x="1001978" y="2887190"/>
              <a:ext cx="3666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Kg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76261A7-CF12-4D66-BD1D-9028137FDA1D}"/>
              </a:ext>
            </a:extLst>
          </p:cNvPr>
          <p:cNvGrpSpPr/>
          <p:nvPr/>
        </p:nvGrpSpPr>
        <p:grpSpPr>
          <a:xfrm>
            <a:off x="2206587" y="5363584"/>
            <a:ext cx="900331" cy="905983"/>
            <a:chOff x="3534697" y="1682138"/>
            <a:chExt cx="900331" cy="90598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074258D-589C-48FB-99CC-78DB72CA0C75}"/>
                </a:ext>
              </a:extLst>
            </p:cNvPr>
            <p:cNvSpPr/>
            <p:nvPr/>
          </p:nvSpPr>
          <p:spPr>
            <a:xfrm>
              <a:off x="3534697" y="1682138"/>
              <a:ext cx="900331" cy="905983"/>
            </a:xfrm>
            <a:prstGeom prst="ellipse">
              <a:avLst/>
            </a:prstGeom>
            <a:solidFill>
              <a:srgbClr val="00B6C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733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7C1702F-4162-4F7E-99FE-C803F85BA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67885" y="1879180"/>
              <a:ext cx="631339" cy="510173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6EE8A9F-CDFD-47B4-B759-6521EAA59976}"/>
              </a:ext>
            </a:extLst>
          </p:cNvPr>
          <p:cNvGrpSpPr/>
          <p:nvPr/>
        </p:nvGrpSpPr>
        <p:grpSpPr>
          <a:xfrm>
            <a:off x="3179382" y="5385767"/>
            <a:ext cx="900331" cy="905983"/>
            <a:chOff x="4507492" y="1704321"/>
            <a:chExt cx="900331" cy="905983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0014BD2-4977-4284-A66C-0BAFC6F8A9DF}"/>
                </a:ext>
              </a:extLst>
            </p:cNvPr>
            <p:cNvSpPr/>
            <p:nvPr/>
          </p:nvSpPr>
          <p:spPr>
            <a:xfrm>
              <a:off x="4507492" y="1704321"/>
              <a:ext cx="900331" cy="905983"/>
            </a:xfrm>
            <a:prstGeom prst="ellipse">
              <a:avLst/>
            </a:prstGeom>
            <a:solidFill>
              <a:srgbClr val="00B6C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733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09B69339-99F9-47C9-8F2C-C533ADCB9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75569" y="1882011"/>
              <a:ext cx="540039" cy="504510"/>
            </a:xfrm>
            <a:prstGeom prst="rect">
              <a:avLst/>
            </a:prstGeom>
          </p:spPr>
        </p:pic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A69326E8-20BC-4966-9FCF-6E0AC4C50A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2177" y="5385767"/>
            <a:ext cx="900331" cy="915091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74020549-860E-431E-B84D-7E8581D218BD}"/>
              </a:ext>
            </a:extLst>
          </p:cNvPr>
          <p:cNvGrpSpPr/>
          <p:nvPr/>
        </p:nvGrpSpPr>
        <p:grpSpPr>
          <a:xfrm>
            <a:off x="644609" y="1137000"/>
            <a:ext cx="5405700" cy="3925589"/>
            <a:chOff x="498815" y="2856652"/>
            <a:chExt cx="5405700" cy="392558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53D14CB-262B-4A7A-AADE-18E516EB0344}"/>
                </a:ext>
              </a:extLst>
            </p:cNvPr>
            <p:cNvGrpSpPr/>
            <p:nvPr/>
          </p:nvGrpSpPr>
          <p:grpSpPr>
            <a:xfrm>
              <a:off x="498815" y="2856652"/>
              <a:ext cx="5405700" cy="3925589"/>
              <a:chOff x="478161" y="2864734"/>
              <a:chExt cx="5405700" cy="3925589"/>
            </a:xfrm>
          </p:grpSpPr>
          <p:pic>
            <p:nvPicPr>
              <p:cNvPr id="4" name="Picture 2" descr="https://cdn.frontify.com/api/screen/thumbnail/5vCCFokM7N0wnl6ceqROtS7uzbzPPV6Wy4hgUWN7KKGxgtBMtmnJ-BEczelntmB5dd5iPdfZe88x_f9MR3r7MA/1528">
                <a:extLst>
                  <a:ext uri="{FF2B5EF4-FFF2-40B4-BE49-F238E27FC236}">
                    <a16:creationId xmlns:a16="http://schemas.microsoft.com/office/drawing/2014/main" id="{7E614D50-F52A-4BC6-951D-5E9857BB80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78161" y="2864734"/>
                <a:ext cx="5405700" cy="39255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6" descr="http://t3.gstatic.com/images?q=tbn:ANd9GcS0-neMOJ1ZMiqavt8w0KsiF-5Oxo64sxRpY3XughBhAjy16BknlA">
                <a:extLst>
                  <a:ext uri="{FF2B5EF4-FFF2-40B4-BE49-F238E27FC236}">
                    <a16:creationId xmlns:a16="http://schemas.microsoft.com/office/drawing/2014/main" id="{789FCAED-E192-49AB-B885-DD23C8E588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412" b="90000" l="5068" r="95946">
                            <a14:foregroundMark x1="9797" y1="41765" x2="9122" y2="46471"/>
                            <a14:foregroundMark x1="9459" y1="62353" x2="9459" y2="62353"/>
                            <a14:foregroundMark x1="9459" y1="62353" x2="6081" y2="62353"/>
                            <a14:foregroundMark x1="6081" y1="62353" x2="5405" y2="65294"/>
                            <a14:foregroundMark x1="90541" y1="58824" x2="90541" y2="58824"/>
                            <a14:foregroundMark x1="94595" y1="64118" x2="94595" y2="64118"/>
                            <a14:foregroundMark x1="95946" y1="61765" x2="95946" y2="61765"/>
                            <a14:foregroundMark x1="90878" y1="27059" x2="90878" y2="27059"/>
                            <a14:foregroundMark x1="90541" y1="40588" x2="90541" y2="40588"/>
                            <a14:foregroundMark x1="52027" y1="14118" x2="52027" y2="14118"/>
                            <a14:foregroundMark x1="54392" y1="11176" x2="54392" y2="11176"/>
                            <a14:foregroundMark x1="55743" y1="9412" x2="55743" y2="941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8447" y="5991161"/>
                <a:ext cx="1115225" cy="6405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61F7778-654F-4D67-B021-96EF613092EF}"/>
                </a:ext>
              </a:extLst>
            </p:cNvPr>
            <p:cNvGrpSpPr/>
            <p:nvPr/>
          </p:nvGrpSpPr>
          <p:grpSpPr>
            <a:xfrm>
              <a:off x="2494864" y="4804392"/>
              <a:ext cx="613032" cy="649613"/>
              <a:chOff x="4714255" y="1841186"/>
              <a:chExt cx="900331" cy="90598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FB54472-E616-4795-9040-16967511DD12}"/>
                  </a:ext>
                </a:extLst>
              </p:cNvPr>
              <p:cNvSpPr/>
              <p:nvPr/>
            </p:nvSpPr>
            <p:spPr>
              <a:xfrm>
                <a:off x="4714255" y="1841186"/>
                <a:ext cx="900331" cy="905983"/>
              </a:xfrm>
              <a:prstGeom prst="ellipse">
                <a:avLst/>
              </a:prstGeom>
              <a:solidFill>
                <a:srgbClr val="00B6CE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733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id="{3EDF92CD-30F6-414D-8F4F-0B1C2E4440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4878670" y="2008427"/>
                <a:ext cx="571500" cy="571500"/>
              </a:xfrm>
              <a:prstGeom prst="rect">
                <a:avLst/>
              </a:prstGeom>
            </p:spPr>
          </p:pic>
        </p:grp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62142ED-CD1F-4ED5-B9F9-5B0F6AA6B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 flipH="1" flipV="1">
              <a:off x="3588361" y="5454005"/>
              <a:ext cx="343969" cy="1150147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D514785C-C0D6-4212-9A2C-8D9B9F894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 flipH="1" flipV="1">
              <a:off x="954040" y="5454005"/>
              <a:ext cx="343969" cy="1150147"/>
            </a:xfrm>
            <a:prstGeom prst="rect">
              <a:avLst/>
            </a:prstGeom>
          </p:spPr>
        </p:pic>
      </p:grpSp>
      <p:sp>
        <p:nvSpPr>
          <p:cNvPr id="55" name="Title 54">
            <a:extLst>
              <a:ext uri="{FF2B5EF4-FFF2-40B4-BE49-F238E27FC236}">
                <a16:creationId xmlns:a16="http://schemas.microsoft.com/office/drawing/2014/main" id="{3EC6ADEC-BA5F-4887-95EC-214878D69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Maximize operational performance</a:t>
            </a:r>
          </a:p>
        </p:txBody>
      </p:sp>
      <p:pic>
        <p:nvPicPr>
          <p:cNvPr id="1030" name="Picture 6" descr="Afbeeldingsresultaat voor roses">
            <a:extLst>
              <a:ext uri="{FF2B5EF4-FFF2-40B4-BE49-F238E27FC236}">
                <a16:creationId xmlns:a16="http://schemas.microsoft.com/office/drawing/2014/main" id="{2B65A960-F856-4C8A-93F9-46890354B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414" y="4023033"/>
            <a:ext cx="627822" cy="62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Afbeeldingsresultaat voor roses">
            <a:extLst>
              <a:ext uri="{FF2B5EF4-FFF2-40B4-BE49-F238E27FC236}">
                <a16:creationId xmlns:a16="http://schemas.microsoft.com/office/drawing/2014/main" id="{B4A637C8-B834-4987-BDFB-BA243234F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631" y="4133773"/>
            <a:ext cx="627822" cy="62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702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Building automation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FF8D23A-27DB-4A46-B49E-27AF757145B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9450" y="1565275"/>
            <a:ext cx="3492500" cy="2513013"/>
          </a:xfr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F07BFB5-F626-41AB-B2AF-7FD0B1DE82F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62450" y="1565275"/>
            <a:ext cx="3494088" cy="2513013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8BFD424-37AB-49F6-B9D5-3322A60FA8B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47038" y="1565275"/>
            <a:ext cx="3494087" cy="2513013"/>
          </a:xfrm>
        </p:spPr>
      </p:pic>
      <p:grpSp>
        <p:nvGrpSpPr>
          <p:cNvPr id="26" name="Groep 9"/>
          <p:cNvGrpSpPr/>
          <p:nvPr/>
        </p:nvGrpSpPr>
        <p:grpSpPr>
          <a:xfrm>
            <a:off x="678927" y="4078014"/>
            <a:ext cx="3493681" cy="2302949"/>
            <a:chOff x="678926" y="3973255"/>
            <a:chExt cx="3042047" cy="2407708"/>
          </a:xfrm>
          <a:solidFill>
            <a:srgbClr val="0E4155"/>
          </a:solidFill>
        </p:grpSpPr>
        <p:sp>
          <p:nvSpPr>
            <p:cNvPr id="27" name="Rechthoek: met één afgeronde hoek 5"/>
            <p:cNvSpPr/>
            <p:nvPr/>
          </p:nvSpPr>
          <p:spPr>
            <a:xfrm rot="10800000">
              <a:off x="678926" y="3973255"/>
              <a:ext cx="3042047" cy="2407708"/>
            </a:xfrm>
            <a:prstGeom prst="round1Rect">
              <a:avLst/>
            </a:prstGeom>
            <a:solidFill>
              <a:srgbClr val="0E41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kstvak 2"/>
            <p:cNvSpPr txBox="1"/>
            <p:nvPr/>
          </p:nvSpPr>
          <p:spPr>
            <a:xfrm>
              <a:off x="1048531" y="4349638"/>
              <a:ext cx="2266298" cy="1641062"/>
            </a:xfrm>
            <a:prstGeom prst="rect">
              <a:avLst/>
            </a:prstGeom>
            <a:solidFill>
              <a:srgbClr val="0E4155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450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Open Sans" pitchFamily="34" charset="0"/>
                  <a:cs typeface="Open Sans" pitchFamily="34" charset="0"/>
                </a:rPr>
                <a:t>The Rotterdam</a:t>
              </a:r>
            </a:p>
            <a:p>
              <a:pPr marL="0" marR="0" lvl="0" indent="0" algn="l" defTabSz="1450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Open Sans" pitchFamily="34" charset="0"/>
                  <a:cs typeface="Open Sans" pitchFamily="34" charset="0"/>
                </a:rPr>
                <a:t>Sustainable building automation</a:t>
              </a:r>
            </a:p>
            <a:p>
              <a:pPr marL="0" marR="0" lvl="0" indent="0" algn="l" defTabSz="1450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Open Sans" pitchFamily="34" charset="0"/>
                <a:cs typeface="Open Sans" pitchFamily="34" charset="0"/>
              </a:endParaRPr>
            </a:p>
            <a:p>
              <a:pPr marL="0" marR="0" lvl="0" indent="0" algn="l" defTabSz="1450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Open Sans" pitchFamily="34" charset="0"/>
                  <a:cs typeface="Open Sans" pitchFamily="34" charset="0"/>
                </a:rPr>
                <a:t>Sustainable and comfortable living, working and shopping in the Netherland’s largest multifunctional building.</a:t>
              </a:r>
            </a:p>
          </p:txBody>
        </p:sp>
      </p:grpSp>
      <p:grpSp>
        <p:nvGrpSpPr>
          <p:cNvPr id="30" name="Groep 9"/>
          <p:cNvGrpSpPr/>
          <p:nvPr/>
        </p:nvGrpSpPr>
        <p:grpSpPr>
          <a:xfrm>
            <a:off x="4362803" y="4078013"/>
            <a:ext cx="3493681" cy="2302950"/>
            <a:chOff x="678926" y="3973255"/>
            <a:chExt cx="3042047" cy="2407708"/>
          </a:xfrm>
          <a:solidFill>
            <a:schemeClr val="tx1"/>
          </a:solidFill>
        </p:grpSpPr>
        <p:sp>
          <p:nvSpPr>
            <p:cNvPr id="31" name="Rechthoek: met één afgeronde hoek 5"/>
            <p:cNvSpPr/>
            <p:nvPr/>
          </p:nvSpPr>
          <p:spPr>
            <a:xfrm rot="10800000">
              <a:off x="678926" y="3973255"/>
              <a:ext cx="3042047" cy="2407708"/>
            </a:xfrm>
            <a:prstGeom prst="round1Rect">
              <a:avLst/>
            </a:prstGeom>
            <a:solidFill>
              <a:srgbClr val="3EB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kstvak 2"/>
            <p:cNvSpPr txBox="1"/>
            <p:nvPr/>
          </p:nvSpPr>
          <p:spPr>
            <a:xfrm>
              <a:off x="1048531" y="4349638"/>
              <a:ext cx="2266298" cy="1447997"/>
            </a:xfrm>
            <a:prstGeom prst="rect">
              <a:avLst/>
            </a:prstGeom>
            <a:solidFill>
              <a:srgbClr val="3EB6CA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450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Open Sans" pitchFamily="34" charset="0"/>
                  <a:cs typeface="Open Sans" pitchFamily="34" charset="0"/>
                </a:rPr>
                <a:t>Marks &amp; Spencer</a:t>
              </a:r>
            </a:p>
            <a:p>
              <a:pPr marL="0" marR="0" lvl="0" indent="0" algn="l" defTabSz="1450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Open Sans" pitchFamily="34" charset="0"/>
                  <a:cs typeface="Open Sans" pitchFamily="34" charset="0"/>
                </a:rPr>
                <a:t>Effective energy monitoring</a:t>
              </a:r>
            </a:p>
            <a:p>
              <a:pPr marL="0" marR="0" lvl="0" indent="0" algn="l" defTabSz="1450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Open Sans" pitchFamily="34" charset="0"/>
                <a:cs typeface="Open Sans" pitchFamily="34" charset="0"/>
              </a:endParaRPr>
            </a:p>
            <a:p>
              <a:pPr marL="0" marR="0" lvl="0" indent="0" algn="l" defTabSz="1450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Open Sans" pitchFamily="34" charset="0"/>
                  <a:cs typeface="Open Sans" pitchFamily="34" charset="0"/>
                </a:rPr>
                <a:t>Nominated for Energy Efficient Partnership of the Year (final on 6 December 2017)</a:t>
              </a:r>
            </a:p>
          </p:txBody>
        </p:sp>
      </p:grpSp>
      <p:grpSp>
        <p:nvGrpSpPr>
          <p:cNvPr id="34" name="Groep 9"/>
          <p:cNvGrpSpPr/>
          <p:nvPr/>
        </p:nvGrpSpPr>
        <p:grpSpPr>
          <a:xfrm>
            <a:off x="8046677" y="4078013"/>
            <a:ext cx="3493681" cy="2302950"/>
            <a:chOff x="678926" y="3973255"/>
            <a:chExt cx="3042047" cy="2407708"/>
          </a:xfrm>
          <a:solidFill>
            <a:srgbClr val="7C919D"/>
          </a:solidFill>
        </p:grpSpPr>
        <p:sp>
          <p:nvSpPr>
            <p:cNvPr id="35" name="Rechthoek: met één afgeronde hoek 5"/>
            <p:cNvSpPr/>
            <p:nvPr/>
          </p:nvSpPr>
          <p:spPr>
            <a:xfrm rot="10800000">
              <a:off x="678926" y="3973255"/>
              <a:ext cx="3042047" cy="2407708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kstvak 2"/>
            <p:cNvSpPr txBox="1"/>
            <p:nvPr/>
          </p:nvSpPr>
          <p:spPr>
            <a:xfrm>
              <a:off x="1048531" y="4349638"/>
              <a:ext cx="2266298" cy="1447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1450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Open Sans" pitchFamily="34" charset="0"/>
                  <a:cs typeface="Open Sans" pitchFamily="34" charset="0"/>
                </a:rPr>
                <a:t>Westminster Abbey</a:t>
              </a:r>
            </a:p>
            <a:p>
              <a:pPr marL="0" marR="0" lvl="0" indent="0" algn="l" defTabSz="1450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Open Sans" pitchFamily="34" charset="0"/>
                  <a:cs typeface="Open Sans" pitchFamily="34" charset="0"/>
                </a:rPr>
                <a:t>Performance and cost benefits</a:t>
              </a:r>
            </a:p>
            <a:p>
              <a:pPr marL="0" marR="0" lvl="0" indent="0" algn="l" defTabSz="1450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Open Sans" pitchFamily="34" charset="0"/>
                <a:cs typeface="Open Sans" pitchFamily="34" charset="0"/>
              </a:endParaRPr>
            </a:p>
            <a:p>
              <a:pPr marL="0" marR="0" lvl="0" indent="0" algn="l" defTabSz="1450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Open Sans" pitchFamily="34" charset="0"/>
                  <a:cs typeface="Open Sans" pitchFamily="34" charset="0"/>
                </a:rPr>
                <a:t>Higher comfort with less effort, thanks to the Priva building management system.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Open Sans" pitchFamily="34" charset="0"/>
                <a:cs typeface="Open San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6789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F8F16B53-3B3E-4D7F-B5FC-E83E5BDBF3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11" y="1113665"/>
            <a:ext cx="6117156" cy="540667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DE4228A-D36D-4CC5-9A3C-EEE48AD1D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MANAGEMENT – MULTI SITE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FB27CE4-E560-4877-8936-6C114613D308}"/>
              </a:ext>
            </a:extLst>
          </p:cNvPr>
          <p:cNvGrpSpPr/>
          <p:nvPr/>
        </p:nvGrpSpPr>
        <p:grpSpPr>
          <a:xfrm>
            <a:off x="1185212" y="4264202"/>
            <a:ext cx="1930668" cy="1532460"/>
            <a:chOff x="3106331" y="4409585"/>
            <a:chExt cx="1930668" cy="153246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BFC36F5-6E61-4F5E-B5B9-5B31E5BE5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8985" y="4409585"/>
              <a:ext cx="1148014" cy="1286807"/>
            </a:xfrm>
            <a:prstGeom prst="rect">
              <a:avLst/>
            </a:prstGeom>
          </p:spPr>
        </p:pic>
        <p:pic>
          <p:nvPicPr>
            <p:cNvPr id="24" name="Picture 23" descr="http://www.schoolfruitdigibord.nl/wp-content/uploads/2013/01/0007_aubergine.jpg">
              <a:extLst>
                <a:ext uri="{FF2B5EF4-FFF2-40B4-BE49-F238E27FC236}">
                  <a16:creationId xmlns:a16="http://schemas.microsoft.com/office/drawing/2014/main" id="{DB74986D-B5C0-4F11-A8B6-15D96E42AC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47748" y="5433989"/>
              <a:ext cx="482475" cy="508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4D509DD-EA45-4041-BB2C-4DD136C49C8B}"/>
                </a:ext>
              </a:extLst>
            </p:cNvPr>
            <p:cNvGrpSpPr/>
            <p:nvPr/>
          </p:nvGrpSpPr>
          <p:grpSpPr>
            <a:xfrm>
              <a:off x="3106331" y="4622800"/>
              <a:ext cx="1023892" cy="948667"/>
              <a:chOff x="5850860" y="4739092"/>
              <a:chExt cx="508443" cy="50797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CC16EF5-181E-4A10-A01B-CCF5025D5A64}"/>
                  </a:ext>
                </a:extLst>
              </p:cNvPr>
              <p:cNvSpPr/>
              <p:nvPr/>
            </p:nvSpPr>
            <p:spPr>
              <a:xfrm>
                <a:off x="5850860" y="4739092"/>
                <a:ext cx="508443" cy="507971"/>
              </a:xfrm>
              <a:prstGeom prst="ellipse">
                <a:avLst/>
              </a:prstGeom>
              <a:solidFill>
                <a:srgbClr val="1E988A"/>
              </a:solidFill>
              <a:ln w="28575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733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F4492C6-32BA-4C3F-914B-6AEBBB99DA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39790" y="4787863"/>
                <a:ext cx="336815" cy="336815"/>
              </a:xfrm>
              <a:prstGeom prst="rect">
                <a:avLst/>
              </a:prstGeom>
            </p:spPr>
          </p:pic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7528B5-7649-468E-97BA-F36355F32167}"/>
              </a:ext>
            </a:extLst>
          </p:cNvPr>
          <p:cNvGrpSpPr/>
          <p:nvPr/>
        </p:nvGrpSpPr>
        <p:grpSpPr>
          <a:xfrm>
            <a:off x="2994824" y="5248793"/>
            <a:ext cx="1938673" cy="1523098"/>
            <a:chOff x="7625681" y="4599004"/>
            <a:chExt cx="1938673" cy="1523098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7C709DF-4C4E-47D8-B626-F43EA224A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16340" y="4599004"/>
              <a:ext cx="1148014" cy="1286807"/>
            </a:xfrm>
            <a:prstGeom prst="rect">
              <a:avLst/>
            </a:prstGeom>
          </p:spPr>
        </p:pic>
        <p:pic>
          <p:nvPicPr>
            <p:cNvPr id="23" name="Picture 24" descr="http://fitfanatic.eu/wp-content/uploads/2011/08/tomaat.jpg">
              <a:extLst>
                <a:ext uri="{FF2B5EF4-FFF2-40B4-BE49-F238E27FC236}">
                  <a16:creationId xmlns:a16="http://schemas.microsoft.com/office/drawing/2014/main" id="{09B33BC0-AF72-42A2-98D6-557C93B08B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121038" y="5743623"/>
              <a:ext cx="633178" cy="378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D19D367-301B-41D8-B89A-E0621B86CBB4}"/>
                </a:ext>
              </a:extLst>
            </p:cNvPr>
            <p:cNvGrpSpPr/>
            <p:nvPr/>
          </p:nvGrpSpPr>
          <p:grpSpPr>
            <a:xfrm>
              <a:off x="7625681" y="4835295"/>
              <a:ext cx="1023892" cy="948667"/>
              <a:chOff x="5850860" y="4739092"/>
              <a:chExt cx="508443" cy="50797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F780F94-BC1A-4A91-B6C1-0E66243F91A6}"/>
                  </a:ext>
                </a:extLst>
              </p:cNvPr>
              <p:cNvSpPr/>
              <p:nvPr/>
            </p:nvSpPr>
            <p:spPr>
              <a:xfrm>
                <a:off x="5850860" y="4739092"/>
                <a:ext cx="508443" cy="507971"/>
              </a:xfrm>
              <a:prstGeom prst="ellipse">
                <a:avLst/>
              </a:prstGeom>
              <a:solidFill>
                <a:srgbClr val="1E988A"/>
              </a:solidFill>
              <a:ln w="28575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733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397CE8B-43AB-4409-B9AC-A99D169938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39790" y="4787863"/>
                <a:ext cx="336815" cy="336815"/>
              </a:xfrm>
              <a:prstGeom prst="rect">
                <a:avLst/>
              </a:prstGeom>
            </p:spPr>
          </p:pic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2A5D9D6-4A43-40E0-8726-D09186A9AE74}"/>
              </a:ext>
            </a:extLst>
          </p:cNvPr>
          <p:cNvGrpSpPr/>
          <p:nvPr/>
        </p:nvGrpSpPr>
        <p:grpSpPr>
          <a:xfrm>
            <a:off x="2198694" y="1220657"/>
            <a:ext cx="1927226" cy="1651102"/>
            <a:chOff x="10459110" y="2210478"/>
            <a:chExt cx="1927226" cy="1651102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9A2CC13-CCBF-46F7-A3CA-E0A1DC1EF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38322" y="2210478"/>
              <a:ext cx="1148014" cy="1286807"/>
            </a:xfrm>
            <a:prstGeom prst="rect">
              <a:avLst/>
            </a:prstGeom>
          </p:spPr>
        </p:pic>
        <p:pic>
          <p:nvPicPr>
            <p:cNvPr id="21" name="Picture 8" descr="http://t3.gstatic.com/images?q=tbn:ANd9GcSGbzUG8tArLwxGYUr_eLI2J2ipEYa5XVDCod_WigSIarNgRIWQMQ">
              <a:extLst>
                <a:ext uri="{FF2B5EF4-FFF2-40B4-BE49-F238E27FC236}">
                  <a16:creationId xmlns:a16="http://schemas.microsoft.com/office/drawing/2014/main" id="{C90F0B1B-C3B4-40DC-B1E5-7D349CAA79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906141" y="3358477"/>
              <a:ext cx="670057" cy="50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06841A2-A266-4C83-A8BA-C6D215CE1206}"/>
                </a:ext>
              </a:extLst>
            </p:cNvPr>
            <p:cNvGrpSpPr/>
            <p:nvPr/>
          </p:nvGrpSpPr>
          <p:grpSpPr>
            <a:xfrm>
              <a:off x="10459110" y="2409810"/>
              <a:ext cx="1023892" cy="948667"/>
              <a:chOff x="5850860" y="4739092"/>
              <a:chExt cx="508443" cy="50797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5C6E015-9344-4A21-8F61-3D29FD7D6A8B}"/>
                  </a:ext>
                </a:extLst>
              </p:cNvPr>
              <p:cNvSpPr/>
              <p:nvPr/>
            </p:nvSpPr>
            <p:spPr>
              <a:xfrm>
                <a:off x="5850860" y="4739092"/>
                <a:ext cx="508443" cy="507971"/>
              </a:xfrm>
              <a:prstGeom prst="ellipse">
                <a:avLst/>
              </a:prstGeom>
              <a:solidFill>
                <a:srgbClr val="1E988A"/>
              </a:solidFill>
              <a:ln w="28575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733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22B1EA2F-EBBB-48B0-BC46-58743FED00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39790" y="4787863"/>
                <a:ext cx="336815" cy="336815"/>
              </a:xfrm>
              <a:prstGeom prst="rect">
                <a:avLst/>
              </a:prstGeom>
            </p:spPr>
          </p:pic>
        </p:grp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25947CD2-BF0D-4C47-A733-A8B63F93C0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66082" y="1531557"/>
            <a:ext cx="1906361" cy="2136837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0C138504-DA6B-4310-AD36-63E0DC0A1DDF}"/>
              </a:ext>
            </a:extLst>
          </p:cNvPr>
          <p:cNvGrpSpPr/>
          <p:nvPr/>
        </p:nvGrpSpPr>
        <p:grpSpPr>
          <a:xfrm>
            <a:off x="658711" y="2543933"/>
            <a:ext cx="1922020" cy="1542436"/>
            <a:chOff x="603102" y="2025643"/>
            <a:chExt cx="1922020" cy="154243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08F9784-DE64-49CC-9D0C-C139CC812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7108" y="2025643"/>
              <a:ext cx="1148014" cy="1286807"/>
            </a:xfrm>
            <a:prstGeom prst="rect">
              <a:avLst/>
            </a:prstGeom>
          </p:spPr>
        </p:pic>
        <p:pic>
          <p:nvPicPr>
            <p:cNvPr id="22" name="Picture 6" descr="http://t3.gstatic.com/images?q=tbn:ANd9GcS0-neMOJ1ZMiqavt8w0KsiF-5Oxo64sxRpY3XughBhAjy16BknlA">
              <a:extLst>
                <a:ext uri="{FF2B5EF4-FFF2-40B4-BE49-F238E27FC236}">
                  <a16:creationId xmlns:a16="http://schemas.microsoft.com/office/drawing/2014/main" id="{AFED386E-744A-4C55-9992-512F142CAB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875" y="3176544"/>
              <a:ext cx="681732" cy="391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0D5B3BB-2BAD-42C0-9E6D-7DCBBCF7F443}"/>
                </a:ext>
              </a:extLst>
            </p:cNvPr>
            <p:cNvGrpSpPr/>
            <p:nvPr/>
          </p:nvGrpSpPr>
          <p:grpSpPr>
            <a:xfrm>
              <a:off x="603102" y="2278677"/>
              <a:ext cx="1023892" cy="948667"/>
              <a:chOff x="5850860" y="4739092"/>
              <a:chExt cx="508443" cy="50797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43A1FFC-CA82-4D08-A84E-54D1BCF58723}"/>
                  </a:ext>
                </a:extLst>
              </p:cNvPr>
              <p:cNvSpPr/>
              <p:nvPr/>
            </p:nvSpPr>
            <p:spPr>
              <a:xfrm>
                <a:off x="5850860" y="4739092"/>
                <a:ext cx="508443" cy="507971"/>
              </a:xfrm>
              <a:prstGeom prst="ellipse">
                <a:avLst/>
              </a:prstGeom>
              <a:solidFill>
                <a:srgbClr val="1E988A"/>
              </a:solidFill>
              <a:ln w="28575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733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5E8D182-8ECE-48F2-86B4-0E8D2EBA65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39790" y="4787863"/>
                <a:ext cx="336815" cy="336815"/>
              </a:xfrm>
              <a:prstGeom prst="rect">
                <a:avLst/>
              </a:prstGeom>
            </p:spPr>
          </p:pic>
        </p:grpSp>
      </p:grpSp>
      <p:pic>
        <p:nvPicPr>
          <p:cNvPr id="45" name="Graphic 44">
            <a:extLst>
              <a:ext uri="{FF2B5EF4-FFF2-40B4-BE49-F238E27FC236}">
                <a16:creationId xmlns:a16="http://schemas.microsoft.com/office/drawing/2014/main" id="{F61C6A2F-7980-4EC0-B39B-842C8AC5804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69617" y="2745886"/>
            <a:ext cx="546556" cy="456675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587CEF2E-614F-4BE8-8A4B-41F55B74382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08181" y="3456131"/>
            <a:ext cx="546556" cy="456675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E1B78E87-B50B-4546-8D4D-28080EBE4E6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77862" y="4318845"/>
            <a:ext cx="546556" cy="456675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86E1D19B-B674-4D5F-8662-33514C7A917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92362" y="4867151"/>
            <a:ext cx="546556" cy="456675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C00EA14-073F-4C9E-ADBC-BC58F0D871F6}"/>
              </a:ext>
            </a:extLst>
          </p:cNvPr>
          <p:cNvCxnSpPr>
            <a:cxnSpLocks/>
          </p:cNvCxnSpPr>
          <p:nvPr/>
        </p:nvCxnSpPr>
        <p:spPr>
          <a:xfrm flipH="1">
            <a:off x="3918560" y="2725585"/>
            <a:ext cx="4147522" cy="493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07A8191-E555-4814-AA75-8664540E53A7}"/>
              </a:ext>
            </a:extLst>
          </p:cNvPr>
          <p:cNvCxnSpPr>
            <a:cxnSpLocks/>
            <a:endCxn id="46" idx="2"/>
          </p:cNvCxnSpPr>
          <p:nvPr/>
        </p:nvCxnSpPr>
        <p:spPr>
          <a:xfrm flipH="1">
            <a:off x="3081459" y="2735210"/>
            <a:ext cx="4984624" cy="1177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9BB4807-61C6-46D4-B512-25746A811733}"/>
              </a:ext>
            </a:extLst>
          </p:cNvPr>
          <p:cNvCxnSpPr>
            <a:cxnSpLocks/>
            <a:endCxn id="47" idx="2"/>
          </p:cNvCxnSpPr>
          <p:nvPr/>
        </p:nvCxnSpPr>
        <p:spPr>
          <a:xfrm flipH="1">
            <a:off x="3351140" y="2734645"/>
            <a:ext cx="4733882" cy="2040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AD484CC-FFCF-4B8C-A318-5DFD0E130A13}"/>
              </a:ext>
            </a:extLst>
          </p:cNvPr>
          <p:cNvCxnSpPr>
            <a:cxnSpLocks/>
          </p:cNvCxnSpPr>
          <p:nvPr/>
        </p:nvCxnSpPr>
        <p:spPr>
          <a:xfrm flipH="1">
            <a:off x="5031219" y="2745886"/>
            <a:ext cx="3034863" cy="2577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C5EA4381-17AE-48EB-B091-A881CA24B9A1}"/>
              </a:ext>
            </a:extLst>
          </p:cNvPr>
          <p:cNvSpPr txBox="1">
            <a:spLocks/>
          </p:cNvSpPr>
          <p:nvPr/>
        </p:nvSpPr>
        <p:spPr>
          <a:xfrm>
            <a:off x="7558521" y="4585497"/>
            <a:ext cx="4457834" cy="1783343"/>
          </a:xfrm>
          <a:prstGeom prst="rect">
            <a:avLst/>
          </a:prstGeom>
          <a:solidFill>
            <a:srgbClr val="3EB6CA">
              <a:lumMod val="40000"/>
              <a:lumOff val="60000"/>
              <a:alpha val="70000"/>
            </a:srgbClr>
          </a:solidFill>
          <a:ln>
            <a:noFill/>
          </a:ln>
        </p:spPr>
        <p:txBody>
          <a:bodyPr vert="horz" lIns="91440" tIns="180000" rIns="91440" bIns="36000" rtlCol="0">
            <a:normAutofit fontScale="77500" lnSpcReduction="20000"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E207F"/>
                </a:solidFill>
              </a:defRPr>
            </a:lvl1pPr>
            <a:lvl2pPr marL="228600" lvl="1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b="1">
                <a:solidFill>
                  <a:srgbClr val="0E207F"/>
                </a:solidFill>
              </a:defRPr>
            </a:lvl2pPr>
            <a:lvl3pPr marL="540000" lvl="2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rgbClr val="0E207F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en-US" dirty="0"/>
              <a:t>Improve company performance</a:t>
            </a:r>
          </a:p>
          <a:p>
            <a:r>
              <a:rPr lang="en-US" altLang="en-US" dirty="0"/>
              <a:t>Uniform operational results per site  </a:t>
            </a:r>
          </a:p>
          <a:p>
            <a:r>
              <a:rPr lang="en-US" altLang="en-US" dirty="0"/>
              <a:t>Benchmark against top performer  </a:t>
            </a:r>
          </a:p>
          <a:p>
            <a:r>
              <a:rPr lang="en-US" altLang="en-US" dirty="0"/>
              <a:t>Improvement ideas </a:t>
            </a:r>
          </a:p>
          <a:p>
            <a:r>
              <a:rPr lang="en-US" altLang="en-US" dirty="0"/>
              <a:t>Make site-improvement plans</a:t>
            </a:r>
            <a:endParaRPr lang="en-US" dirty="0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B41E57AE-43FD-4B08-89DF-C689F446778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058" y="3649570"/>
            <a:ext cx="796994" cy="79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631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1E947-5C1E-47FA-8E14-A8B39078D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</a:t>
            </a:r>
            <a:endParaRPr lang="nl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AD9FF-3B20-461F-94CE-5D43FBA65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3181" y="4599122"/>
            <a:ext cx="2258878" cy="2258878"/>
          </a:xfrm>
          <a:prstGeom prst="rect">
            <a:avLst/>
          </a:prstGeom>
        </p:spPr>
      </p:pic>
      <p:pic>
        <p:nvPicPr>
          <p:cNvPr id="4" name="Online Media 3" title="Priva FS performance (EN)">
            <a:hlinkClick r:id="" action="ppaction://media"/>
            <a:extLst>
              <a:ext uri="{FF2B5EF4-FFF2-40B4-BE49-F238E27FC236}">
                <a16:creationId xmlns:a16="http://schemas.microsoft.com/office/drawing/2014/main" id="{57C70943-B7CB-4486-8DF9-BF556CF7ACA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20889" y="1079500"/>
            <a:ext cx="8597116" cy="483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716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693" y="3483471"/>
            <a:ext cx="571500" cy="57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895" y="5099999"/>
            <a:ext cx="582760" cy="429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234" y="4142847"/>
            <a:ext cx="382081" cy="7713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59300" y="3599251"/>
            <a:ext cx="3827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E4155"/>
                </a:solidFill>
                <a:latin typeface="Calibri" panose="020F0502020204030204"/>
              </a:rPr>
              <a:t>Dennis de Wit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41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Marketing Manager Horticulture EMEA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9299" y="4364613"/>
            <a:ext cx="2991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41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+31 174 522 795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59300" y="5129975"/>
            <a:ext cx="436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E4155"/>
                </a:solidFill>
                <a:latin typeface="Calibri" panose="020F0502020204030204"/>
              </a:rPr>
              <a:t>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41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ennis.de.wit@priva.nl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7664D0-FE80-4D12-97DF-59BD67A3BA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395" y="3457122"/>
            <a:ext cx="571500" cy="571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92209E-0D3E-4B85-8C65-9BE54C45D3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597" y="5073650"/>
            <a:ext cx="582760" cy="4292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AB8B1C-DE27-4B03-BA45-F6FAF2ABFA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0936" y="4116498"/>
            <a:ext cx="382081" cy="7713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C3F36E2-A4BE-4A59-8ADF-84E6336D793B}"/>
              </a:ext>
            </a:extLst>
          </p:cNvPr>
          <p:cNvSpPr txBox="1"/>
          <p:nvPr/>
        </p:nvSpPr>
        <p:spPr>
          <a:xfrm>
            <a:off x="7161002" y="3572902"/>
            <a:ext cx="3827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E4155"/>
                </a:solidFill>
                <a:latin typeface="Calibri" panose="020F0502020204030204"/>
              </a:rPr>
              <a:t>Kathryn Smethurst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41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Account Manager UK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8D4026-97C6-491A-8A13-3A7DF8DC4B0D}"/>
              </a:ext>
            </a:extLst>
          </p:cNvPr>
          <p:cNvSpPr txBox="1"/>
          <p:nvPr/>
        </p:nvSpPr>
        <p:spPr>
          <a:xfrm>
            <a:off x="7161001" y="4338264"/>
            <a:ext cx="2991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rgbClr val="0E4155"/>
                </a:solidFill>
              </a:rPr>
              <a:t>+44 1923 813480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E41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D6FEB7-8E92-4BF5-BE3E-BF79D8D20702}"/>
              </a:ext>
            </a:extLst>
          </p:cNvPr>
          <p:cNvSpPr txBox="1"/>
          <p:nvPr/>
        </p:nvSpPr>
        <p:spPr>
          <a:xfrm>
            <a:off x="7161002" y="5103626"/>
            <a:ext cx="436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rgbClr val="0E4155"/>
                </a:solidFill>
                <a:latin typeface="Calibri" panose="020F0502020204030204"/>
              </a:rPr>
              <a:t>Kathryn.smethurst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E415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@priva.co.uk</a:t>
            </a:r>
          </a:p>
        </p:txBody>
      </p:sp>
    </p:spTree>
    <p:extLst>
      <p:ext uri="{BB962C8B-B14F-4D97-AF65-F5344CB8AC3E}">
        <p14:creationId xmlns:p14="http://schemas.microsoft.com/office/powerpoint/2010/main" val="2609846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urban and indoor farming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4B8D5548-0F01-4586-80CA-A90E919EDBA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927" y="1565213"/>
            <a:ext cx="3493024" cy="2512800"/>
          </a:xfr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3DA2BAA-4446-4CEE-A208-A7876B54CBA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52089" y="1084613"/>
            <a:ext cx="2512800" cy="3474000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BBCF491-8575-4465-849E-36CB75EC84A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8044369" y="1565213"/>
            <a:ext cx="3495989" cy="2512800"/>
          </a:xfrm>
        </p:spPr>
      </p:pic>
      <p:grpSp>
        <p:nvGrpSpPr>
          <p:cNvPr id="26" name="Groep 9"/>
          <p:cNvGrpSpPr/>
          <p:nvPr/>
        </p:nvGrpSpPr>
        <p:grpSpPr>
          <a:xfrm>
            <a:off x="678927" y="4078014"/>
            <a:ext cx="3493681" cy="2302949"/>
            <a:chOff x="678926" y="3973255"/>
            <a:chExt cx="3042047" cy="2407708"/>
          </a:xfrm>
          <a:solidFill>
            <a:schemeClr val="tx2"/>
          </a:solidFill>
        </p:grpSpPr>
        <p:sp>
          <p:nvSpPr>
            <p:cNvPr id="27" name="Rechthoek: met één afgeronde hoek 5"/>
            <p:cNvSpPr/>
            <p:nvPr/>
          </p:nvSpPr>
          <p:spPr>
            <a:xfrm rot="10800000">
              <a:off x="678926" y="3973255"/>
              <a:ext cx="3042047" cy="2407708"/>
            </a:xfrm>
            <a:prstGeom prst="round1Rect">
              <a:avLst/>
            </a:prstGeom>
            <a:solidFill>
              <a:srgbClr val="0E41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kstvak 2"/>
            <p:cNvSpPr txBox="1"/>
            <p:nvPr/>
          </p:nvSpPr>
          <p:spPr>
            <a:xfrm>
              <a:off x="1048531" y="4349638"/>
              <a:ext cx="2266298" cy="1641062"/>
            </a:xfrm>
            <a:prstGeom prst="rect">
              <a:avLst/>
            </a:prstGeom>
            <a:solidFill>
              <a:srgbClr val="0E4155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450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Open Sans" pitchFamily="34" charset="0"/>
                  <a:cs typeface="Open Sans" pitchFamily="34" charset="0"/>
                </a:rPr>
                <a:t>Urban Farmers De 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Open Sans" pitchFamily="34" charset="0"/>
                  <a:cs typeface="Open Sans" pitchFamily="34" charset="0"/>
                </a:rPr>
                <a:t>Schilde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Open Sans" pitchFamily="34" charset="0"/>
                <a:cs typeface="Open Sans" pitchFamily="34" charset="0"/>
              </a:endParaRPr>
            </a:p>
            <a:p>
              <a:pPr marL="0" marR="0" lvl="0" indent="0" algn="l" defTabSz="1450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Open Sans" pitchFamily="34" charset="0"/>
                  <a:cs typeface="Open Sans" pitchFamily="34" charset="0"/>
                </a:rPr>
                <a:t>Largest rooftop farm in Europe</a:t>
              </a:r>
            </a:p>
            <a:p>
              <a:pPr marL="0" marR="0" lvl="0" indent="0" algn="l" defTabSz="1450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Open Sans" pitchFamily="34" charset="0"/>
                <a:cs typeface="Open Sans" pitchFamily="34" charset="0"/>
              </a:endParaRPr>
            </a:p>
            <a:p>
              <a:pPr marL="0" marR="0" lvl="0" indent="0" algn="l" defTabSz="1450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Open Sans" pitchFamily="34" charset="0"/>
                  <a:cs typeface="Open Sans" pitchFamily="34" charset="0"/>
                </a:rPr>
                <a:t>1200 square meters high tech greenhouse and 370 square meters indoor fish farm with maximum re-use of hydroponics and fertilizers.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30" name="Groep 9"/>
          <p:cNvGrpSpPr/>
          <p:nvPr/>
        </p:nvGrpSpPr>
        <p:grpSpPr>
          <a:xfrm>
            <a:off x="4362803" y="4078013"/>
            <a:ext cx="3493681" cy="2302950"/>
            <a:chOff x="678926" y="3973255"/>
            <a:chExt cx="3042047" cy="2407708"/>
          </a:xfrm>
          <a:solidFill>
            <a:schemeClr val="tx1"/>
          </a:solidFill>
        </p:grpSpPr>
        <p:sp>
          <p:nvSpPr>
            <p:cNvPr id="31" name="Rechthoek: met één afgeronde hoek 5"/>
            <p:cNvSpPr/>
            <p:nvPr/>
          </p:nvSpPr>
          <p:spPr>
            <a:xfrm rot="10800000">
              <a:off x="678926" y="3973255"/>
              <a:ext cx="3042047" cy="2407708"/>
            </a:xfrm>
            <a:prstGeom prst="round1Rect">
              <a:avLst/>
            </a:prstGeom>
            <a:solidFill>
              <a:srgbClr val="3EB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kstvak 2"/>
            <p:cNvSpPr txBox="1"/>
            <p:nvPr/>
          </p:nvSpPr>
          <p:spPr>
            <a:xfrm>
              <a:off x="1048531" y="4349638"/>
              <a:ext cx="2357393" cy="1447997"/>
            </a:xfrm>
            <a:prstGeom prst="rect">
              <a:avLst/>
            </a:prstGeom>
            <a:solidFill>
              <a:srgbClr val="3EB6CA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1450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Open Sans" pitchFamily="34" charset="0"/>
                  <a:cs typeface="Open Sans" pitchFamily="34" charset="0"/>
                </a:rPr>
                <a:t>80 Acres Farms</a:t>
              </a:r>
            </a:p>
            <a:p>
              <a:pPr marL="0" marR="0" lvl="0" indent="0" algn="l" defTabSz="1450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Open Sans" pitchFamily="34" charset="0"/>
                  <a:cs typeface="Open Sans" pitchFamily="34" charset="0"/>
                </a:rPr>
                <a:t>Indoor grown fruits and vegetables</a:t>
              </a:r>
            </a:p>
            <a:p>
              <a:pPr marL="0" marR="0" lvl="0" indent="0" algn="l" defTabSz="1450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Open Sans" pitchFamily="34" charset="0"/>
                <a:cs typeface="Open Sans" pitchFamily="34" charset="0"/>
              </a:endParaRPr>
            </a:p>
            <a:p>
              <a:pPr marL="0" marR="0" lvl="0" indent="0" algn="l" defTabSz="1450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Open Sans" pitchFamily="34" charset="0"/>
                  <a:cs typeface="Open Sans" pitchFamily="34" charset="0"/>
                </a:rPr>
                <a:t>If one container farm equals two acres of farmland, imagine what you can grow with 80 Acres.</a:t>
              </a:r>
            </a:p>
          </p:txBody>
        </p:sp>
      </p:grpSp>
      <p:grpSp>
        <p:nvGrpSpPr>
          <p:cNvPr id="34" name="Groep 9"/>
          <p:cNvGrpSpPr/>
          <p:nvPr/>
        </p:nvGrpSpPr>
        <p:grpSpPr>
          <a:xfrm>
            <a:off x="8046677" y="4078013"/>
            <a:ext cx="3493681" cy="2302950"/>
            <a:chOff x="678926" y="3973255"/>
            <a:chExt cx="3042047" cy="2407708"/>
          </a:xfrm>
          <a:solidFill>
            <a:srgbClr val="7C919D"/>
          </a:solidFill>
        </p:grpSpPr>
        <p:sp>
          <p:nvSpPr>
            <p:cNvPr id="35" name="Rechthoek: met één afgeronde hoek 5"/>
            <p:cNvSpPr/>
            <p:nvPr/>
          </p:nvSpPr>
          <p:spPr>
            <a:xfrm rot="10800000">
              <a:off x="678926" y="3973255"/>
              <a:ext cx="3042047" cy="2407708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kstvak 2"/>
            <p:cNvSpPr txBox="1"/>
            <p:nvPr/>
          </p:nvSpPr>
          <p:spPr>
            <a:xfrm>
              <a:off x="1048531" y="4349638"/>
              <a:ext cx="2266298" cy="12549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1450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Open Sans" pitchFamily="34" charset="0"/>
                  <a:cs typeface="Open Sans" pitchFamily="34" charset="0"/>
                </a:rPr>
                <a:t>Medicinal herbs</a:t>
              </a:r>
            </a:p>
            <a:p>
              <a:pPr marL="0" marR="0" lvl="0" indent="0" algn="l" defTabSz="1450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Open Sans" pitchFamily="34" charset="0"/>
                  <a:cs typeface="Open Sans" pitchFamily="34" charset="0"/>
                </a:rPr>
                <a:t>Canadian grown medicinal herbs</a:t>
              </a:r>
            </a:p>
            <a:p>
              <a:pPr marL="0" marR="0" lvl="0" indent="0" algn="l" defTabSz="1450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Open Sans" pitchFamily="34" charset="0"/>
                <a:cs typeface="Open Sans" pitchFamily="34" charset="0"/>
              </a:endParaRPr>
            </a:p>
            <a:p>
              <a:pPr marL="0" marR="0" lvl="0" indent="0" algn="l" defTabSz="1450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Open Sans" pitchFamily="34" charset="0"/>
                  <a:cs typeface="Open Sans" pitchFamily="34" charset="0"/>
                </a:rPr>
                <a:t>Health Canada Licensed Producers of medicinal herbs in North America.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9469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Glass greenhouse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9252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Plastic greenhouse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6178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BAF2F-4CD7-496A-B341-448D09A9C6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5027" y="2307390"/>
            <a:ext cx="9116223" cy="451212"/>
          </a:xfrm>
        </p:spPr>
        <p:txBody>
          <a:bodyPr/>
          <a:lstStyle/>
          <a:p>
            <a:r>
              <a:rPr lang="en-US" dirty="0"/>
              <a:t>Your business inside and out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9122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3129A0DB-A103-4317-A16E-172FEA400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794662"/>
            <a:ext cx="12192000" cy="265318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49C668C-DDDF-4063-AB7D-0E8316C5C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you in control?</a:t>
            </a: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B3071CB2-0097-4143-AD0A-DD265B75876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588" y="1889125"/>
            <a:ext cx="8266112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59DA1588-6DDA-475D-803F-B04752FF33C9}"/>
              </a:ext>
            </a:extLst>
          </p:cNvPr>
          <p:cNvSpPr>
            <a:spLocks noChangeShapeType="1"/>
          </p:cNvSpPr>
          <p:nvPr/>
        </p:nvSpPr>
        <p:spPr bwMode="auto">
          <a:xfrm>
            <a:off x="-36517260" y="6421438"/>
            <a:ext cx="56957909" cy="0"/>
          </a:xfrm>
          <a:prstGeom prst="line">
            <a:avLst/>
          </a:prstGeom>
          <a:noFill/>
          <a:ln w="114300" cap="rnd">
            <a:solidFill>
              <a:srgbClr val="264A5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292B4470-204C-4876-9C7B-0734290CF5AD}"/>
              </a:ext>
            </a:extLst>
          </p:cNvPr>
          <p:cNvSpPr>
            <a:spLocks/>
          </p:cNvSpPr>
          <p:nvPr/>
        </p:nvSpPr>
        <p:spPr bwMode="auto">
          <a:xfrm>
            <a:off x="866775" y="2030413"/>
            <a:ext cx="6562725" cy="4370388"/>
          </a:xfrm>
          <a:custGeom>
            <a:avLst/>
            <a:gdLst>
              <a:gd name="T0" fmla="*/ 0 w 3600"/>
              <a:gd name="T1" fmla="*/ 2399 h 2399"/>
              <a:gd name="T2" fmla="*/ 0 w 3600"/>
              <a:gd name="T3" fmla="*/ 637 h 2399"/>
              <a:gd name="T4" fmla="*/ 900 w 3600"/>
              <a:gd name="T5" fmla="*/ 0 h 2399"/>
              <a:gd name="T6" fmla="*/ 1800 w 3600"/>
              <a:gd name="T7" fmla="*/ 637 h 2399"/>
              <a:gd name="T8" fmla="*/ 2700 w 3600"/>
              <a:gd name="T9" fmla="*/ 0 h 2399"/>
              <a:gd name="T10" fmla="*/ 3600 w 3600"/>
              <a:gd name="T11" fmla="*/ 637 h 2399"/>
              <a:gd name="T12" fmla="*/ 3600 w 3600"/>
              <a:gd name="T13" fmla="*/ 2399 h 2399"/>
              <a:gd name="T14" fmla="*/ 0 w 3600"/>
              <a:gd name="T15" fmla="*/ 2399 h 2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00" h="2399">
                <a:moveTo>
                  <a:pt x="0" y="2399"/>
                </a:moveTo>
                <a:lnTo>
                  <a:pt x="0" y="637"/>
                </a:lnTo>
                <a:lnTo>
                  <a:pt x="900" y="0"/>
                </a:lnTo>
                <a:lnTo>
                  <a:pt x="1800" y="637"/>
                </a:lnTo>
                <a:lnTo>
                  <a:pt x="2700" y="0"/>
                </a:lnTo>
                <a:lnTo>
                  <a:pt x="3600" y="637"/>
                </a:lnTo>
                <a:lnTo>
                  <a:pt x="3600" y="2399"/>
                </a:lnTo>
                <a:lnTo>
                  <a:pt x="0" y="2399"/>
                </a:lnTo>
                <a:close/>
              </a:path>
            </a:pathLst>
          </a:custGeom>
          <a:solidFill>
            <a:srgbClr val="FFFFFF"/>
          </a:solidFill>
          <a:ln w="76200" cap="rnd">
            <a:solidFill>
              <a:srgbClr val="264A5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FDD9098E-4892-4D3E-A75C-C5BE803F46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2588" y="3049588"/>
            <a:ext cx="0" cy="1255713"/>
          </a:xfrm>
          <a:prstGeom prst="line">
            <a:avLst/>
          </a:prstGeom>
          <a:noFill/>
          <a:ln w="76200" cap="rnd">
            <a:solidFill>
              <a:srgbClr val="CCD9D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2FC72D3F-AA14-443A-8118-A91404F12A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84338" y="4162425"/>
            <a:ext cx="2716212" cy="0"/>
          </a:xfrm>
          <a:prstGeom prst="line">
            <a:avLst/>
          </a:prstGeom>
          <a:noFill/>
          <a:ln w="76200" cap="rnd">
            <a:solidFill>
              <a:srgbClr val="CCD9D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67B0D0A0-24F0-4FA4-ABA3-F0AC2292FA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30325" y="3227388"/>
            <a:ext cx="1498600" cy="0"/>
          </a:xfrm>
          <a:prstGeom prst="line">
            <a:avLst/>
          </a:prstGeom>
          <a:noFill/>
          <a:ln w="76200" cap="rnd">
            <a:solidFill>
              <a:srgbClr val="CCD9D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02BC067-A7C0-4A7F-B35F-103BA4C311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9675" y="2603500"/>
            <a:ext cx="0" cy="3205163"/>
          </a:xfrm>
          <a:prstGeom prst="line">
            <a:avLst/>
          </a:prstGeom>
          <a:noFill/>
          <a:ln w="76200" cap="rnd">
            <a:solidFill>
              <a:srgbClr val="CCD9D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28016584-82A6-4453-9B89-0FBF098E93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8350" y="3143250"/>
            <a:ext cx="0" cy="1592263"/>
          </a:xfrm>
          <a:prstGeom prst="line">
            <a:avLst/>
          </a:prstGeom>
          <a:noFill/>
          <a:ln w="76200" cap="rnd">
            <a:solidFill>
              <a:srgbClr val="CCD9D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6BAABE8D-945B-4A7E-A9D9-300FFE88E3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5438" y="3233738"/>
            <a:ext cx="0" cy="2709863"/>
          </a:xfrm>
          <a:prstGeom prst="line">
            <a:avLst/>
          </a:prstGeom>
          <a:noFill/>
          <a:ln w="76200" cap="rnd">
            <a:solidFill>
              <a:srgbClr val="CCD9D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E4F0D599-836F-42AF-9003-B5DC824D0B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2646363"/>
            <a:ext cx="0" cy="1917700"/>
          </a:xfrm>
          <a:prstGeom prst="line">
            <a:avLst/>
          </a:prstGeom>
          <a:noFill/>
          <a:ln w="76200" cap="rnd">
            <a:solidFill>
              <a:srgbClr val="CCD9D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" name="Line 14">
            <a:extLst>
              <a:ext uri="{FF2B5EF4-FFF2-40B4-BE49-F238E27FC236}">
                <a16:creationId xmlns:a16="http://schemas.microsoft.com/office/drawing/2014/main" id="{145F2F25-92AB-48C4-AA41-DB20DF8F2E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7075" y="2090738"/>
            <a:ext cx="0" cy="2757488"/>
          </a:xfrm>
          <a:prstGeom prst="line">
            <a:avLst/>
          </a:prstGeom>
          <a:noFill/>
          <a:ln w="76200" cap="rnd">
            <a:solidFill>
              <a:srgbClr val="CCD9D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3" name="Line 15">
            <a:extLst>
              <a:ext uri="{FF2B5EF4-FFF2-40B4-BE49-F238E27FC236}">
                <a16:creationId xmlns:a16="http://schemas.microsoft.com/office/drawing/2014/main" id="{FE5A3228-56FF-446D-BCC5-99B7A20005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4162" y="3211513"/>
            <a:ext cx="0" cy="1366838"/>
          </a:xfrm>
          <a:prstGeom prst="line">
            <a:avLst/>
          </a:prstGeom>
          <a:noFill/>
          <a:ln w="76200" cap="rnd">
            <a:solidFill>
              <a:srgbClr val="CCD9D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5" name="Line 16">
            <a:extLst>
              <a:ext uri="{FF2B5EF4-FFF2-40B4-BE49-F238E27FC236}">
                <a16:creationId xmlns:a16="http://schemas.microsoft.com/office/drawing/2014/main" id="{E56BECDA-C2E6-462F-8658-70691BBB99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54537" y="3189288"/>
            <a:ext cx="2279650" cy="0"/>
          </a:xfrm>
          <a:prstGeom prst="line">
            <a:avLst/>
          </a:prstGeom>
          <a:noFill/>
          <a:ln w="76200" cap="rnd">
            <a:solidFill>
              <a:srgbClr val="CCD9D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" name="Freeform 17">
            <a:extLst>
              <a:ext uri="{FF2B5EF4-FFF2-40B4-BE49-F238E27FC236}">
                <a16:creationId xmlns:a16="http://schemas.microsoft.com/office/drawing/2014/main" id="{417C7A95-26FE-4E5E-9998-010ABF9F07CE}"/>
              </a:ext>
            </a:extLst>
          </p:cNvPr>
          <p:cNvSpPr>
            <a:spLocks/>
          </p:cNvSpPr>
          <p:nvPr/>
        </p:nvSpPr>
        <p:spPr bwMode="auto">
          <a:xfrm>
            <a:off x="1482725" y="4432300"/>
            <a:ext cx="593725" cy="2038350"/>
          </a:xfrm>
          <a:custGeom>
            <a:avLst/>
            <a:gdLst>
              <a:gd name="T0" fmla="*/ 216 w 325"/>
              <a:gd name="T1" fmla="*/ 268 h 1120"/>
              <a:gd name="T2" fmla="*/ 219 w 325"/>
              <a:gd name="T3" fmla="*/ 268 h 1120"/>
              <a:gd name="T4" fmla="*/ 212 w 325"/>
              <a:gd name="T5" fmla="*/ 256 h 1120"/>
              <a:gd name="T6" fmla="*/ 212 w 325"/>
              <a:gd name="T7" fmla="*/ 231 h 1120"/>
              <a:gd name="T8" fmla="*/ 250 w 325"/>
              <a:gd name="T9" fmla="*/ 163 h 1120"/>
              <a:gd name="T10" fmla="*/ 250 w 325"/>
              <a:gd name="T11" fmla="*/ 149 h 1120"/>
              <a:gd name="T12" fmla="*/ 260 w 325"/>
              <a:gd name="T13" fmla="*/ 133 h 1120"/>
              <a:gd name="T14" fmla="*/ 250 w 325"/>
              <a:gd name="T15" fmla="*/ 118 h 1120"/>
              <a:gd name="T16" fmla="*/ 250 w 325"/>
              <a:gd name="T17" fmla="*/ 102 h 1120"/>
              <a:gd name="T18" fmla="*/ 87 w 325"/>
              <a:gd name="T19" fmla="*/ 102 h 1120"/>
              <a:gd name="T20" fmla="*/ 87 w 325"/>
              <a:gd name="T21" fmla="*/ 119 h 1120"/>
              <a:gd name="T22" fmla="*/ 77 w 325"/>
              <a:gd name="T23" fmla="*/ 134 h 1120"/>
              <a:gd name="T24" fmla="*/ 87 w 325"/>
              <a:gd name="T25" fmla="*/ 148 h 1120"/>
              <a:gd name="T26" fmla="*/ 87 w 325"/>
              <a:gd name="T27" fmla="*/ 164 h 1120"/>
              <a:gd name="T28" fmla="*/ 125 w 325"/>
              <a:gd name="T29" fmla="*/ 232 h 1120"/>
              <a:gd name="T30" fmla="*/ 125 w 325"/>
              <a:gd name="T31" fmla="*/ 256 h 1120"/>
              <a:gd name="T32" fmla="*/ 116 w 325"/>
              <a:gd name="T33" fmla="*/ 268 h 1120"/>
              <a:gd name="T34" fmla="*/ 107 w 325"/>
              <a:gd name="T35" fmla="*/ 268 h 1120"/>
              <a:gd name="T36" fmla="*/ 0 w 325"/>
              <a:gd name="T37" fmla="*/ 402 h 1120"/>
              <a:gd name="T38" fmla="*/ 0 w 325"/>
              <a:gd name="T39" fmla="*/ 649 h 1120"/>
              <a:gd name="T40" fmla="*/ 58 w 325"/>
              <a:gd name="T41" fmla="*/ 649 h 1120"/>
              <a:gd name="T42" fmla="*/ 69 w 325"/>
              <a:gd name="T43" fmla="*/ 668 h 1120"/>
              <a:gd name="T44" fmla="*/ 26 w 325"/>
              <a:gd name="T45" fmla="*/ 1064 h 1120"/>
              <a:gd name="T46" fmla="*/ 60 w 325"/>
              <a:gd name="T47" fmla="*/ 1113 h 1120"/>
              <a:gd name="T48" fmla="*/ 68 w 325"/>
              <a:gd name="T49" fmla="*/ 1113 h 1120"/>
              <a:gd name="T50" fmla="*/ 109 w 325"/>
              <a:gd name="T51" fmla="*/ 1082 h 1120"/>
              <a:gd name="T52" fmla="*/ 153 w 325"/>
              <a:gd name="T53" fmla="*/ 693 h 1120"/>
              <a:gd name="T54" fmla="*/ 172 w 325"/>
              <a:gd name="T55" fmla="*/ 693 h 1120"/>
              <a:gd name="T56" fmla="*/ 183 w 325"/>
              <a:gd name="T57" fmla="*/ 882 h 1120"/>
              <a:gd name="T58" fmla="*/ 174 w 325"/>
              <a:gd name="T59" fmla="*/ 1076 h 1120"/>
              <a:gd name="T60" fmla="*/ 214 w 325"/>
              <a:gd name="T61" fmla="*/ 1120 h 1120"/>
              <a:gd name="T62" fmla="*/ 217 w 325"/>
              <a:gd name="T63" fmla="*/ 1120 h 1120"/>
              <a:gd name="T64" fmla="*/ 259 w 325"/>
              <a:gd name="T65" fmla="*/ 1080 h 1120"/>
              <a:gd name="T66" fmla="*/ 268 w 325"/>
              <a:gd name="T67" fmla="*/ 879 h 1120"/>
              <a:gd name="T68" fmla="*/ 256 w 325"/>
              <a:gd name="T69" fmla="*/ 671 h 1120"/>
              <a:gd name="T70" fmla="*/ 265 w 325"/>
              <a:gd name="T71" fmla="*/ 659 h 1120"/>
              <a:gd name="T72" fmla="*/ 293 w 325"/>
              <a:gd name="T73" fmla="*/ 677 h 1120"/>
              <a:gd name="T74" fmla="*/ 325 w 325"/>
              <a:gd name="T75" fmla="*/ 648 h 1120"/>
              <a:gd name="T76" fmla="*/ 325 w 325"/>
              <a:gd name="T77" fmla="*/ 407 h 1120"/>
              <a:gd name="T78" fmla="*/ 216 w 325"/>
              <a:gd name="T79" fmla="*/ 268 h 1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25" h="1120">
                <a:moveTo>
                  <a:pt x="216" y="268"/>
                </a:moveTo>
                <a:cubicBezTo>
                  <a:pt x="217" y="268"/>
                  <a:pt x="218" y="268"/>
                  <a:pt x="219" y="268"/>
                </a:cubicBezTo>
                <a:cubicBezTo>
                  <a:pt x="214" y="266"/>
                  <a:pt x="211" y="261"/>
                  <a:pt x="212" y="256"/>
                </a:cubicBezTo>
                <a:lnTo>
                  <a:pt x="212" y="231"/>
                </a:lnTo>
                <a:cubicBezTo>
                  <a:pt x="225" y="217"/>
                  <a:pt x="250" y="192"/>
                  <a:pt x="250" y="163"/>
                </a:cubicBezTo>
                <a:lnTo>
                  <a:pt x="250" y="149"/>
                </a:lnTo>
                <a:cubicBezTo>
                  <a:pt x="250" y="146"/>
                  <a:pt x="260" y="140"/>
                  <a:pt x="260" y="133"/>
                </a:cubicBezTo>
                <a:cubicBezTo>
                  <a:pt x="260" y="127"/>
                  <a:pt x="250" y="121"/>
                  <a:pt x="250" y="118"/>
                </a:cubicBezTo>
                <a:lnTo>
                  <a:pt x="250" y="102"/>
                </a:lnTo>
                <a:cubicBezTo>
                  <a:pt x="244" y="0"/>
                  <a:pt x="93" y="0"/>
                  <a:pt x="87" y="102"/>
                </a:cubicBezTo>
                <a:lnTo>
                  <a:pt x="87" y="119"/>
                </a:lnTo>
                <a:cubicBezTo>
                  <a:pt x="75" y="121"/>
                  <a:pt x="77" y="127"/>
                  <a:pt x="77" y="134"/>
                </a:cubicBezTo>
                <a:cubicBezTo>
                  <a:pt x="77" y="140"/>
                  <a:pt x="75" y="146"/>
                  <a:pt x="87" y="148"/>
                </a:cubicBezTo>
                <a:lnTo>
                  <a:pt x="87" y="164"/>
                </a:lnTo>
                <a:cubicBezTo>
                  <a:pt x="86" y="191"/>
                  <a:pt x="100" y="218"/>
                  <a:pt x="125" y="232"/>
                </a:cubicBezTo>
                <a:lnTo>
                  <a:pt x="125" y="256"/>
                </a:lnTo>
                <a:cubicBezTo>
                  <a:pt x="125" y="261"/>
                  <a:pt x="121" y="267"/>
                  <a:pt x="116" y="268"/>
                </a:cubicBezTo>
                <a:lnTo>
                  <a:pt x="107" y="268"/>
                </a:lnTo>
                <a:cubicBezTo>
                  <a:pt x="80" y="268"/>
                  <a:pt x="0" y="268"/>
                  <a:pt x="0" y="402"/>
                </a:cubicBezTo>
                <a:lnTo>
                  <a:pt x="0" y="649"/>
                </a:lnTo>
                <a:cubicBezTo>
                  <a:pt x="2" y="686"/>
                  <a:pt x="56" y="686"/>
                  <a:pt x="58" y="649"/>
                </a:cubicBezTo>
                <a:cubicBezTo>
                  <a:pt x="61" y="656"/>
                  <a:pt x="64" y="663"/>
                  <a:pt x="69" y="668"/>
                </a:cubicBezTo>
                <a:cubicBezTo>
                  <a:pt x="65" y="801"/>
                  <a:pt x="50" y="934"/>
                  <a:pt x="26" y="1064"/>
                </a:cubicBezTo>
                <a:cubicBezTo>
                  <a:pt x="22" y="1087"/>
                  <a:pt x="37" y="1109"/>
                  <a:pt x="60" y="1113"/>
                </a:cubicBezTo>
                <a:cubicBezTo>
                  <a:pt x="63" y="1113"/>
                  <a:pt x="65" y="1113"/>
                  <a:pt x="68" y="1113"/>
                </a:cubicBezTo>
                <a:cubicBezTo>
                  <a:pt x="88" y="1115"/>
                  <a:pt x="105" y="1101"/>
                  <a:pt x="109" y="1082"/>
                </a:cubicBezTo>
                <a:cubicBezTo>
                  <a:pt x="133" y="953"/>
                  <a:pt x="148" y="823"/>
                  <a:pt x="153" y="693"/>
                </a:cubicBezTo>
                <a:lnTo>
                  <a:pt x="172" y="693"/>
                </a:lnTo>
                <a:cubicBezTo>
                  <a:pt x="176" y="743"/>
                  <a:pt x="183" y="838"/>
                  <a:pt x="183" y="882"/>
                </a:cubicBezTo>
                <a:cubicBezTo>
                  <a:pt x="183" y="943"/>
                  <a:pt x="174" y="1075"/>
                  <a:pt x="174" y="1076"/>
                </a:cubicBezTo>
                <a:cubicBezTo>
                  <a:pt x="173" y="1099"/>
                  <a:pt x="191" y="1119"/>
                  <a:pt x="214" y="1120"/>
                </a:cubicBezTo>
                <a:lnTo>
                  <a:pt x="217" y="1120"/>
                </a:lnTo>
                <a:cubicBezTo>
                  <a:pt x="239" y="1120"/>
                  <a:pt x="257" y="1103"/>
                  <a:pt x="259" y="1080"/>
                </a:cubicBezTo>
                <a:cubicBezTo>
                  <a:pt x="259" y="1075"/>
                  <a:pt x="268" y="943"/>
                  <a:pt x="268" y="879"/>
                </a:cubicBezTo>
                <a:cubicBezTo>
                  <a:pt x="268" y="829"/>
                  <a:pt x="260" y="721"/>
                  <a:pt x="256" y="671"/>
                </a:cubicBezTo>
                <a:cubicBezTo>
                  <a:pt x="259" y="668"/>
                  <a:pt x="262" y="664"/>
                  <a:pt x="265" y="659"/>
                </a:cubicBezTo>
                <a:cubicBezTo>
                  <a:pt x="270" y="670"/>
                  <a:pt x="281" y="677"/>
                  <a:pt x="293" y="677"/>
                </a:cubicBezTo>
                <a:cubicBezTo>
                  <a:pt x="310" y="677"/>
                  <a:pt x="324" y="665"/>
                  <a:pt x="325" y="648"/>
                </a:cubicBezTo>
                <a:lnTo>
                  <a:pt x="325" y="407"/>
                </a:lnTo>
                <a:cubicBezTo>
                  <a:pt x="325" y="326"/>
                  <a:pt x="305" y="271"/>
                  <a:pt x="216" y="268"/>
                </a:cubicBezTo>
                <a:close/>
              </a:path>
            </a:pathLst>
          </a:custGeom>
          <a:solidFill>
            <a:srgbClr val="254A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9" name="Freeform 18">
            <a:extLst>
              <a:ext uri="{FF2B5EF4-FFF2-40B4-BE49-F238E27FC236}">
                <a16:creationId xmlns:a16="http://schemas.microsoft.com/office/drawing/2014/main" id="{DC9A4252-C15B-4C0A-AFD8-F5382A080C2F}"/>
              </a:ext>
            </a:extLst>
          </p:cNvPr>
          <p:cNvSpPr>
            <a:spLocks/>
          </p:cNvSpPr>
          <p:nvPr/>
        </p:nvSpPr>
        <p:spPr bwMode="auto">
          <a:xfrm>
            <a:off x="4692650" y="5846763"/>
            <a:ext cx="661987" cy="347663"/>
          </a:xfrm>
          <a:custGeom>
            <a:avLst/>
            <a:gdLst>
              <a:gd name="T0" fmla="*/ 61 w 363"/>
              <a:gd name="T1" fmla="*/ 0 h 191"/>
              <a:gd name="T2" fmla="*/ 301 w 363"/>
              <a:gd name="T3" fmla="*/ 0 h 191"/>
              <a:gd name="T4" fmla="*/ 363 w 363"/>
              <a:gd name="T5" fmla="*/ 60 h 191"/>
              <a:gd name="T6" fmla="*/ 363 w 363"/>
              <a:gd name="T7" fmla="*/ 191 h 191"/>
              <a:gd name="T8" fmla="*/ 0 w 363"/>
              <a:gd name="T9" fmla="*/ 191 h 191"/>
              <a:gd name="T10" fmla="*/ 0 w 363"/>
              <a:gd name="T11" fmla="*/ 60 h 191"/>
              <a:gd name="T12" fmla="*/ 61 w 363"/>
              <a:gd name="T13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3" h="191">
                <a:moveTo>
                  <a:pt x="61" y="0"/>
                </a:moveTo>
                <a:lnTo>
                  <a:pt x="301" y="0"/>
                </a:lnTo>
                <a:cubicBezTo>
                  <a:pt x="335" y="0"/>
                  <a:pt x="363" y="27"/>
                  <a:pt x="363" y="60"/>
                </a:cubicBezTo>
                <a:lnTo>
                  <a:pt x="363" y="191"/>
                </a:lnTo>
                <a:lnTo>
                  <a:pt x="0" y="191"/>
                </a:lnTo>
                <a:lnTo>
                  <a:pt x="0" y="60"/>
                </a:lnTo>
                <a:cubicBezTo>
                  <a:pt x="0" y="27"/>
                  <a:pt x="27" y="0"/>
                  <a:pt x="61" y="0"/>
                </a:cubicBezTo>
                <a:close/>
              </a:path>
            </a:pathLst>
          </a:custGeom>
          <a:solidFill>
            <a:srgbClr val="A4CD80"/>
          </a:solidFill>
          <a:ln w="33338" cap="rnd">
            <a:solidFill>
              <a:srgbClr val="00415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0" name="Freeform 19">
            <a:extLst>
              <a:ext uri="{FF2B5EF4-FFF2-40B4-BE49-F238E27FC236}">
                <a16:creationId xmlns:a16="http://schemas.microsoft.com/office/drawing/2014/main" id="{CF1BD4D8-EB99-4EE1-9628-8678A5E0A97D}"/>
              </a:ext>
            </a:extLst>
          </p:cNvPr>
          <p:cNvSpPr>
            <a:spLocks/>
          </p:cNvSpPr>
          <p:nvPr/>
        </p:nvSpPr>
        <p:spPr bwMode="auto">
          <a:xfrm>
            <a:off x="4918075" y="4870450"/>
            <a:ext cx="200025" cy="342900"/>
          </a:xfrm>
          <a:custGeom>
            <a:avLst/>
            <a:gdLst>
              <a:gd name="T0" fmla="*/ 55 w 110"/>
              <a:gd name="T1" fmla="*/ 0 h 188"/>
              <a:gd name="T2" fmla="*/ 1 w 110"/>
              <a:gd name="T3" fmla="*/ 109 h 188"/>
              <a:gd name="T4" fmla="*/ 55 w 110"/>
              <a:gd name="T5" fmla="*/ 188 h 188"/>
              <a:gd name="T6" fmla="*/ 109 w 110"/>
              <a:gd name="T7" fmla="*/ 109 h 188"/>
              <a:gd name="T8" fmla="*/ 55 w 110"/>
              <a:gd name="T9" fmla="*/ 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" h="188">
                <a:moveTo>
                  <a:pt x="55" y="0"/>
                </a:moveTo>
                <a:cubicBezTo>
                  <a:pt x="55" y="0"/>
                  <a:pt x="1" y="47"/>
                  <a:pt x="1" y="109"/>
                </a:cubicBezTo>
                <a:cubicBezTo>
                  <a:pt x="0" y="144"/>
                  <a:pt x="22" y="176"/>
                  <a:pt x="55" y="188"/>
                </a:cubicBezTo>
                <a:cubicBezTo>
                  <a:pt x="88" y="176"/>
                  <a:pt x="110" y="144"/>
                  <a:pt x="109" y="109"/>
                </a:cubicBezTo>
                <a:cubicBezTo>
                  <a:pt x="109" y="47"/>
                  <a:pt x="55" y="0"/>
                  <a:pt x="55" y="0"/>
                </a:cubicBezTo>
                <a:close/>
              </a:path>
            </a:pathLst>
          </a:custGeom>
          <a:solidFill>
            <a:srgbClr val="79BA43"/>
          </a:solidFill>
          <a:ln w="33338" cap="rnd">
            <a:solidFill>
              <a:srgbClr val="00415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1" name="Line 20">
            <a:extLst>
              <a:ext uri="{FF2B5EF4-FFF2-40B4-BE49-F238E27FC236}">
                <a16:creationId xmlns:a16="http://schemas.microsoft.com/office/drawing/2014/main" id="{2D304147-E92A-419F-B484-947F7135BA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8087" y="5022850"/>
            <a:ext cx="0" cy="8175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2" name="Line 21">
            <a:extLst>
              <a:ext uri="{FF2B5EF4-FFF2-40B4-BE49-F238E27FC236}">
                <a16:creationId xmlns:a16="http://schemas.microsoft.com/office/drawing/2014/main" id="{94932A7A-A969-4A0C-A3B4-CB55776BF6F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8087" y="5022850"/>
            <a:ext cx="0" cy="817563"/>
          </a:xfrm>
          <a:prstGeom prst="line">
            <a:avLst/>
          </a:prstGeom>
          <a:noFill/>
          <a:ln w="33338" cap="rnd">
            <a:solidFill>
              <a:srgbClr val="00415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3" name="Freeform 22">
            <a:extLst>
              <a:ext uri="{FF2B5EF4-FFF2-40B4-BE49-F238E27FC236}">
                <a16:creationId xmlns:a16="http://schemas.microsoft.com/office/drawing/2014/main" id="{E9818295-471D-4E56-8D84-4F3C3F6F12A6}"/>
              </a:ext>
            </a:extLst>
          </p:cNvPr>
          <p:cNvSpPr>
            <a:spLocks/>
          </p:cNvSpPr>
          <p:nvPr/>
        </p:nvSpPr>
        <p:spPr bwMode="auto">
          <a:xfrm>
            <a:off x="5108575" y="5133975"/>
            <a:ext cx="282575" cy="276225"/>
          </a:xfrm>
          <a:custGeom>
            <a:avLst/>
            <a:gdLst>
              <a:gd name="T0" fmla="*/ 151 w 155"/>
              <a:gd name="T1" fmla="*/ 4 h 151"/>
              <a:gd name="T2" fmla="*/ 34 w 155"/>
              <a:gd name="T3" fmla="*/ 44 h 151"/>
              <a:gd name="T4" fmla="*/ 15 w 155"/>
              <a:gd name="T5" fmla="*/ 137 h 151"/>
              <a:gd name="T6" fmla="*/ 110 w 155"/>
              <a:gd name="T7" fmla="*/ 118 h 151"/>
              <a:gd name="T8" fmla="*/ 151 w 155"/>
              <a:gd name="T9" fmla="*/ 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" h="151">
                <a:moveTo>
                  <a:pt x="151" y="4"/>
                </a:moveTo>
                <a:cubicBezTo>
                  <a:pt x="151" y="4"/>
                  <a:pt x="79" y="0"/>
                  <a:pt x="34" y="44"/>
                </a:cubicBezTo>
                <a:cubicBezTo>
                  <a:pt x="7" y="68"/>
                  <a:pt x="0" y="105"/>
                  <a:pt x="15" y="137"/>
                </a:cubicBezTo>
                <a:cubicBezTo>
                  <a:pt x="47" y="151"/>
                  <a:pt x="85" y="144"/>
                  <a:pt x="110" y="118"/>
                </a:cubicBezTo>
                <a:cubicBezTo>
                  <a:pt x="155" y="74"/>
                  <a:pt x="151" y="4"/>
                  <a:pt x="151" y="4"/>
                </a:cubicBezTo>
                <a:close/>
              </a:path>
            </a:pathLst>
          </a:custGeom>
          <a:solidFill>
            <a:srgbClr val="79BA43"/>
          </a:solidFill>
          <a:ln w="33338" cap="rnd">
            <a:solidFill>
              <a:srgbClr val="00415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5" name="Line 23">
            <a:extLst>
              <a:ext uri="{FF2B5EF4-FFF2-40B4-BE49-F238E27FC236}">
                <a16:creationId xmlns:a16="http://schemas.microsoft.com/office/drawing/2014/main" id="{889AC75B-071D-4236-B1E5-C89F2FF0C7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19675" y="5249863"/>
            <a:ext cx="252412" cy="2476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" name="Line 24">
            <a:extLst>
              <a:ext uri="{FF2B5EF4-FFF2-40B4-BE49-F238E27FC236}">
                <a16:creationId xmlns:a16="http://schemas.microsoft.com/office/drawing/2014/main" id="{3F656376-A406-4BE5-8609-AC1D08D54C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19675" y="5249863"/>
            <a:ext cx="252412" cy="247650"/>
          </a:xfrm>
          <a:prstGeom prst="line">
            <a:avLst/>
          </a:prstGeom>
          <a:noFill/>
          <a:ln w="33338" cap="rnd">
            <a:solidFill>
              <a:srgbClr val="00415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3" name="Freeform 25">
            <a:extLst>
              <a:ext uri="{FF2B5EF4-FFF2-40B4-BE49-F238E27FC236}">
                <a16:creationId xmlns:a16="http://schemas.microsoft.com/office/drawing/2014/main" id="{017654C3-F948-4291-9D60-9D9C4BD4C215}"/>
              </a:ext>
            </a:extLst>
          </p:cNvPr>
          <p:cNvSpPr>
            <a:spLocks/>
          </p:cNvSpPr>
          <p:nvPr/>
        </p:nvSpPr>
        <p:spPr bwMode="auto">
          <a:xfrm>
            <a:off x="4648200" y="5133975"/>
            <a:ext cx="282575" cy="276225"/>
          </a:xfrm>
          <a:custGeom>
            <a:avLst/>
            <a:gdLst>
              <a:gd name="T0" fmla="*/ 4 w 155"/>
              <a:gd name="T1" fmla="*/ 4 h 151"/>
              <a:gd name="T2" fmla="*/ 121 w 155"/>
              <a:gd name="T3" fmla="*/ 44 h 151"/>
              <a:gd name="T4" fmla="*/ 140 w 155"/>
              <a:gd name="T5" fmla="*/ 137 h 151"/>
              <a:gd name="T6" fmla="*/ 45 w 155"/>
              <a:gd name="T7" fmla="*/ 118 h 151"/>
              <a:gd name="T8" fmla="*/ 4 w 155"/>
              <a:gd name="T9" fmla="*/ 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" h="151">
                <a:moveTo>
                  <a:pt x="4" y="4"/>
                </a:moveTo>
                <a:cubicBezTo>
                  <a:pt x="4" y="4"/>
                  <a:pt x="76" y="0"/>
                  <a:pt x="121" y="44"/>
                </a:cubicBezTo>
                <a:cubicBezTo>
                  <a:pt x="147" y="68"/>
                  <a:pt x="155" y="105"/>
                  <a:pt x="140" y="137"/>
                </a:cubicBezTo>
                <a:cubicBezTo>
                  <a:pt x="107" y="151"/>
                  <a:pt x="69" y="144"/>
                  <a:pt x="45" y="118"/>
                </a:cubicBezTo>
                <a:cubicBezTo>
                  <a:pt x="0" y="74"/>
                  <a:pt x="4" y="4"/>
                  <a:pt x="4" y="4"/>
                </a:cubicBezTo>
                <a:close/>
              </a:path>
            </a:pathLst>
          </a:custGeom>
          <a:solidFill>
            <a:srgbClr val="79BA43"/>
          </a:solidFill>
          <a:ln w="33338" cap="rnd">
            <a:solidFill>
              <a:srgbClr val="00415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4" name="Line 26">
            <a:extLst>
              <a:ext uri="{FF2B5EF4-FFF2-40B4-BE49-F238E27FC236}">
                <a16:creationId xmlns:a16="http://schemas.microsoft.com/office/drawing/2014/main" id="{C5D3198A-5F11-4022-8CBA-8C62B8DC8B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4087" y="5249863"/>
            <a:ext cx="254000" cy="2476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5" name="Line 27">
            <a:extLst>
              <a:ext uri="{FF2B5EF4-FFF2-40B4-BE49-F238E27FC236}">
                <a16:creationId xmlns:a16="http://schemas.microsoft.com/office/drawing/2014/main" id="{5B480D04-066A-4107-8692-9A260367967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4087" y="5249863"/>
            <a:ext cx="254000" cy="247650"/>
          </a:xfrm>
          <a:prstGeom prst="line">
            <a:avLst/>
          </a:prstGeom>
          <a:noFill/>
          <a:ln w="33338" cap="rnd">
            <a:solidFill>
              <a:srgbClr val="00415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6" name="Freeform 28">
            <a:extLst>
              <a:ext uri="{FF2B5EF4-FFF2-40B4-BE49-F238E27FC236}">
                <a16:creationId xmlns:a16="http://schemas.microsoft.com/office/drawing/2014/main" id="{B49A21EE-9BEE-4DDB-BBCE-F3C3C91385B5}"/>
              </a:ext>
            </a:extLst>
          </p:cNvPr>
          <p:cNvSpPr>
            <a:spLocks/>
          </p:cNvSpPr>
          <p:nvPr/>
        </p:nvSpPr>
        <p:spPr bwMode="auto">
          <a:xfrm>
            <a:off x="5108575" y="5403850"/>
            <a:ext cx="282575" cy="277813"/>
          </a:xfrm>
          <a:custGeom>
            <a:avLst/>
            <a:gdLst>
              <a:gd name="T0" fmla="*/ 151 w 155"/>
              <a:gd name="T1" fmla="*/ 4 h 152"/>
              <a:gd name="T2" fmla="*/ 34 w 155"/>
              <a:gd name="T3" fmla="*/ 44 h 152"/>
              <a:gd name="T4" fmla="*/ 15 w 155"/>
              <a:gd name="T5" fmla="*/ 137 h 152"/>
              <a:gd name="T6" fmla="*/ 110 w 155"/>
              <a:gd name="T7" fmla="*/ 119 h 152"/>
              <a:gd name="T8" fmla="*/ 151 w 155"/>
              <a:gd name="T9" fmla="*/ 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" h="152">
                <a:moveTo>
                  <a:pt x="151" y="4"/>
                </a:moveTo>
                <a:cubicBezTo>
                  <a:pt x="151" y="4"/>
                  <a:pt x="79" y="0"/>
                  <a:pt x="34" y="44"/>
                </a:cubicBezTo>
                <a:cubicBezTo>
                  <a:pt x="7" y="68"/>
                  <a:pt x="0" y="105"/>
                  <a:pt x="15" y="137"/>
                </a:cubicBezTo>
                <a:cubicBezTo>
                  <a:pt x="47" y="152"/>
                  <a:pt x="85" y="144"/>
                  <a:pt x="110" y="119"/>
                </a:cubicBezTo>
                <a:cubicBezTo>
                  <a:pt x="155" y="75"/>
                  <a:pt x="151" y="4"/>
                  <a:pt x="151" y="4"/>
                </a:cubicBezTo>
                <a:close/>
              </a:path>
            </a:pathLst>
          </a:custGeom>
          <a:solidFill>
            <a:srgbClr val="79BA43"/>
          </a:solidFill>
          <a:ln w="33338" cap="rnd">
            <a:solidFill>
              <a:srgbClr val="00415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" name="Line 29">
            <a:extLst>
              <a:ext uri="{FF2B5EF4-FFF2-40B4-BE49-F238E27FC236}">
                <a16:creationId xmlns:a16="http://schemas.microsoft.com/office/drawing/2014/main" id="{07DF1A03-CB77-4B5B-9E2B-7F3EA14903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19675" y="5518150"/>
            <a:ext cx="252412" cy="2476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8" name="Line 30">
            <a:extLst>
              <a:ext uri="{FF2B5EF4-FFF2-40B4-BE49-F238E27FC236}">
                <a16:creationId xmlns:a16="http://schemas.microsoft.com/office/drawing/2014/main" id="{3B641842-020F-4B24-B133-95DF667256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19675" y="5518150"/>
            <a:ext cx="252412" cy="247650"/>
          </a:xfrm>
          <a:prstGeom prst="line">
            <a:avLst/>
          </a:prstGeom>
          <a:noFill/>
          <a:ln w="33338" cap="rnd">
            <a:solidFill>
              <a:srgbClr val="00415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9" name="Freeform 31">
            <a:extLst>
              <a:ext uri="{FF2B5EF4-FFF2-40B4-BE49-F238E27FC236}">
                <a16:creationId xmlns:a16="http://schemas.microsoft.com/office/drawing/2014/main" id="{E8623584-2F2A-42A4-A37E-17B5BA19F77F}"/>
              </a:ext>
            </a:extLst>
          </p:cNvPr>
          <p:cNvSpPr>
            <a:spLocks/>
          </p:cNvSpPr>
          <p:nvPr/>
        </p:nvSpPr>
        <p:spPr bwMode="auto">
          <a:xfrm>
            <a:off x="4648200" y="5403850"/>
            <a:ext cx="282575" cy="277813"/>
          </a:xfrm>
          <a:custGeom>
            <a:avLst/>
            <a:gdLst>
              <a:gd name="T0" fmla="*/ 4 w 155"/>
              <a:gd name="T1" fmla="*/ 4 h 152"/>
              <a:gd name="T2" fmla="*/ 121 w 155"/>
              <a:gd name="T3" fmla="*/ 44 h 152"/>
              <a:gd name="T4" fmla="*/ 140 w 155"/>
              <a:gd name="T5" fmla="*/ 137 h 152"/>
              <a:gd name="T6" fmla="*/ 45 w 155"/>
              <a:gd name="T7" fmla="*/ 119 h 152"/>
              <a:gd name="T8" fmla="*/ 4 w 155"/>
              <a:gd name="T9" fmla="*/ 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" h="152">
                <a:moveTo>
                  <a:pt x="4" y="4"/>
                </a:moveTo>
                <a:cubicBezTo>
                  <a:pt x="4" y="4"/>
                  <a:pt x="76" y="0"/>
                  <a:pt x="121" y="44"/>
                </a:cubicBezTo>
                <a:cubicBezTo>
                  <a:pt x="147" y="68"/>
                  <a:pt x="155" y="105"/>
                  <a:pt x="140" y="137"/>
                </a:cubicBezTo>
                <a:cubicBezTo>
                  <a:pt x="107" y="152"/>
                  <a:pt x="69" y="144"/>
                  <a:pt x="45" y="119"/>
                </a:cubicBezTo>
                <a:cubicBezTo>
                  <a:pt x="0" y="75"/>
                  <a:pt x="4" y="4"/>
                  <a:pt x="4" y="4"/>
                </a:cubicBezTo>
                <a:close/>
              </a:path>
            </a:pathLst>
          </a:custGeom>
          <a:solidFill>
            <a:srgbClr val="79BA43"/>
          </a:solidFill>
          <a:ln w="33338" cap="rnd">
            <a:solidFill>
              <a:srgbClr val="00415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0" name="Line 32">
            <a:extLst>
              <a:ext uri="{FF2B5EF4-FFF2-40B4-BE49-F238E27FC236}">
                <a16:creationId xmlns:a16="http://schemas.microsoft.com/office/drawing/2014/main" id="{6526B694-4AB7-4D46-816A-329EF01E11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4087" y="5518150"/>
            <a:ext cx="254000" cy="2476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1" name="Line 33">
            <a:extLst>
              <a:ext uri="{FF2B5EF4-FFF2-40B4-BE49-F238E27FC236}">
                <a16:creationId xmlns:a16="http://schemas.microsoft.com/office/drawing/2014/main" id="{6DBDA0BE-5C3D-4D26-B503-DF4029A18FB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4087" y="5518150"/>
            <a:ext cx="254000" cy="247650"/>
          </a:xfrm>
          <a:prstGeom prst="line">
            <a:avLst/>
          </a:prstGeom>
          <a:noFill/>
          <a:ln w="33338" cap="rnd">
            <a:solidFill>
              <a:srgbClr val="00415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2" name="Oval 34">
            <a:extLst>
              <a:ext uri="{FF2B5EF4-FFF2-40B4-BE49-F238E27FC236}">
                <a16:creationId xmlns:a16="http://schemas.microsoft.com/office/drawing/2014/main" id="{4F776238-AA56-4997-AE50-37983D80F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0" y="5913438"/>
            <a:ext cx="33337" cy="34925"/>
          </a:xfrm>
          <a:prstGeom prst="ellipse">
            <a:avLst/>
          </a:prstGeom>
          <a:solidFill>
            <a:srgbClr val="0041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3" name="Oval 35">
            <a:extLst>
              <a:ext uri="{FF2B5EF4-FFF2-40B4-BE49-F238E27FC236}">
                <a16:creationId xmlns:a16="http://schemas.microsoft.com/office/drawing/2014/main" id="{42416F67-9510-4F3E-96E0-F7129C034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0" y="5984875"/>
            <a:ext cx="33337" cy="34925"/>
          </a:xfrm>
          <a:prstGeom prst="ellipse">
            <a:avLst/>
          </a:prstGeom>
          <a:solidFill>
            <a:srgbClr val="0041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4" name="Oval 36">
            <a:extLst>
              <a:ext uri="{FF2B5EF4-FFF2-40B4-BE49-F238E27FC236}">
                <a16:creationId xmlns:a16="http://schemas.microsoft.com/office/drawing/2014/main" id="{5EF04A8D-5408-4F6F-B969-C01C32B87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0475" y="5984875"/>
            <a:ext cx="34925" cy="34925"/>
          </a:xfrm>
          <a:prstGeom prst="ellipse">
            <a:avLst/>
          </a:prstGeom>
          <a:solidFill>
            <a:srgbClr val="0041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5" name="Oval 37">
            <a:extLst>
              <a:ext uri="{FF2B5EF4-FFF2-40B4-BE49-F238E27FC236}">
                <a16:creationId xmlns:a16="http://schemas.microsoft.com/office/drawing/2014/main" id="{53DC805C-A7A5-4249-B3B9-C56430486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6962" y="5984875"/>
            <a:ext cx="34925" cy="34925"/>
          </a:xfrm>
          <a:prstGeom prst="ellipse">
            <a:avLst/>
          </a:prstGeom>
          <a:solidFill>
            <a:srgbClr val="0041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6" name="Oval 38">
            <a:extLst>
              <a:ext uri="{FF2B5EF4-FFF2-40B4-BE49-F238E27FC236}">
                <a16:creationId xmlns:a16="http://schemas.microsoft.com/office/drawing/2014/main" id="{F5EFC253-6C16-4A33-8A8D-64D7C67B9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637" y="6034088"/>
            <a:ext cx="34925" cy="34925"/>
          </a:xfrm>
          <a:prstGeom prst="ellipse">
            <a:avLst/>
          </a:prstGeom>
          <a:solidFill>
            <a:srgbClr val="0041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7" name="Oval 39">
            <a:extLst>
              <a:ext uri="{FF2B5EF4-FFF2-40B4-BE49-F238E27FC236}">
                <a16:creationId xmlns:a16="http://schemas.microsoft.com/office/drawing/2014/main" id="{94FFFCAF-C418-4157-8980-46EDBC2F1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3975" y="6034088"/>
            <a:ext cx="36512" cy="34925"/>
          </a:xfrm>
          <a:prstGeom prst="ellipse">
            <a:avLst/>
          </a:prstGeom>
          <a:solidFill>
            <a:srgbClr val="0041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8" name="Oval 40">
            <a:extLst>
              <a:ext uri="{FF2B5EF4-FFF2-40B4-BE49-F238E27FC236}">
                <a16:creationId xmlns:a16="http://schemas.microsoft.com/office/drawing/2014/main" id="{83A24902-3D30-4427-9E53-7D3A362A5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0" y="6056313"/>
            <a:ext cx="33337" cy="34925"/>
          </a:xfrm>
          <a:prstGeom prst="ellipse">
            <a:avLst/>
          </a:prstGeom>
          <a:solidFill>
            <a:srgbClr val="0041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9" name="Rectangle 41">
            <a:extLst>
              <a:ext uri="{FF2B5EF4-FFF2-40B4-BE49-F238E27FC236}">
                <a16:creationId xmlns:a16="http://schemas.microsoft.com/office/drawing/2014/main" id="{7FBD8B8D-7C3B-4205-AB3C-21ECA1BA9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1412" y="6199188"/>
            <a:ext cx="119062" cy="203200"/>
          </a:xfrm>
          <a:prstGeom prst="rect">
            <a:avLst/>
          </a:prstGeom>
          <a:solidFill>
            <a:srgbClr val="254A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0" name="Freeform 42">
            <a:extLst>
              <a:ext uri="{FF2B5EF4-FFF2-40B4-BE49-F238E27FC236}">
                <a16:creationId xmlns:a16="http://schemas.microsoft.com/office/drawing/2014/main" id="{5B9AEDAC-4C6D-42A6-84C8-20D3A59CF167}"/>
              </a:ext>
            </a:extLst>
          </p:cNvPr>
          <p:cNvSpPr>
            <a:spLocks/>
          </p:cNvSpPr>
          <p:nvPr/>
        </p:nvSpPr>
        <p:spPr bwMode="auto">
          <a:xfrm>
            <a:off x="6151562" y="5868988"/>
            <a:ext cx="677862" cy="357188"/>
          </a:xfrm>
          <a:custGeom>
            <a:avLst/>
            <a:gdLst>
              <a:gd name="T0" fmla="*/ 63 w 372"/>
              <a:gd name="T1" fmla="*/ 0 h 196"/>
              <a:gd name="T2" fmla="*/ 309 w 372"/>
              <a:gd name="T3" fmla="*/ 0 h 196"/>
              <a:gd name="T4" fmla="*/ 372 w 372"/>
              <a:gd name="T5" fmla="*/ 62 h 196"/>
              <a:gd name="T6" fmla="*/ 372 w 372"/>
              <a:gd name="T7" fmla="*/ 196 h 196"/>
              <a:gd name="T8" fmla="*/ 0 w 372"/>
              <a:gd name="T9" fmla="*/ 196 h 196"/>
              <a:gd name="T10" fmla="*/ 0 w 372"/>
              <a:gd name="T11" fmla="*/ 62 h 196"/>
              <a:gd name="T12" fmla="*/ 63 w 372"/>
              <a:gd name="T13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2" h="196">
                <a:moveTo>
                  <a:pt x="63" y="0"/>
                </a:moveTo>
                <a:lnTo>
                  <a:pt x="309" y="0"/>
                </a:lnTo>
                <a:cubicBezTo>
                  <a:pt x="343" y="0"/>
                  <a:pt x="372" y="28"/>
                  <a:pt x="372" y="62"/>
                </a:cubicBezTo>
                <a:lnTo>
                  <a:pt x="372" y="196"/>
                </a:lnTo>
                <a:lnTo>
                  <a:pt x="0" y="196"/>
                </a:lnTo>
                <a:lnTo>
                  <a:pt x="0" y="62"/>
                </a:lnTo>
                <a:cubicBezTo>
                  <a:pt x="0" y="28"/>
                  <a:pt x="28" y="0"/>
                  <a:pt x="63" y="0"/>
                </a:cubicBezTo>
                <a:close/>
              </a:path>
            </a:pathLst>
          </a:custGeom>
          <a:solidFill>
            <a:srgbClr val="A4CD80"/>
          </a:solidFill>
          <a:ln w="33338" cap="rnd">
            <a:solidFill>
              <a:srgbClr val="00415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1" name="Freeform 43">
            <a:extLst>
              <a:ext uri="{FF2B5EF4-FFF2-40B4-BE49-F238E27FC236}">
                <a16:creationId xmlns:a16="http://schemas.microsoft.com/office/drawing/2014/main" id="{B54A7244-9D29-4421-8C5C-AE8D7908D7CC}"/>
              </a:ext>
            </a:extLst>
          </p:cNvPr>
          <p:cNvSpPr>
            <a:spLocks/>
          </p:cNvSpPr>
          <p:nvPr/>
        </p:nvSpPr>
        <p:spPr bwMode="auto">
          <a:xfrm>
            <a:off x="6381750" y="4870450"/>
            <a:ext cx="204787" cy="349250"/>
          </a:xfrm>
          <a:custGeom>
            <a:avLst/>
            <a:gdLst>
              <a:gd name="T0" fmla="*/ 56 w 113"/>
              <a:gd name="T1" fmla="*/ 0 h 192"/>
              <a:gd name="T2" fmla="*/ 1 w 113"/>
              <a:gd name="T3" fmla="*/ 112 h 192"/>
              <a:gd name="T4" fmla="*/ 56 w 113"/>
              <a:gd name="T5" fmla="*/ 192 h 192"/>
              <a:gd name="T6" fmla="*/ 111 w 113"/>
              <a:gd name="T7" fmla="*/ 112 h 192"/>
              <a:gd name="T8" fmla="*/ 56 w 113"/>
              <a:gd name="T9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" h="192">
                <a:moveTo>
                  <a:pt x="56" y="0"/>
                </a:moveTo>
                <a:cubicBezTo>
                  <a:pt x="56" y="0"/>
                  <a:pt x="1" y="48"/>
                  <a:pt x="1" y="112"/>
                </a:cubicBezTo>
                <a:cubicBezTo>
                  <a:pt x="0" y="147"/>
                  <a:pt x="22" y="180"/>
                  <a:pt x="56" y="192"/>
                </a:cubicBezTo>
                <a:cubicBezTo>
                  <a:pt x="91" y="180"/>
                  <a:pt x="113" y="147"/>
                  <a:pt x="111" y="112"/>
                </a:cubicBezTo>
                <a:cubicBezTo>
                  <a:pt x="111" y="48"/>
                  <a:pt x="56" y="0"/>
                  <a:pt x="56" y="0"/>
                </a:cubicBezTo>
                <a:close/>
              </a:path>
            </a:pathLst>
          </a:custGeom>
          <a:solidFill>
            <a:srgbClr val="79BA43"/>
          </a:solidFill>
          <a:ln w="33338" cap="rnd">
            <a:solidFill>
              <a:srgbClr val="00415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2" name="Line 44">
            <a:extLst>
              <a:ext uri="{FF2B5EF4-FFF2-40B4-BE49-F238E27FC236}">
                <a16:creationId xmlns:a16="http://schemas.microsoft.com/office/drawing/2014/main" id="{91DAB76A-F8AC-486B-A516-F52DE4B67D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3350" y="5027613"/>
            <a:ext cx="0" cy="8366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3" name="Line 45">
            <a:extLst>
              <a:ext uri="{FF2B5EF4-FFF2-40B4-BE49-F238E27FC236}">
                <a16:creationId xmlns:a16="http://schemas.microsoft.com/office/drawing/2014/main" id="{25F12227-C150-4951-BAFF-E307346DEA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3350" y="5027613"/>
            <a:ext cx="0" cy="836613"/>
          </a:xfrm>
          <a:prstGeom prst="line">
            <a:avLst/>
          </a:prstGeom>
          <a:noFill/>
          <a:ln w="33338" cap="rnd">
            <a:solidFill>
              <a:srgbClr val="00415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4" name="Freeform 46">
            <a:extLst>
              <a:ext uri="{FF2B5EF4-FFF2-40B4-BE49-F238E27FC236}">
                <a16:creationId xmlns:a16="http://schemas.microsoft.com/office/drawing/2014/main" id="{C3162B6F-EEB6-49A6-ADD2-92409E5E2E9B}"/>
              </a:ext>
            </a:extLst>
          </p:cNvPr>
          <p:cNvSpPr>
            <a:spLocks/>
          </p:cNvSpPr>
          <p:nvPr/>
        </p:nvSpPr>
        <p:spPr bwMode="auto">
          <a:xfrm>
            <a:off x="6575425" y="5140325"/>
            <a:ext cx="290512" cy="282575"/>
          </a:xfrm>
          <a:custGeom>
            <a:avLst/>
            <a:gdLst>
              <a:gd name="T0" fmla="*/ 155 w 159"/>
              <a:gd name="T1" fmla="*/ 4 h 155"/>
              <a:gd name="T2" fmla="*/ 35 w 159"/>
              <a:gd name="T3" fmla="*/ 45 h 155"/>
              <a:gd name="T4" fmla="*/ 16 w 159"/>
              <a:gd name="T5" fmla="*/ 140 h 155"/>
              <a:gd name="T6" fmla="*/ 113 w 159"/>
              <a:gd name="T7" fmla="*/ 122 h 155"/>
              <a:gd name="T8" fmla="*/ 155 w 159"/>
              <a:gd name="T9" fmla="*/ 4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" h="155">
                <a:moveTo>
                  <a:pt x="155" y="4"/>
                </a:moveTo>
                <a:cubicBezTo>
                  <a:pt x="155" y="4"/>
                  <a:pt x="81" y="0"/>
                  <a:pt x="35" y="45"/>
                </a:cubicBezTo>
                <a:cubicBezTo>
                  <a:pt x="8" y="70"/>
                  <a:pt x="0" y="108"/>
                  <a:pt x="16" y="140"/>
                </a:cubicBezTo>
                <a:cubicBezTo>
                  <a:pt x="49" y="155"/>
                  <a:pt x="88" y="148"/>
                  <a:pt x="113" y="122"/>
                </a:cubicBezTo>
                <a:cubicBezTo>
                  <a:pt x="159" y="76"/>
                  <a:pt x="155" y="4"/>
                  <a:pt x="155" y="4"/>
                </a:cubicBezTo>
                <a:close/>
              </a:path>
            </a:pathLst>
          </a:custGeom>
          <a:solidFill>
            <a:srgbClr val="79BA43"/>
          </a:solidFill>
          <a:ln w="33338" cap="rnd">
            <a:solidFill>
              <a:srgbClr val="00415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5" name="Line 47">
            <a:extLst>
              <a:ext uri="{FF2B5EF4-FFF2-40B4-BE49-F238E27FC236}">
                <a16:creationId xmlns:a16="http://schemas.microsoft.com/office/drawing/2014/main" id="{92059851-BBEE-4F87-8221-E82224F992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86525" y="5257800"/>
            <a:ext cx="258762" cy="254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6" name="Line 48">
            <a:extLst>
              <a:ext uri="{FF2B5EF4-FFF2-40B4-BE49-F238E27FC236}">
                <a16:creationId xmlns:a16="http://schemas.microsoft.com/office/drawing/2014/main" id="{D96D2EE0-BE7B-4A51-8B7C-05D30910E5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86525" y="5257800"/>
            <a:ext cx="258762" cy="254000"/>
          </a:xfrm>
          <a:prstGeom prst="line">
            <a:avLst/>
          </a:prstGeom>
          <a:noFill/>
          <a:ln w="33338" cap="rnd">
            <a:solidFill>
              <a:srgbClr val="00415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7" name="Freeform 49">
            <a:extLst>
              <a:ext uri="{FF2B5EF4-FFF2-40B4-BE49-F238E27FC236}">
                <a16:creationId xmlns:a16="http://schemas.microsoft.com/office/drawing/2014/main" id="{00B03F2F-26EE-4E4B-889A-3B92C233B3C2}"/>
              </a:ext>
            </a:extLst>
          </p:cNvPr>
          <p:cNvSpPr>
            <a:spLocks/>
          </p:cNvSpPr>
          <p:nvPr/>
        </p:nvSpPr>
        <p:spPr bwMode="auto">
          <a:xfrm>
            <a:off x="6103937" y="5140325"/>
            <a:ext cx="290512" cy="282575"/>
          </a:xfrm>
          <a:custGeom>
            <a:avLst/>
            <a:gdLst>
              <a:gd name="T0" fmla="*/ 4 w 159"/>
              <a:gd name="T1" fmla="*/ 4 h 155"/>
              <a:gd name="T2" fmla="*/ 124 w 159"/>
              <a:gd name="T3" fmla="*/ 45 h 155"/>
              <a:gd name="T4" fmla="*/ 144 w 159"/>
              <a:gd name="T5" fmla="*/ 140 h 155"/>
              <a:gd name="T6" fmla="*/ 46 w 159"/>
              <a:gd name="T7" fmla="*/ 122 h 155"/>
              <a:gd name="T8" fmla="*/ 4 w 159"/>
              <a:gd name="T9" fmla="*/ 4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" h="155">
                <a:moveTo>
                  <a:pt x="4" y="4"/>
                </a:moveTo>
                <a:cubicBezTo>
                  <a:pt x="4" y="4"/>
                  <a:pt x="78" y="0"/>
                  <a:pt x="124" y="45"/>
                </a:cubicBezTo>
                <a:cubicBezTo>
                  <a:pt x="151" y="70"/>
                  <a:pt x="159" y="108"/>
                  <a:pt x="144" y="140"/>
                </a:cubicBezTo>
                <a:cubicBezTo>
                  <a:pt x="110" y="155"/>
                  <a:pt x="71" y="148"/>
                  <a:pt x="46" y="122"/>
                </a:cubicBezTo>
                <a:cubicBezTo>
                  <a:pt x="0" y="76"/>
                  <a:pt x="4" y="4"/>
                  <a:pt x="4" y="4"/>
                </a:cubicBezTo>
                <a:close/>
              </a:path>
            </a:pathLst>
          </a:custGeom>
          <a:solidFill>
            <a:srgbClr val="79BA43"/>
          </a:solidFill>
          <a:ln w="33338" cap="rnd">
            <a:solidFill>
              <a:srgbClr val="00415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8" name="Line 50">
            <a:extLst>
              <a:ext uri="{FF2B5EF4-FFF2-40B4-BE49-F238E27FC236}">
                <a16:creationId xmlns:a16="http://schemas.microsoft.com/office/drawing/2014/main" id="{D1BCE669-5FF4-4B6D-9A03-8C9402ECE8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4587" y="5257800"/>
            <a:ext cx="258762" cy="254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9" name="Line 51">
            <a:extLst>
              <a:ext uri="{FF2B5EF4-FFF2-40B4-BE49-F238E27FC236}">
                <a16:creationId xmlns:a16="http://schemas.microsoft.com/office/drawing/2014/main" id="{561EB5F3-41FC-4A0D-B9EC-F0CF565A57D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4587" y="5257800"/>
            <a:ext cx="258762" cy="254000"/>
          </a:xfrm>
          <a:prstGeom prst="line">
            <a:avLst/>
          </a:prstGeom>
          <a:noFill/>
          <a:ln w="33338" cap="rnd">
            <a:solidFill>
              <a:srgbClr val="00415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0" name="Freeform 52">
            <a:extLst>
              <a:ext uri="{FF2B5EF4-FFF2-40B4-BE49-F238E27FC236}">
                <a16:creationId xmlns:a16="http://schemas.microsoft.com/office/drawing/2014/main" id="{53216DA2-2AEB-4641-A23C-D581E5694CA8}"/>
              </a:ext>
            </a:extLst>
          </p:cNvPr>
          <p:cNvSpPr>
            <a:spLocks/>
          </p:cNvSpPr>
          <p:nvPr/>
        </p:nvSpPr>
        <p:spPr bwMode="auto">
          <a:xfrm>
            <a:off x="6575425" y="5416550"/>
            <a:ext cx="290512" cy="282575"/>
          </a:xfrm>
          <a:custGeom>
            <a:avLst/>
            <a:gdLst>
              <a:gd name="T0" fmla="*/ 155 w 159"/>
              <a:gd name="T1" fmla="*/ 4 h 155"/>
              <a:gd name="T2" fmla="*/ 35 w 159"/>
              <a:gd name="T3" fmla="*/ 45 h 155"/>
              <a:gd name="T4" fmla="*/ 16 w 159"/>
              <a:gd name="T5" fmla="*/ 140 h 155"/>
              <a:gd name="T6" fmla="*/ 113 w 159"/>
              <a:gd name="T7" fmla="*/ 121 h 155"/>
              <a:gd name="T8" fmla="*/ 155 w 159"/>
              <a:gd name="T9" fmla="*/ 4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" h="155">
                <a:moveTo>
                  <a:pt x="155" y="4"/>
                </a:moveTo>
                <a:cubicBezTo>
                  <a:pt x="155" y="4"/>
                  <a:pt x="81" y="0"/>
                  <a:pt x="35" y="45"/>
                </a:cubicBezTo>
                <a:cubicBezTo>
                  <a:pt x="8" y="70"/>
                  <a:pt x="0" y="108"/>
                  <a:pt x="16" y="140"/>
                </a:cubicBezTo>
                <a:cubicBezTo>
                  <a:pt x="49" y="155"/>
                  <a:pt x="88" y="148"/>
                  <a:pt x="113" y="121"/>
                </a:cubicBezTo>
                <a:cubicBezTo>
                  <a:pt x="159" y="76"/>
                  <a:pt x="155" y="4"/>
                  <a:pt x="155" y="4"/>
                </a:cubicBezTo>
                <a:close/>
              </a:path>
            </a:pathLst>
          </a:custGeom>
          <a:solidFill>
            <a:srgbClr val="79BA43"/>
          </a:solidFill>
          <a:ln w="33338" cap="rnd">
            <a:solidFill>
              <a:srgbClr val="00415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1" name="Line 53">
            <a:extLst>
              <a:ext uri="{FF2B5EF4-FFF2-40B4-BE49-F238E27FC236}">
                <a16:creationId xmlns:a16="http://schemas.microsoft.com/office/drawing/2014/main" id="{9E7ED373-AB17-4937-8555-ABAD974DB0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86525" y="5535613"/>
            <a:ext cx="258762" cy="2524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2" name="Line 54">
            <a:extLst>
              <a:ext uri="{FF2B5EF4-FFF2-40B4-BE49-F238E27FC236}">
                <a16:creationId xmlns:a16="http://schemas.microsoft.com/office/drawing/2014/main" id="{B4136AF3-A486-4DAE-88F7-AE9135E9D0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86525" y="5535613"/>
            <a:ext cx="258762" cy="252413"/>
          </a:xfrm>
          <a:prstGeom prst="line">
            <a:avLst/>
          </a:prstGeom>
          <a:noFill/>
          <a:ln w="33338" cap="rnd">
            <a:solidFill>
              <a:srgbClr val="00415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3" name="Freeform 55">
            <a:extLst>
              <a:ext uri="{FF2B5EF4-FFF2-40B4-BE49-F238E27FC236}">
                <a16:creationId xmlns:a16="http://schemas.microsoft.com/office/drawing/2014/main" id="{AAA22F86-BD35-49C3-B603-47BCF8A2CC10}"/>
              </a:ext>
            </a:extLst>
          </p:cNvPr>
          <p:cNvSpPr>
            <a:spLocks/>
          </p:cNvSpPr>
          <p:nvPr/>
        </p:nvSpPr>
        <p:spPr bwMode="auto">
          <a:xfrm>
            <a:off x="6103937" y="5416550"/>
            <a:ext cx="290512" cy="282575"/>
          </a:xfrm>
          <a:custGeom>
            <a:avLst/>
            <a:gdLst>
              <a:gd name="T0" fmla="*/ 4 w 159"/>
              <a:gd name="T1" fmla="*/ 4 h 155"/>
              <a:gd name="T2" fmla="*/ 124 w 159"/>
              <a:gd name="T3" fmla="*/ 45 h 155"/>
              <a:gd name="T4" fmla="*/ 144 w 159"/>
              <a:gd name="T5" fmla="*/ 140 h 155"/>
              <a:gd name="T6" fmla="*/ 46 w 159"/>
              <a:gd name="T7" fmla="*/ 121 h 155"/>
              <a:gd name="T8" fmla="*/ 4 w 159"/>
              <a:gd name="T9" fmla="*/ 4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" h="155">
                <a:moveTo>
                  <a:pt x="4" y="4"/>
                </a:moveTo>
                <a:cubicBezTo>
                  <a:pt x="4" y="4"/>
                  <a:pt x="78" y="0"/>
                  <a:pt x="124" y="45"/>
                </a:cubicBezTo>
                <a:cubicBezTo>
                  <a:pt x="151" y="70"/>
                  <a:pt x="159" y="108"/>
                  <a:pt x="144" y="140"/>
                </a:cubicBezTo>
                <a:cubicBezTo>
                  <a:pt x="110" y="155"/>
                  <a:pt x="71" y="148"/>
                  <a:pt x="46" y="121"/>
                </a:cubicBezTo>
                <a:cubicBezTo>
                  <a:pt x="0" y="76"/>
                  <a:pt x="4" y="4"/>
                  <a:pt x="4" y="4"/>
                </a:cubicBezTo>
                <a:close/>
              </a:path>
            </a:pathLst>
          </a:custGeom>
          <a:solidFill>
            <a:srgbClr val="79BA43"/>
          </a:solidFill>
          <a:ln w="33338" cap="rnd">
            <a:solidFill>
              <a:srgbClr val="00415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4" name="Line 56">
            <a:extLst>
              <a:ext uri="{FF2B5EF4-FFF2-40B4-BE49-F238E27FC236}">
                <a16:creationId xmlns:a16="http://schemas.microsoft.com/office/drawing/2014/main" id="{3725624C-E50C-492D-A281-576687DC19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4587" y="5535613"/>
            <a:ext cx="258762" cy="2524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5" name="Line 57">
            <a:extLst>
              <a:ext uri="{FF2B5EF4-FFF2-40B4-BE49-F238E27FC236}">
                <a16:creationId xmlns:a16="http://schemas.microsoft.com/office/drawing/2014/main" id="{BD6CCA66-4D6A-443E-B161-8A9F986B52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4587" y="5535613"/>
            <a:ext cx="258762" cy="252413"/>
          </a:xfrm>
          <a:prstGeom prst="line">
            <a:avLst/>
          </a:prstGeom>
          <a:noFill/>
          <a:ln w="33338" cap="rnd">
            <a:solidFill>
              <a:srgbClr val="00415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6" name="Oval 58">
            <a:extLst>
              <a:ext uri="{FF2B5EF4-FFF2-40B4-BE49-F238E27FC236}">
                <a16:creationId xmlns:a16="http://schemas.microsoft.com/office/drawing/2014/main" id="{22F59A18-D1D2-4E7E-BF7F-6E46D6E9F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2" y="5937250"/>
            <a:ext cx="36512" cy="36513"/>
          </a:xfrm>
          <a:prstGeom prst="ellipse">
            <a:avLst/>
          </a:prstGeom>
          <a:solidFill>
            <a:srgbClr val="0041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7" name="Oval 59">
            <a:extLst>
              <a:ext uri="{FF2B5EF4-FFF2-40B4-BE49-F238E27FC236}">
                <a16:creationId xmlns:a16="http://schemas.microsoft.com/office/drawing/2014/main" id="{E60C5DDA-D2DA-4755-A964-92ECABB6B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2" y="6010275"/>
            <a:ext cx="36512" cy="36513"/>
          </a:xfrm>
          <a:prstGeom prst="ellipse">
            <a:avLst/>
          </a:prstGeom>
          <a:solidFill>
            <a:srgbClr val="0041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8" name="Oval 60">
            <a:extLst>
              <a:ext uri="{FF2B5EF4-FFF2-40B4-BE49-F238E27FC236}">
                <a16:creationId xmlns:a16="http://schemas.microsoft.com/office/drawing/2014/main" id="{2B5F5A76-6E20-4B64-A686-0DBF49262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6010275"/>
            <a:ext cx="36512" cy="36513"/>
          </a:xfrm>
          <a:prstGeom prst="ellipse">
            <a:avLst/>
          </a:prstGeom>
          <a:solidFill>
            <a:srgbClr val="0041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9" name="Oval 61">
            <a:extLst>
              <a:ext uri="{FF2B5EF4-FFF2-40B4-BE49-F238E27FC236}">
                <a16:creationId xmlns:a16="http://schemas.microsoft.com/office/drawing/2014/main" id="{BE42DF38-ABE6-4B49-B75D-723324B32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37" y="6010275"/>
            <a:ext cx="36512" cy="36513"/>
          </a:xfrm>
          <a:prstGeom prst="ellipse">
            <a:avLst/>
          </a:prstGeom>
          <a:solidFill>
            <a:srgbClr val="0041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0" name="Oval 62">
            <a:extLst>
              <a:ext uri="{FF2B5EF4-FFF2-40B4-BE49-F238E27FC236}">
                <a16:creationId xmlns:a16="http://schemas.microsoft.com/office/drawing/2014/main" id="{ECFBDB90-F4BD-4364-BBE3-2705237B8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8725" y="6061075"/>
            <a:ext cx="36512" cy="36513"/>
          </a:xfrm>
          <a:prstGeom prst="ellipse">
            <a:avLst/>
          </a:prstGeom>
          <a:solidFill>
            <a:srgbClr val="0041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1" name="Oval 63">
            <a:extLst>
              <a:ext uri="{FF2B5EF4-FFF2-40B4-BE49-F238E27FC236}">
                <a16:creationId xmlns:a16="http://schemas.microsoft.com/office/drawing/2014/main" id="{C7F1F160-0571-417B-9419-DB8E86CDC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0" y="6061075"/>
            <a:ext cx="36512" cy="36513"/>
          </a:xfrm>
          <a:prstGeom prst="ellipse">
            <a:avLst/>
          </a:prstGeom>
          <a:solidFill>
            <a:srgbClr val="0041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2" name="Oval 64">
            <a:extLst>
              <a:ext uri="{FF2B5EF4-FFF2-40B4-BE49-F238E27FC236}">
                <a16:creationId xmlns:a16="http://schemas.microsoft.com/office/drawing/2014/main" id="{35B19855-82EF-4AF4-8E7F-3920695BC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2" y="6083300"/>
            <a:ext cx="36512" cy="34925"/>
          </a:xfrm>
          <a:prstGeom prst="ellipse">
            <a:avLst/>
          </a:prstGeom>
          <a:solidFill>
            <a:srgbClr val="0041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3" name="Rectangle 65">
            <a:extLst>
              <a:ext uri="{FF2B5EF4-FFF2-40B4-BE49-F238E27FC236}">
                <a16:creationId xmlns:a16="http://schemas.microsoft.com/office/drawing/2014/main" id="{EA967508-3F70-4486-93C2-A86892EB6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5087" y="6232525"/>
            <a:ext cx="122237" cy="204788"/>
          </a:xfrm>
          <a:prstGeom prst="rect">
            <a:avLst/>
          </a:prstGeom>
          <a:solidFill>
            <a:srgbClr val="254A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4" name="Line 66">
            <a:extLst>
              <a:ext uri="{FF2B5EF4-FFF2-40B4-BE49-F238E27FC236}">
                <a16:creationId xmlns:a16="http://schemas.microsoft.com/office/drawing/2014/main" id="{4700A00A-2DF1-4D94-ACC6-5E63D677A3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8550" y="4227513"/>
            <a:ext cx="1093787" cy="0"/>
          </a:xfrm>
          <a:prstGeom prst="line">
            <a:avLst/>
          </a:prstGeom>
          <a:noFill/>
          <a:ln w="76200" cap="rnd">
            <a:solidFill>
              <a:srgbClr val="CCD9D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5" name="Freeform 67">
            <a:extLst>
              <a:ext uri="{FF2B5EF4-FFF2-40B4-BE49-F238E27FC236}">
                <a16:creationId xmlns:a16="http://schemas.microsoft.com/office/drawing/2014/main" id="{44590467-996D-47EE-A0D8-AC44DAFC3120}"/>
              </a:ext>
            </a:extLst>
          </p:cNvPr>
          <p:cNvSpPr>
            <a:spLocks/>
          </p:cNvSpPr>
          <p:nvPr/>
        </p:nvSpPr>
        <p:spPr bwMode="auto">
          <a:xfrm>
            <a:off x="3055938" y="5868988"/>
            <a:ext cx="677862" cy="357188"/>
          </a:xfrm>
          <a:custGeom>
            <a:avLst/>
            <a:gdLst>
              <a:gd name="T0" fmla="*/ 63 w 372"/>
              <a:gd name="T1" fmla="*/ 0 h 196"/>
              <a:gd name="T2" fmla="*/ 309 w 372"/>
              <a:gd name="T3" fmla="*/ 0 h 196"/>
              <a:gd name="T4" fmla="*/ 372 w 372"/>
              <a:gd name="T5" fmla="*/ 62 h 196"/>
              <a:gd name="T6" fmla="*/ 372 w 372"/>
              <a:gd name="T7" fmla="*/ 196 h 196"/>
              <a:gd name="T8" fmla="*/ 0 w 372"/>
              <a:gd name="T9" fmla="*/ 196 h 196"/>
              <a:gd name="T10" fmla="*/ 0 w 372"/>
              <a:gd name="T11" fmla="*/ 62 h 196"/>
              <a:gd name="T12" fmla="*/ 63 w 372"/>
              <a:gd name="T13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2" h="196">
                <a:moveTo>
                  <a:pt x="63" y="0"/>
                </a:moveTo>
                <a:lnTo>
                  <a:pt x="309" y="0"/>
                </a:lnTo>
                <a:cubicBezTo>
                  <a:pt x="344" y="0"/>
                  <a:pt x="372" y="28"/>
                  <a:pt x="372" y="62"/>
                </a:cubicBezTo>
                <a:lnTo>
                  <a:pt x="372" y="196"/>
                </a:lnTo>
                <a:lnTo>
                  <a:pt x="0" y="196"/>
                </a:lnTo>
                <a:lnTo>
                  <a:pt x="0" y="62"/>
                </a:lnTo>
                <a:cubicBezTo>
                  <a:pt x="0" y="28"/>
                  <a:pt x="28" y="0"/>
                  <a:pt x="63" y="0"/>
                </a:cubicBezTo>
                <a:close/>
              </a:path>
            </a:pathLst>
          </a:custGeom>
          <a:solidFill>
            <a:srgbClr val="A4CD80"/>
          </a:solidFill>
          <a:ln w="33338" cap="rnd">
            <a:solidFill>
              <a:srgbClr val="00415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6" name="Freeform 68">
            <a:extLst>
              <a:ext uri="{FF2B5EF4-FFF2-40B4-BE49-F238E27FC236}">
                <a16:creationId xmlns:a16="http://schemas.microsoft.com/office/drawing/2014/main" id="{52D82580-9A82-4229-8813-8467E9312F84}"/>
              </a:ext>
            </a:extLst>
          </p:cNvPr>
          <p:cNvSpPr>
            <a:spLocks/>
          </p:cNvSpPr>
          <p:nvPr/>
        </p:nvSpPr>
        <p:spPr bwMode="auto">
          <a:xfrm>
            <a:off x="3286125" y="4870450"/>
            <a:ext cx="206375" cy="349250"/>
          </a:xfrm>
          <a:custGeom>
            <a:avLst/>
            <a:gdLst>
              <a:gd name="T0" fmla="*/ 56 w 113"/>
              <a:gd name="T1" fmla="*/ 0 h 192"/>
              <a:gd name="T2" fmla="*/ 1 w 113"/>
              <a:gd name="T3" fmla="*/ 112 h 192"/>
              <a:gd name="T4" fmla="*/ 57 w 113"/>
              <a:gd name="T5" fmla="*/ 192 h 192"/>
              <a:gd name="T6" fmla="*/ 112 w 113"/>
              <a:gd name="T7" fmla="*/ 112 h 192"/>
              <a:gd name="T8" fmla="*/ 56 w 113"/>
              <a:gd name="T9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" h="192">
                <a:moveTo>
                  <a:pt x="56" y="0"/>
                </a:moveTo>
                <a:cubicBezTo>
                  <a:pt x="56" y="0"/>
                  <a:pt x="1" y="48"/>
                  <a:pt x="1" y="112"/>
                </a:cubicBezTo>
                <a:cubicBezTo>
                  <a:pt x="0" y="147"/>
                  <a:pt x="22" y="180"/>
                  <a:pt x="57" y="192"/>
                </a:cubicBezTo>
                <a:cubicBezTo>
                  <a:pt x="91" y="180"/>
                  <a:pt x="113" y="147"/>
                  <a:pt x="112" y="112"/>
                </a:cubicBezTo>
                <a:cubicBezTo>
                  <a:pt x="111" y="48"/>
                  <a:pt x="56" y="0"/>
                  <a:pt x="56" y="0"/>
                </a:cubicBezTo>
                <a:close/>
              </a:path>
            </a:pathLst>
          </a:custGeom>
          <a:solidFill>
            <a:srgbClr val="79BA43"/>
          </a:solidFill>
          <a:ln w="33338" cap="rnd">
            <a:solidFill>
              <a:srgbClr val="00415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7" name="Line 69">
            <a:extLst>
              <a:ext uri="{FF2B5EF4-FFF2-40B4-BE49-F238E27FC236}">
                <a16:creationId xmlns:a16="http://schemas.microsoft.com/office/drawing/2014/main" id="{659AC386-86E4-434C-A503-AD5C5BEF3A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7725" y="5027613"/>
            <a:ext cx="0" cy="8366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8" name="Line 70">
            <a:extLst>
              <a:ext uri="{FF2B5EF4-FFF2-40B4-BE49-F238E27FC236}">
                <a16:creationId xmlns:a16="http://schemas.microsoft.com/office/drawing/2014/main" id="{B07E7B6A-2C82-4678-B4F2-700C57599A2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7725" y="5027613"/>
            <a:ext cx="0" cy="836613"/>
          </a:xfrm>
          <a:prstGeom prst="line">
            <a:avLst/>
          </a:prstGeom>
          <a:noFill/>
          <a:ln w="33338" cap="rnd">
            <a:solidFill>
              <a:srgbClr val="00415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9" name="Freeform 71">
            <a:extLst>
              <a:ext uri="{FF2B5EF4-FFF2-40B4-BE49-F238E27FC236}">
                <a16:creationId xmlns:a16="http://schemas.microsoft.com/office/drawing/2014/main" id="{13E90C57-5344-40F3-8227-EE260A345F4E}"/>
              </a:ext>
            </a:extLst>
          </p:cNvPr>
          <p:cNvSpPr>
            <a:spLocks/>
          </p:cNvSpPr>
          <p:nvPr/>
        </p:nvSpPr>
        <p:spPr bwMode="auto">
          <a:xfrm>
            <a:off x="3481388" y="5140325"/>
            <a:ext cx="288925" cy="282575"/>
          </a:xfrm>
          <a:custGeom>
            <a:avLst/>
            <a:gdLst>
              <a:gd name="T0" fmla="*/ 155 w 159"/>
              <a:gd name="T1" fmla="*/ 4 h 155"/>
              <a:gd name="T2" fmla="*/ 35 w 159"/>
              <a:gd name="T3" fmla="*/ 45 h 155"/>
              <a:gd name="T4" fmla="*/ 16 w 159"/>
              <a:gd name="T5" fmla="*/ 140 h 155"/>
              <a:gd name="T6" fmla="*/ 113 w 159"/>
              <a:gd name="T7" fmla="*/ 122 h 155"/>
              <a:gd name="T8" fmla="*/ 155 w 159"/>
              <a:gd name="T9" fmla="*/ 4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" h="155">
                <a:moveTo>
                  <a:pt x="155" y="4"/>
                </a:moveTo>
                <a:cubicBezTo>
                  <a:pt x="155" y="4"/>
                  <a:pt x="81" y="0"/>
                  <a:pt x="35" y="45"/>
                </a:cubicBezTo>
                <a:cubicBezTo>
                  <a:pt x="8" y="70"/>
                  <a:pt x="0" y="108"/>
                  <a:pt x="16" y="140"/>
                </a:cubicBezTo>
                <a:cubicBezTo>
                  <a:pt x="49" y="155"/>
                  <a:pt x="88" y="148"/>
                  <a:pt x="113" y="122"/>
                </a:cubicBezTo>
                <a:cubicBezTo>
                  <a:pt x="159" y="76"/>
                  <a:pt x="155" y="4"/>
                  <a:pt x="155" y="4"/>
                </a:cubicBezTo>
                <a:close/>
              </a:path>
            </a:pathLst>
          </a:custGeom>
          <a:solidFill>
            <a:srgbClr val="79BA43"/>
          </a:solidFill>
          <a:ln w="33338" cap="rnd">
            <a:solidFill>
              <a:srgbClr val="00415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0" name="Line 72">
            <a:extLst>
              <a:ext uri="{FF2B5EF4-FFF2-40B4-BE49-F238E27FC236}">
                <a16:creationId xmlns:a16="http://schemas.microsoft.com/office/drawing/2014/main" id="{5A3BF618-AA96-452D-BE1B-75433ECB2D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92488" y="5257800"/>
            <a:ext cx="258762" cy="254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1" name="Line 73">
            <a:extLst>
              <a:ext uri="{FF2B5EF4-FFF2-40B4-BE49-F238E27FC236}">
                <a16:creationId xmlns:a16="http://schemas.microsoft.com/office/drawing/2014/main" id="{CBA15873-4A17-40C8-BB56-1739F0C4E7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92488" y="5257800"/>
            <a:ext cx="258762" cy="254000"/>
          </a:xfrm>
          <a:prstGeom prst="line">
            <a:avLst/>
          </a:prstGeom>
          <a:noFill/>
          <a:ln w="33338" cap="rnd">
            <a:solidFill>
              <a:srgbClr val="00415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2" name="Freeform 74">
            <a:extLst>
              <a:ext uri="{FF2B5EF4-FFF2-40B4-BE49-F238E27FC236}">
                <a16:creationId xmlns:a16="http://schemas.microsoft.com/office/drawing/2014/main" id="{1573517E-28AE-4955-A977-ACC12AE8E883}"/>
              </a:ext>
            </a:extLst>
          </p:cNvPr>
          <p:cNvSpPr>
            <a:spLocks/>
          </p:cNvSpPr>
          <p:nvPr/>
        </p:nvSpPr>
        <p:spPr bwMode="auto">
          <a:xfrm>
            <a:off x="3008313" y="5140325"/>
            <a:ext cx="290512" cy="282575"/>
          </a:xfrm>
          <a:custGeom>
            <a:avLst/>
            <a:gdLst>
              <a:gd name="T0" fmla="*/ 5 w 159"/>
              <a:gd name="T1" fmla="*/ 4 h 155"/>
              <a:gd name="T2" fmla="*/ 124 w 159"/>
              <a:gd name="T3" fmla="*/ 45 h 155"/>
              <a:gd name="T4" fmla="*/ 144 w 159"/>
              <a:gd name="T5" fmla="*/ 140 h 155"/>
              <a:gd name="T6" fmla="*/ 47 w 159"/>
              <a:gd name="T7" fmla="*/ 122 h 155"/>
              <a:gd name="T8" fmla="*/ 5 w 159"/>
              <a:gd name="T9" fmla="*/ 4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" h="155">
                <a:moveTo>
                  <a:pt x="5" y="4"/>
                </a:moveTo>
                <a:cubicBezTo>
                  <a:pt x="5" y="4"/>
                  <a:pt x="78" y="0"/>
                  <a:pt x="124" y="45"/>
                </a:cubicBezTo>
                <a:cubicBezTo>
                  <a:pt x="151" y="70"/>
                  <a:pt x="159" y="108"/>
                  <a:pt x="144" y="140"/>
                </a:cubicBezTo>
                <a:cubicBezTo>
                  <a:pt x="111" y="155"/>
                  <a:pt x="71" y="148"/>
                  <a:pt x="47" y="122"/>
                </a:cubicBezTo>
                <a:cubicBezTo>
                  <a:pt x="0" y="76"/>
                  <a:pt x="5" y="4"/>
                  <a:pt x="5" y="4"/>
                </a:cubicBezTo>
                <a:close/>
              </a:path>
            </a:pathLst>
          </a:custGeom>
          <a:solidFill>
            <a:srgbClr val="79BA43"/>
          </a:solidFill>
          <a:ln w="33338" cap="rnd">
            <a:solidFill>
              <a:srgbClr val="00415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3" name="Line 75">
            <a:extLst>
              <a:ext uri="{FF2B5EF4-FFF2-40B4-BE49-F238E27FC236}">
                <a16:creationId xmlns:a16="http://schemas.microsoft.com/office/drawing/2014/main" id="{4EC6D227-3DCA-4AA6-80F2-D159CF3604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0550" y="5257800"/>
            <a:ext cx="257175" cy="254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4" name="Line 76">
            <a:extLst>
              <a:ext uri="{FF2B5EF4-FFF2-40B4-BE49-F238E27FC236}">
                <a16:creationId xmlns:a16="http://schemas.microsoft.com/office/drawing/2014/main" id="{E0360BAF-099E-4CBB-8E7C-852A03F1E6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0550" y="5257800"/>
            <a:ext cx="257175" cy="254000"/>
          </a:xfrm>
          <a:prstGeom prst="line">
            <a:avLst/>
          </a:prstGeom>
          <a:noFill/>
          <a:ln w="33338" cap="rnd">
            <a:solidFill>
              <a:srgbClr val="00415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5" name="Freeform 77">
            <a:extLst>
              <a:ext uri="{FF2B5EF4-FFF2-40B4-BE49-F238E27FC236}">
                <a16:creationId xmlns:a16="http://schemas.microsoft.com/office/drawing/2014/main" id="{82881EE1-7169-43A3-9620-9C4D41AE8831}"/>
              </a:ext>
            </a:extLst>
          </p:cNvPr>
          <p:cNvSpPr>
            <a:spLocks/>
          </p:cNvSpPr>
          <p:nvPr/>
        </p:nvSpPr>
        <p:spPr bwMode="auto">
          <a:xfrm>
            <a:off x="3481388" y="5416550"/>
            <a:ext cx="288925" cy="282575"/>
          </a:xfrm>
          <a:custGeom>
            <a:avLst/>
            <a:gdLst>
              <a:gd name="T0" fmla="*/ 155 w 159"/>
              <a:gd name="T1" fmla="*/ 4 h 155"/>
              <a:gd name="T2" fmla="*/ 35 w 159"/>
              <a:gd name="T3" fmla="*/ 45 h 155"/>
              <a:gd name="T4" fmla="*/ 16 w 159"/>
              <a:gd name="T5" fmla="*/ 140 h 155"/>
              <a:gd name="T6" fmla="*/ 113 w 159"/>
              <a:gd name="T7" fmla="*/ 121 h 155"/>
              <a:gd name="T8" fmla="*/ 155 w 159"/>
              <a:gd name="T9" fmla="*/ 4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" h="155">
                <a:moveTo>
                  <a:pt x="155" y="4"/>
                </a:moveTo>
                <a:cubicBezTo>
                  <a:pt x="155" y="4"/>
                  <a:pt x="81" y="0"/>
                  <a:pt x="35" y="45"/>
                </a:cubicBezTo>
                <a:cubicBezTo>
                  <a:pt x="8" y="70"/>
                  <a:pt x="0" y="108"/>
                  <a:pt x="16" y="140"/>
                </a:cubicBezTo>
                <a:cubicBezTo>
                  <a:pt x="49" y="155"/>
                  <a:pt x="88" y="148"/>
                  <a:pt x="113" y="121"/>
                </a:cubicBezTo>
                <a:cubicBezTo>
                  <a:pt x="159" y="76"/>
                  <a:pt x="155" y="4"/>
                  <a:pt x="155" y="4"/>
                </a:cubicBezTo>
                <a:close/>
              </a:path>
            </a:pathLst>
          </a:custGeom>
          <a:solidFill>
            <a:srgbClr val="79BA43"/>
          </a:solidFill>
          <a:ln w="33338" cap="rnd">
            <a:solidFill>
              <a:srgbClr val="00415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6" name="Line 78">
            <a:extLst>
              <a:ext uri="{FF2B5EF4-FFF2-40B4-BE49-F238E27FC236}">
                <a16:creationId xmlns:a16="http://schemas.microsoft.com/office/drawing/2014/main" id="{91ACB764-A8AD-4978-A5E4-08E8973A76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92488" y="5535613"/>
            <a:ext cx="258762" cy="2524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7" name="Line 79">
            <a:extLst>
              <a:ext uri="{FF2B5EF4-FFF2-40B4-BE49-F238E27FC236}">
                <a16:creationId xmlns:a16="http://schemas.microsoft.com/office/drawing/2014/main" id="{19EE133D-B538-42DE-99E4-E141203564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92488" y="5535613"/>
            <a:ext cx="258762" cy="252413"/>
          </a:xfrm>
          <a:prstGeom prst="line">
            <a:avLst/>
          </a:prstGeom>
          <a:noFill/>
          <a:ln w="33338" cap="rnd">
            <a:solidFill>
              <a:srgbClr val="00415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8" name="Freeform 80">
            <a:extLst>
              <a:ext uri="{FF2B5EF4-FFF2-40B4-BE49-F238E27FC236}">
                <a16:creationId xmlns:a16="http://schemas.microsoft.com/office/drawing/2014/main" id="{390E3806-2003-4BD7-9988-84EB643481C4}"/>
              </a:ext>
            </a:extLst>
          </p:cNvPr>
          <p:cNvSpPr>
            <a:spLocks/>
          </p:cNvSpPr>
          <p:nvPr/>
        </p:nvSpPr>
        <p:spPr bwMode="auto">
          <a:xfrm>
            <a:off x="3008313" y="5416550"/>
            <a:ext cx="290512" cy="282575"/>
          </a:xfrm>
          <a:custGeom>
            <a:avLst/>
            <a:gdLst>
              <a:gd name="T0" fmla="*/ 5 w 159"/>
              <a:gd name="T1" fmla="*/ 4 h 155"/>
              <a:gd name="T2" fmla="*/ 124 w 159"/>
              <a:gd name="T3" fmla="*/ 45 h 155"/>
              <a:gd name="T4" fmla="*/ 144 w 159"/>
              <a:gd name="T5" fmla="*/ 140 h 155"/>
              <a:gd name="T6" fmla="*/ 47 w 159"/>
              <a:gd name="T7" fmla="*/ 121 h 155"/>
              <a:gd name="T8" fmla="*/ 5 w 159"/>
              <a:gd name="T9" fmla="*/ 4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" h="155">
                <a:moveTo>
                  <a:pt x="5" y="4"/>
                </a:moveTo>
                <a:cubicBezTo>
                  <a:pt x="5" y="4"/>
                  <a:pt x="78" y="0"/>
                  <a:pt x="124" y="45"/>
                </a:cubicBezTo>
                <a:cubicBezTo>
                  <a:pt x="151" y="70"/>
                  <a:pt x="159" y="108"/>
                  <a:pt x="144" y="140"/>
                </a:cubicBezTo>
                <a:cubicBezTo>
                  <a:pt x="111" y="155"/>
                  <a:pt x="71" y="148"/>
                  <a:pt x="47" y="121"/>
                </a:cubicBezTo>
                <a:cubicBezTo>
                  <a:pt x="0" y="76"/>
                  <a:pt x="5" y="4"/>
                  <a:pt x="5" y="4"/>
                </a:cubicBezTo>
                <a:close/>
              </a:path>
            </a:pathLst>
          </a:custGeom>
          <a:solidFill>
            <a:srgbClr val="79BA43"/>
          </a:solidFill>
          <a:ln w="33338" cap="rnd">
            <a:solidFill>
              <a:srgbClr val="00415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9" name="Line 81">
            <a:extLst>
              <a:ext uri="{FF2B5EF4-FFF2-40B4-BE49-F238E27FC236}">
                <a16:creationId xmlns:a16="http://schemas.microsoft.com/office/drawing/2014/main" id="{4599681F-E6B9-4BF3-A6FB-61A2673AFB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0550" y="5535613"/>
            <a:ext cx="257175" cy="2524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0" name="Line 82">
            <a:extLst>
              <a:ext uri="{FF2B5EF4-FFF2-40B4-BE49-F238E27FC236}">
                <a16:creationId xmlns:a16="http://schemas.microsoft.com/office/drawing/2014/main" id="{ECD315E9-65A0-444A-BF06-19120FB31A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0550" y="5535613"/>
            <a:ext cx="257175" cy="252413"/>
          </a:xfrm>
          <a:prstGeom prst="line">
            <a:avLst/>
          </a:prstGeom>
          <a:noFill/>
          <a:ln w="33338" cap="rnd">
            <a:solidFill>
              <a:srgbClr val="00415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1" name="Oval 83">
            <a:extLst>
              <a:ext uri="{FF2B5EF4-FFF2-40B4-BE49-F238E27FC236}">
                <a16:creationId xmlns:a16="http://schemas.microsoft.com/office/drawing/2014/main" id="{A2F76C56-CD34-4384-8E58-56E302AD6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0738" y="5937250"/>
            <a:ext cx="36512" cy="36513"/>
          </a:xfrm>
          <a:prstGeom prst="ellipse">
            <a:avLst/>
          </a:prstGeom>
          <a:solidFill>
            <a:srgbClr val="0041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2" name="Oval 84">
            <a:extLst>
              <a:ext uri="{FF2B5EF4-FFF2-40B4-BE49-F238E27FC236}">
                <a16:creationId xmlns:a16="http://schemas.microsoft.com/office/drawing/2014/main" id="{24C27EF1-97FB-495B-870B-0E444FD9C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0738" y="6010275"/>
            <a:ext cx="36512" cy="36513"/>
          </a:xfrm>
          <a:prstGeom prst="ellipse">
            <a:avLst/>
          </a:prstGeom>
          <a:solidFill>
            <a:srgbClr val="0041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" name="Oval 85">
            <a:extLst>
              <a:ext uri="{FF2B5EF4-FFF2-40B4-BE49-F238E27FC236}">
                <a16:creationId xmlns:a16="http://schemas.microsoft.com/office/drawing/2014/main" id="{2B5D1887-E714-4001-90CE-7528E95E4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3288" y="6010275"/>
            <a:ext cx="36512" cy="36513"/>
          </a:xfrm>
          <a:prstGeom prst="ellipse">
            <a:avLst/>
          </a:prstGeom>
          <a:solidFill>
            <a:srgbClr val="0041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4" name="Oval 86">
            <a:extLst>
              <a:ext uri="{FF2B5EF4-FFF2-40B4-BE49-F238E27FC236}">
                <a16:creationId xmlns:a16="http://schemas.microsoft.com/office/drawing/2014/main" id="{74AE4877-92C6-4A27-BF1C-6619AD297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013" y="6010275"/>
            <a:ext cx="36512" cy="36513"/>
          </a:xfrm>
          <a:prstGeom prst="ellipse">
            <a:avLst/>
          </a:prstGeom>
          <a:solidFill>
            <a:srgbClr val="0041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5" name="Oval 87">
            <a:extLst>
              <a:ext uri="{FF2B5EF4-FFF2-40B4-BE49-F238E27FC236}">
                <a16:creationId xmlns:a16="http://schemas.microsoft.com/office/drawing/2014/main" id="{06A8FA2B-A4F6-48FB-8FEE-4F570B3FA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3100" y="6061075"/>
            <a:ext cx="36512" cy="36513"/>
          </a:xfrm>
          <a:prstGeom prst="ellipse">
            <a:avLst/>
          </a:prstGeom>
          <a:solidFill>
            <a:srgbClr val="0041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6" name="Oval 88">
            <a:extLst>
              <a:ext uri="{FF2B5EF4-FFF2-40B4-BE49-F238E27FC236}">
                <a16:creationId xmlns:a16="http://schemas.microsoft.com/office/drawing/2014/main" id="{30AE3C90-BD44-42FD-B52A-31CEF2D61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75" y="6061075"/>
            <a:ext cx="36512" cy="36513"/>
          </a:xfrm>
          <a:prstGeom prst="ellipse">
            <a:avLst/>
          </a:prstGeom>
          <a:solidFill>
            <a:srgbClr val="0041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7" name="Oval 89">
            <a:extLst>
              <a:ext uri="{FF2B5EF4-FFF2-40B4-BE49-F238E27FC236}">
                <a16:creationId xmlns:a16="http://schemas.microsoft.com/office/drawing/2014/main" id="{8C6CE4CB-9330-4370-A92C-C9129A35F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0738" y="6083300"/>
            <a:ext cx="36512" cy="34925"/>
          </a:xfrm>
          <a:prstGeom prst="ellipse">
            <a:avLst/>
          </a:prstGeom>
          <a:solidFill>
            <a:srgbClr val="0041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8" name="Rectangle 90">
            <a:extLst>
              <a:ext uri="{FF2B5EF4-FFF2-40B4-BE49-F238E27FC236}">
                <a16:creationId xmlns:a16="http://schemas.microsoft.com/office/drawing/2014/main" id="{09506E9F-55DD-4251-9198-B8BB9F7B2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638" y="6232525"/>
            <a:ext cx="120650" cy="204788"/>
          </a:xfrm>
          <a:prstGeom prst="rect">
            <a:avLst/>
          </a:prstGeom>
          <a:solidFill>
            <a:srgbClr val="254A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9" name="Line 91">
            <a:extLst>
              <a:ext uri="{FF2B5EF4-FFF2-40B4-BE49-F238E27FC236}">
                <a16:creationId xmlns:a16="http://schemas.microsoft.com/office/drawing/2014/main" id="{17D77811-A818-4125-A027-383DA7FF71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1300" y="2209800"/>
            <a:ext cx="1071562" cy="268288"/>
          </a:xfrm>
          <a:prstGeom prst="line">
            <a:avLst/>
          </a:prstGeom>
          <a:noFill/>
          <a:ln w="76200" cap="rnd">
            <a:solidFill>
              <a:srgbClr val="264A5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0" name="Line 92">
            <a:extLst>
              <a:ext uri="{FF2B5EF4-FFF2-40B4-BE49-F238E27FC236}">
                <a16:creationId xmlns:a16="http://schemas.microsoft.com/office/drawing/2014/main" id="{6DD14740-EAD0-45D7-BEFE-320EB7934B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40437" y="2209800"/>
            <a:ext cx="1069975" cy="268288"/>
          </a:xfrm>
          <a:prstGeom prst="line">
            <a:avLst/>
          </a:prstGeom>
          <a:noFill/>
          <a:ln w="76200" cap="rnd">
            <a:solidFill>
              <a:srgbClr val="264A5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8A319178-6D77-4618-AD68-87430E62AA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275" y="2853006"/>
            <a:ext cx="1503363" cy="150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0266"/>
      </p:ext>
    </p:extLst>
  </p:cSld>
  <p:clrMapOvr>
    <a:masterClrMapping/>
  </p:clrMapOvr>
</p:sld>
</file>

<file path=ppt/theme/theme1.xml><?xml version="1.0" encoding="utf-8"?>
<a:theme xmlns:a="http://schemas.openxmlformats.org/drawingml/2006/main" name="Priva template with logo on every slide">
  <a:themeElements>
    <a:clrScheme name="Priva new style 2">
      <a:dk1>
        <a:srgbClr val="0E4155"/>
      </a:dk1>
      <a:lt1>
        <a:srgbClr val="FFFFFF"/>
      </a:lt1>
      <a:dk2>
        <a:srgbClr val="D8F0F4"/>
      </a:dk2>
      <a:lt2>
        <a:srgbClr val="FFFFFF"/>
      </a:lt2>
      <a:accent1>
        <a:srgbClr val="0E4155"/>
      </a:accent1>
      <a:accent2>
        <a:srgbClr val="3EB6CA"/>
      </a:accent2>
      <a:accent3>
        <a:srgbClr val="9E479F"/>
      </a:accent3>
      <a:accent4>
        <a:srgbClr val="4EB8E1"/>
      </a:accent4>
      <a:accent5>
        <a:srgbClr val="1E988A"/>
      </a:accent5>
      <a:accent6>
        <a:srgbClr val="1E988A"/>
      </a:accent6>
      <a:hlink>
        <a:srgbClr val="A6DBF0"/>
      </a:hlink>
      <a:folHlink>
        <a:srgbClr val="9E479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SP Strawberry conference_2016.pptx" id="{54BA3B02-933D-4EFB-9165-2CAA93E7B970}" vid="{4A1DC0BA-0D94-4320-8AD5-90673D6E05FC}"/>
    </a:ext>
  </a:extLst>
</a:theme>
</file>

<file path=ppt/theme/theme2.xml><?xml version="1.0" encoding="utf-8"?>
<a:theme xmlns:a="http://schemas.openxmlformats.org/drawingml/2006/main" name="Priva template with less logo's">
  <a:themeElements>
    <a:clrScheme name="Priva new style 2">
      <a:dk1>
        <a:srgbClr val="0E4155"/>
      </a:dk1>
      <a:lt1>
        <a:srgbClr val="FFFFFF"/>
      </a:lt1>
      <a:dk2>
        <a:srgbClr val="D8F0F4"/>
      </a:dk2>
      <a:lt2>
        <a:srgbClr val="FFFFFF"/>
      </a:lt2>
      <a:accent1>
        <a:srgbClr val="0E4155"/>
      </a:accent1>
      <a:accent2>
        <a:srgbClr val="3EB6CA"/>
      </a:accent2>
      <a:accent3>
        <a:srgbClr val="9E479F"/>
      </a:accent3>
      <a:accent4>
        <a:srgbClr val="4EB8E1"/>
      </a:accent4>
      <a:accent5>
        <a:srgbClr val="1E988A"/>
      </a:accent5>
      <a:accent6>
        <a:srgbClr val="1E988A"/>
      </a:accent6>
      <a:hlink>
        <a:srgbClr val="A6DBF0"/>
      </a:hlink>
      <a:folHlink>
        <a:srgbClr val="9E479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SP Strawberry conference_2016.pptx" id="{54BA3B02-933D-4EFB-9165-2CAA93E7B970}" vid="{53FF2ECE-C2DD-441D-B534-CBEBF3D7B198}"/>
    </a:ext>
  </a:extLst>
</a:theme>
</file>

<file path=ppt/theme/theme3.xml><?xml version="1.0" encoding="utf-8"?>
<a:theme xmlns:a="http://schemas.openxmlformats.org/drawingml/2006/main" name="Priva Theme 2017">
  <a:themeElements>
    <a:clrScheme name="Priva2">
      <a:dk1>
        <a:srgbClr val="254A5D"/>
      </a:dk1>
      <a:lt1>
        <a:srgbClr val="FFFFFF"/>
      </a:lt1>
      <a:dk2>
        <a:srgbClr val="00B5CE"/>
      </a:dk2>
      <a:lt2>
        <a:srgbClr val="BDC8CF"/>
      </a:lt2>
      <a:accent1>
        <a:srgbClr val="1E988A"/>
      </a:accent1>
      <a:accent2>
        <a:srgbClr val="77BC1F"/>
      </a:accent2>
      <a:accent3>
        <a:srgbClr val="00B5CE"/>
      </a:accent3>
      <a:accent4>
        <a:srgbClr val="9E4777"/>
      </a:accent4>
      <a:accent5>
        <a:srgbClr val="8ED0DF"/>
      </a:accent5>
      <a:accent6>
        <a:srgbClr val="EF4157"/>
      </a:accent6>
      <a:hlink>
        <a:srgbClr val="FFFFFF"/>
      </a:hlink>
      <a:folHlink>
        <a:srgbClr val="FFFFFF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va PPT template 2017_slide stack.potx" id="{3D502FD5-A941-47C6-9FD9-CCCC25D26AD4}" vid="{8277E477-5F71-4702-A9F1-2BC2164FAB39}"/>
    </a:ext>
  </a:extLst>
</a:theme>
</file>

<file path=ppt/theme/theme4.xml><?xml version="1.0" encoding="utf-8"?>
<a:theme xmlns:a="http://schemas.openxmlformats.org/drawingml/2006/main" name="1_Priva template with logo on every slide">
  <a:themeElements>
    <a:clrScheme name="Priva new style 2">
      <a:dk1>
        <a:srgbClr val="0E4155"/>
      </a:dk1>
      <a:lt1>
        <a:srgbClr val="FFFFFF"/>
      </a:lt1>
      <a:dk2>
        <a:srgbClr val="D8F0F4"/>
      </a:dk2>
      <a:lt2>
        <a:srgbClr val="FFFFFF"/>
      </a:lt2>
      <a:accent1>
        <a:srgbClr val="0E4155"/>
      </a:accent1>
      <a:accent2>
        <a:srgbClr val="3EB6CA"/>
      </a:accent2>
      <a:accent3>
        <a:srgbClr val="9E479F"/>
      </a:accent3>
      <a:accent4>
        <a:srgbClr val="4EB8E1"/>
      </a:accent4>
      <a:accent5>
        <a:srgbClr val="1E988A"/>
      </a:accent5>
      <a:accent6>
        <a:srgbClr val="1E988A"/>
      </a:accent6>
      <a:hlink>
        <a:srgbClr val="A6DBF0"/>
      </a:hlink>
      <a:folHlink>
        <a:srgbClr val="9E479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va PPT templates 2015.potx" id="{BA550304-93B0-4F28-B98D-5CADD3CD5B96}" vid="{FB471811-00BD-4B5A-95C7-3432A7279D2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Priva FSP</Template>
  <TotalTime>2498</TotalTime>
  <Words>613</Words>
  <Application>Microsoft Office PowerPoint</Application>
  <PresentationFormat>Widescreen</PresentationFormat>
  <Paragraphs>135</Paragraphs>
  <Slides>42</Slides>
  <Notes>2</Notes>
  <HiddenSlides>1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Priva template with logo on every slide</vt:lpstr>
      <vt:lpstr>Priva template with less logo's</vt:lpstr>
      <vt:lpstr>Priva Theme 2017</vt:lpstr>
      <vt:lpstr>1_Priva template with logo on every slide</vt:lpstr>
      <vt:lpstr>PowerPoint Presentation</vt:lpstr>
      <vt:lpstr>About priva</vt:lpstr>
      <vt:lpstr>Horticulture</vt:lpstr>
      <vt:lpstr>Building automation</vt:lpstr>
      <vt:lpstr>urban and indoor farming</vt:lpstr>
      <vt:lpstr>PowerPoint Presentation</vt:lpstr>
      <vt:lpstr>PowerPoint Presentation</vt:lpstr>
      <vt:lpstr>PowerPoint Presentation</vt:lpstr>
      <vt:lpstr>Are you in control?</vt:lpstr>
      <vt:lpstr>From Data to Information to Decision making</vt:lpstr>
      <vt:lpstr>PowerPoint Presentation</vt:lpstr>
      <vt:lpstr>Information is key</vt:lpstr>
      <vt:lpstr>Using information</vt:lpstr>
      <vt:lpstr>Managing a business</vt:lpstr>
      <vt:lpstr>What is information?</vt:lpstr>
      <vt:lpstr>To start with</vt:lpstr>
      <vt:lpstr>Collecting data | Climate, Energy and Water</vt:lpstr>
      <vt:lpstr>Collecting data | Labour</vt:lpstr>
      <vt:lpstr>Collecting data | production</vt:lpstr>
      <vt:lpstr>Collecting data | quality, Crop and Pests &amp; Diseases</vt:lpstr>
      <vt:lpstr>Collecting data | Packhouse</vt:lpstr>
      <vt:lpstr>Managing a greenhouse operation</vt:lpstr>
      <vt:lpstr>WhAt is next?</vt:lpstr>
      <vt:lpstr>Labour, energy, water, fertilizer - consumption</vt:lpstr>
      <vt:lpstr>FS Performance</vt:lpstr>
      <vt:lpstr>WhAt is next?</vt:lpstr>
      <vt:lpstr>Report and information</vt:lpstr>
      <vt:lpstr>PowerPoint Presentation</vt:lpstr>
      <vt:lpstr>PowerPoint Presentation</vt:lpstr>
      <vt:lpstr>PowerPoint Presentation</vt:lpstr>
      <vt:lpstr>PowerPoint Presentation</vt:lpstr>
      <vt:lpstr>Information display | Pictures</vt:lpstr>
      <vt:lpstr>Information display | Performance</vt:lpstr>
      <vt:lpstr>PowerPoint Presentation</vt:lpstr>
      <vt:lpstr>PowerPoint Presentation</vt:lpstr>
      <vt:lpstr>PowerPoint Presentation</vt:lpstr>
      <vt:lpstr>Information export</vt:lpstr>
      <vt:lpstr>PowerPoint Presentation</vt:lpstr>
      <vt:lpstr>Maximize operational performance</vt:lpstr>
      <vt:lpstr>Business MANAGEMENT – MULTI SITE</vt:lpstr>
      <vt:lpstr>result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André de Raadt</dc:creator>
  <cp:lastModifiedBy>Ben Gregory</cp:lastModifiedBy>
  <cp:revision>109</cp:revision>
  <cp:lastPrinted>2015-06-17T11:46:12Z</cp:lastPrinted>
  <dcterms:created xsi:type="dcterms:W3CDTF">2018-06-07T08:36:29Z</dcterms:created>
  <dcterms:modified xsi:type="dcterms:W3CDTF">2018-10-09T08:18:41Z</dcterms:modified>
</cp:coreProperties>
</file>