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9" r:id="rId3"/>
    <p:sldId id="308" r:id="rId4"/>
    <p:sldId id="327" r:id="rId5"/>
    <p:sldId id="279" r:id="rId6"/>
    <p:sldId id="319" r:id="rId7"/>
    <p:sldId id="329" r:id="rId8"/>
    <p:sldId id="339" r:id="rId9"/>
    <p:sldId id="342" r:id="rId10"/>
    <p:sldId id="341" r:id="rId11"/>
    <p:sldId id="343" r:id="rId12"/>
    <p:sldId id="344" r:id="rId13"/>
    <p:sldId id="345" r:id="rId14"/>
    <p:sldId id="346" r:id="rId15"/>
    <p:sldId id="347" r:id="rId16"/>
    <p:sldId id="348" r:id="rId17"/>
    <p:sldId id="309" r:id="rId18"/>
    <p:sldId id="322" r:id="rId19"/>
    <p:sldId id="269" r:id="rId20"/>
    <p:sldId id="301" r:id="rId21"/>
    <p:sldId id="334" r:id="rId22"/>
    <p:sldId id="332" r:id="rId23"/>
    <p:sldId id="270" r:id="rId24"/>
    <p:sldId id="335" r:id="rId25"/>
    <p:sldId id="336" r:id="rId26"/>
    <p:sldId id="325" r:id="rId27"/>
    <p:sldId id="277" r:id="rId28"/>
    <p:sldId id="278" r:id="rId29"/>
  </p:sldIdLst>
  <p:sldSz cx="9144000" cy="6858000" type="screen4x3"/>
  <p:notesSz cx="6797675" cy="99822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rt Heungens" initials="KH" lastIdx="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46C1E"/>
    <a:srgbClr val="29512A"/>
    <a:srgbClr val="3DAB2B"/>
    <a:srgbClr val="011906"/>
    <a:srgbClr val="022C0A"/>
    <a:srgbClr val="B8F862"/>
    <a:srgbClr val="AAE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4" autoAdjust="0"/>
    <p:restoredTop sz="89474" autoAdjust="0"/>
  </p:normalViewPr>
  <p:slideViewPr>
    <p:cSldViewPr>
      <p:cViewPr varScale="1">
        <p:scale>
          <a:sx n="56" d="100"/>
          <a:sy n="56" d="100"/>
        </p:scale>
        <p:origin x="15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9110"/>
          </a:xfrm>
          <a:prstGeom prst="rect">
            <a:avLst/>
          </a:prstGeom>
        </p:spPr>
        <p:txBody>
          <a:bodyPr vert="horz" lIns="92435" tIns="46218" rIns="92435" bIns="46218" rtlCol="0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9110"/>
          </a:xfrm>
          <a:prstGeom prst="rect">
            <a:avLst/>
          </a:prstGeom>
        </p:spPr>
        <p:txBody>
          <a:bodyPr vert="horz" lIns="92435" tIns="46218" rIns="92435" bIns="46218" rtlCol="0"/>
          <a:lstStyle>
            <a:lvl1pPr algn="r">
              <a:defRPr sz="1200"/>
            </a:lvl1pPr>
          </a:lstStyle>
          <a:p>
            <a:fld id="{167C8741-CC3B-4DC5-BA28-5CAC5A57FAF2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81357"/>
            <a:ext cx="2945659" cy="499110"/>
          </a:xfrm>
          <a:prstGeom prst="rect">
            <a:avLst/>
          </a:prstGeom>
        </p:spPr>
        <p:txBody>
          <a:bodyPr vert="horz" lIns="92435" tIns="46218" rIns="92435" bIns="46218" rtlCol="0" anchor="b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81357"/>
            <a:ext cx="2945659" cy="499110"/>
          </a:xfrm>
          <a:prstGeom prst="rect">
            <a:avLst/>
          </a:prstGeom>
        </p:spPr>
        <p:txBody>
          <a:bodyPr vert="horz" lIns="92435" tIns="46218" rIns="92435" bIns="46218" rtlCol="0" anchor="b"/>
          <a:lstStyle>
            <a:lvl1pPr algn="r">
              <a:defRPr sz="1200"/>
            </a:lvl1pPr>
          </a:lstStyle>
          <a:p>
            <a:fld id="{19BA6B30-4E43-44EA-A08F-5E7B8480404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38229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9110"/>
          </a:xfrm>
          <a:prstGeom prst="rect">
            <a:avLst/>
          </a:prstGeom>
        </p:spPr>
        <p:txBody>
          <a:bodyPr vert="horz" lIns="92435" tIns="46218" rIns="92435" bIns="46218" rtlCol="0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9110"/>
          </a:xfrm>
          <a:prstGeom prst="rect">
            <a:avLst/>
          </a:prstGeom>
        </p:spPr>
        <p:txBody>
          <a:bodyPr vert="horz" lIns="92435" tIns="46218" rIns="92435" bIns="46218" rtlCol="0"/>
          <a:lstStyle>
            <a:lvl1pPr algn="r">
              <a:defRPr sz="1200"/>
            </a:lvl1pPr>
          </a:lstStyle>
          <a:p>
            <a:fld id="{877CADF1-CD78-4329-B7F4-FB1D0BBC94A6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9300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5" tIns="46218" rIns="92435" bIns="46218" rtlCol="0" anchor="ctr"/>
          <a:lstStyle/>
          <a:p>
            <a:endParaRPr lang="nl-BE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41545"/>
            <a:ext cx="5438140" cy="4491990"/>
          </a:xfrm>
          <a:prstGeom prst="rect">
            <a:avLst/>
          </a:prstGeom>
        </p:spPr>
        <p:txBody>
          <a:bodyPr vert="horz" lIns="92435" tIns="46218" rIns="92435" bIns="46218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81357"/>
            <a:ext cx="2945659" cy="499110"/>
          </a:xfrm>
          <a:prstGeom prst="rect">
            <a:avLst/>
          </a:prstGeom>
        </p:spPr>
        <p:txBody>
          <a:bodyPr vert="horz" lIns="92435" tIns="46218" rIns="92435" bIns="46218" rtlCol="0" anchor="b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81357"/>
            <a:ext cx="2945659" cy="499110"/>
          </a:xfrm>
          <a:prstGeom prst="rect">
            <a:avLst/>
          </a:prstGeom>
        </p:spPr>
        <p:txBody>
          <a:bodyPr vert="horz" lIns="92435" tIns="46218" rIns="92435" bIns="46218" rtlCol="0" anchor="b"/>
          <a:lstStyle>
            <a:lvl1pPr algn="r">
              <a:defRPr sz="1200"/>
            </a:lvl1pPr>
          </a:lstStyle>
          <a:p>
            <a:fld id="{1283E9CC-793F-4FCE-9CC0-28DBC15E7DD6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42414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3E9CC-793F-4FCE-9CC0-28DBC15E7DD6}" type="slidenum">
              <a:rPr lang="nl-BE" smtClean="0"/>
              <a:pPr/>
              <a:t>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605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3E9CC-793F-4FCE-9CC0-28DBC15E7DD6}" type="slidenum">
              <a:rPr lang="nl-BE" smtClean="0"/>
              <a:pPr/>
              <a:t>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5177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3E9CC-793F-4FCE-9CC0-28DBC15E7DD6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870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3E9CC-793F-4FCE-9CC0-28DBC15E7DD6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407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2800-3CDD-4784-9D7D-B31BF469A3F3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119-02BB-4E3E-9ED5-5E00F9470DC8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2800-3CDD-4784-9D7D-B31BF469A3F3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119-02BB-4E3E-9ED5-5E00F9470DC8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2800-3CDD-4784-9D7D-B31BF469A3F3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119-02BB-4E3E-9ED5-5E00F9470DC8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2800-3CDD-4784-9D7D-B31BF469A3F3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119-02BB-4E3E-9ED5-5E00F9470DC8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2800-3CDD-4784-9D7D-B31BF469A3F3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119-02BB-4E3E-9ED5-5E00F9470DC8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2800-3CDD-4784-9D7D-B31BF469A3F3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119-02BB-4E3E-9ED5-5E00F9470DC8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2800-3CDD-4784-9D7D-B31BF469A3F3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119-02BB-4E3E-9ED5-5E00F9470DC8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2800-3CDD-4784-9D7D-B31BF469A3F3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119-02BB-4E3E-9ED5-5E00F9470DC8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2800-3CDD-4784-9D7D-B31BF469A3F3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119-02BB-4E3E-9ED5-5E00F9470DC8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2800-3CDD-4784-9D7D-B31BF469A3F3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119-02BB-4E3E-9ED5-5E00F9470DC8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2800-3CDD-4784-9D7D-B31BF469A3F3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119-02BB-4E3E-9ED5-5E00F9470DC8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22800-3CDD-4784-9D7D-B31BF469A3F3}" type="datetimeFigureOut">
              <a:rPr lang="nl-BE" smtClean="0"/>
              <a:pPr/>
              <a:t>29/09/2018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4D119-02BB-4E3E-9ED5-5E00F9470DC8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4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tuin, boom, buiten&#10;&#10;Beschrijving is gegenereerd met zeer hoge betrouwbaarheid">
            <a:extLst>
              <a:ext uri="{FF2B5EF4-FFF2-40B4-BE49-F238E27FC236}">
                <a16:creationId xmlns:a16="http://schemas.microsoft.com/office/drawing/2014/main" id="{AE4DCA9A-282D-4F83-968C-20DC1E1BD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5119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1975A15-A91C-46E7-A021-5FA36D563EF7}"/>
              </a:ext>
            </a:extLst>
          </p:cNvPr>
          <p:cNvSpPr/>
          <p:nvPr/>
        </p:nvSpPr>
        <p:spPr>
          <a:xfrm>
            <a:off x="0" y="2749735"/>
            <a:ext cx="9144000" cy="1662979"/>
          </a:xfrm>
          <a:prstGeom prst="rect">
            <a:avLst/>
          </a:prstGeom>
          <a:solidFill>
            <a:srgbClr val="29512A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9144000" cy="864096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Rechthoek 5"/>
          <p:cNvSpPr/>
          <p:nvPr/>
        </p:nvSpPr>
        <p:spPr>
          <a:xfrm rot="5400000">
            <a:off x="3523828" y="1201316"/>
            <a:ext cx="2132856" cy="9180512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558316" y="2022995"/>
            <a:ext cx="10260632" cy="3024336"/>
          </a:xfrm>
          <a:noFill/>
        </p:spPr>
        <p:txBody>
          <a:bodyPr>
            <a:noAutofit/>
          </a:bodyPr>
          <a:lstStyle/>
          <a:p>
            <a:r>
              <a:rPr lang="nl-BE" sz="6600" i="1" dirty="0" err="1">
                <a:ln w="6350" cmpd="sng">
                  <a:solidFill>
                    <a:srgbClr val="01190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</a:t>
            </a:r>
            <a:r>
              <a:rPr lang="nl-BE" sz="7200" i="1" dirty="0">
                <a:ln w="6350" cmpd="sng">
                  <a:solidFill>
                    <a:srgbClr val="01190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nl-BE" sz="7200" i="1" dirty="0" err="1">
                <a:ln w="6350" cmpd="sng">
                  <a:solidFill>
                    <a:srgbClr val="01190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Future</a:t>
            </a:r>
            <a:r>
              <a:rPr lang="nl-BE" sz="7200" i="1" dirty="0">
                <a:ln w="6350" cmpd="sng">
                  <a:solidFill>
                    <a:srgbClr val="01190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nl-BE" sz="6600" i="1" dirty="0">
                <a:ln w="6350" cmpd="sng">
                  <a:solidFill>
                    <a:srgbClr val="01190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</a:t>
            </a:r>
            <a:r>
              <a:rPr lang="nl-BE" sz="7200" i="1" dirty="0">
                <a:ln w="6350" cmpd="sng">
                  <a:solidFill>
                    <a:srgbClr val="01190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Buxus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160240" y="5733256"/>
            <a:ext cx="7020272" cy="915516"/>
          </a:xfrm>
        </p:spPr>
        <p:txBody>
          <a:bodyPr>
            <a:normAutofit/>
          </a:bodyPr>
          <a:lstStyle/>
          <a:p>
            <a:pPr algn="l"/>
            <a:r>
              <a:rPr lang="nl-BE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Presentation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by</a:t>
            </a:r>
            <a:r>
              <a:rPr lang="nl-BE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Didier Hermans</a:t>
            </a:r>
          </a:p>
          <a:p>
            <a:pPr algn="l"/>
            <a:r>
              <a:rPr lang="nl-BE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IPPS European </a:t>
            </a:r>
            <a:r>
              <a:rPr lang="en-GB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Region</a:t>
            </a:r>
            <a:r>
              <a:rPr lang="nl-BE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Conference 12-10-2018</a:t>
            </a:r>
          </a:p>
          <a:p>
            <a:pPr algn="l"/>
            <a:endParaRPr lang="nl-BE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nl-BE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074" name="Picture 2" descr="P:\ADMINISTRATIE\Logo's en plannetjes\logo's\Herplant BVBA\logo herplant + web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157192"/>
            <a:ext cx="1731963" cy="1311275"/>
          </a:xfrm>
          <a:prstGeom prst="rect">
            <a:avLst/>
          </a:prstGeom>
          <a:ln w="635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467544" y="3356992"/>
            <a:ext cx="2016224" cy="3240360"/>
          </a:xfrm>
          <a:prstGeom prst="rect">
            <a:avLst/>
          </a:prstGeom>
          <a:solidFill>
            <a:srgbClr val="29512A"/>
          </a:solidFill>
          <a:ln w="38100">
            <a:solidFill>
              <a:srgbClr val="346C1E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56" y="53752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 </a:t>
            </a: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microphylla</a:t>
            </a:r>
            <a:endParaRPr lang="nl-BE" i="1" dirty="0">
              <a:ln w="18415" cmpd="sng">
                <a:solidFill>
                  <a:srgbClr val="29512A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95536" y="980728"/>
            <a:ext cx="81369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botanically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very</a:t>
            </a:r>
            <a:r>
              <a:rPr lang="nl-BE" sz="2400" dirty="0">
                <a:sym typeface="Wingdings" pitchFamily="2" charset="2"/>
              </a:rPr>
              <a:t> diverse</a:t>
            </a:r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with</a:t>
            </a:r>
            <a:r>
              <a:rPr lang="nl-BE" sz="2400" dirty="0">
                <a:sym typeface="Wingdings" pitchFamily="2" charset="2"/>
              </a:rPr>
              <a:t> different </a:t>
            </a:r>
            <a:r>
              <a:rPr lang="en-GB" sz="2400" dirty="0">
                <a:sym typeface="Wingdings" pitchFamily="2" charset="2"/>
              </a:rPr>
              <a:t>characteristics</a:t>
            </a:r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divided</a:t>
            </a:r>
            <a:r>
              <a:rPr lang="nl-BE" sz="2400" dirty="0">
                <a:sym typeface="Wingdings" pitchFamily="2" charset="2"/>
              </a:rPr>
              <a:t> in cultivar </a:t>
            </a:r>
            <a:r>
              <a:rPr lang="nl-BE" sz="2400" dirty="0" err="1">
                <a:sym typeface="Wingdings" pitchFamily="2" charset="2"/>
              </a:rPr>
              <a:t>groups</a:t>
            </a: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nl-BE" dirty="0"/>
          </a:p>
        </p:txBody>
      </p:sp>
      <p:pic>
        <p:nvPicPr>
          <p:cNvPr id="3076" name="Picture 4" descr="D:\Mijn documenten\Bureaublad\Powerpoint Buxus\3. Buxus microphylla\microphylla groep .JPG"/>
          <p:cNvPicPr>
            <a:picLocks noChangeAspect="1" noChangeArrowheads="1"/>
          </p:cNvPicPr>
          <p:nvPr/>
        </p:nvPicPr>
        <p:blipFill>
          <a:blip r:embed="rId3" cstate="print"/>
          <a:srcRect l="19231" t="9744" r="3846"/>
          <a:stretch>
            <a:fillRect/>
          </a:stretch>
        </p:blipFill>
        <p:spPr bwMode="auto">
          <a:xfrm>
            <a:off x="621379" y="3501008"/>
            <a:ext cx="1718373" cy="1584176"/>
          </a:xfrm>
          <a:prstGeom prst="rect">
            <a:avLst/>
          </a:prstGeom>
          <a:noFill/>
          <a:ln w="28575">
            <a:solidFill>
              <a:srgbClr val="29512A"/>
            </a:solidFill>
          </a:ln>
        </p:spPr>
      </p:pic>
      <p:sp>
        <p:nvSpPr>
          <p:cNvPr id="15" name="Rechthoek 14"/>
          <p:cNvSpPr/>
          <p:nvPr/>
        </p:nvSpPr>
        <p:spPr>
          <a:xfrm>
            <a:off x="2627784" y="3356992"/>
            <a:ext cx="2016224" cy="3240360"/>
          </a:xfrm>
          <a:prstGeom prst="rect">
            <a:avLst/>
          </a:prstGeom>
          <a:solidFill>
            <a:srgbClr val="29512A"/>
          </a:solidFill>
          <a:ln w="38100">
            <a:solidFill>
              <a:srgbClr val="346C1E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/>
          <p:cNvSpPr/>
          <p:nvPr/>
        </p:nvSpPr>
        <p:spPr>
          <a:xfrm>
            <a:off x="4788024" y="3356992"/>
            <a:ext cx="2016224" cy="3240360"/>
          </a:xfrm>
          <a:prstGeom prst="rect">
            <a:avLst/>
          </a:prstGeom>
          <a:solidFill>
            <a:srgbClr val="29512A"/>
          </a:solidFill>
          <a:ln w="38100">
            <a:solidFill>
              <a:srgbClr val="346C1E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6948264" y="3356992"/>
            <a:ext cx="2016224" cy="3240360"/>
          </a:xfrm>
          <a:prstGeom prst="rect">
            <a:avLst/>
          </a:prstGeom>
          <a:solidFill>
            <a:srgbClr val="29512A"/>
          </a:solidFill>
          <a:ln w="38100">
            <a:solidFill>
              <a:srgbClr val="346C1E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075" name="Picture 3" descr="D:\Mijn documenten\Bureaublad\Powerpoint Buxus\3. Buxus microphylla\koreana groep.JPG"/>
          <p:cNvPicPr>
            <a:picLocks noChangeAspect="1" noChangeArrowheads="1"/>
          </p:cNvPicPr>
          <p:nvPr/>
        </p:nvPicPr>
        <p:blipFill>
          <a:blip r:embed="rId4" cstate="print"/>
          <a:srcRect l="10194" r="11653"/>
          <a:stretch>
            <a:fillRect/>
          </a:stretch>
        </p:blipFill>
        <p:spPr bwMode="auto">
          <a:xfrm>
            <a:off x="2727294" y="3501008"/>
            <a:ext cx="1772698" cy="1584176"/>
          </a:xfrm>
          <a:prstGeom prst="rect">
            <a:avLst/>
          </a:prstGeom>
          <a:noFill/>
          <a:ln w="28575">
            <a:solidFill>
              <a:srgbClr val="29512A"/>
            </a:solidFill>
          </a:ln>
        </p:spPr>
      </p:pic>
      <p:pic>
        <p:nvPicPr>
          <p:cNvPr id="3074" name="Picture 2" descr="D:\Mijn documenten\Bureaublad\Powerpoint Buxus\3. Buxus microphylla\japonica groep.JPG"/>
          <p:cNvPicPr>
            <a:picLocks noChangeAspect="1" noChangeArrowheads="1"/>
          </p:cNvPicPr>
          <p:nvPr/>
        </p:nvPicPr>
        <p:blipFill>
          <a:blip r:embed="rId5" cstate="print"/>
          <a:srcRect l="8601" r="9689"/>
          <a:stretch>
            <a:fillRect/>
          </a:stretch>
        </p:blipFill>
        <p:spPr bwMode="auto">
          <a:xfrm>
            <a:off x="4932040" y="3501008"/>
            <a:ext cx="1728192" cy="1586275"/>
          </a:xfrm>
          <a:prstGeom prst="rect">
            <a:avLst/>
          </a:prstGeom>
          <a:noFill/>
          <a:ln w="28575">
            <a:solidFill>
              <a:srgbClr val="29512A"/>
            </a:solidFill>
          </a:ln>
        </p:spPr>
      </p:pic>
      <p:pic>
        <p:nvPicPr>
          <p:cNvPr id="3077" name="Picture 5" descr="D:\Mijn documenten\Bureaublad\Powerpoint Buxus\3. Buxus microphylla\sinica groep.JPG"/>
          <p:cNvPicPr>
            <a:picLocks noChangeAspect="1" noChangeArrowheads="1"/>
          </p:cNvPicPr>
          <p:nvPr/>
        </p:nvPicPr>
        <p:blipFill>
          <a:blip r:embed="rId6" cstate="print"/>
          <a:srcRect l="4300" r="13990"/>
          <a:stretch>
            <a:fillRect/>
          </a:stretch>
        </p:blipFill>
        <p:spPr bwMode="auto">
          <a:xfrm>
            <a:off x="7092279" y="3501008"/>
            <a:ext cx="1725905" cy="1584176"/>
          </a:xfrm>
          <a:prstGeom prst="rect">
            <a:avLst/>
          </a:prstGeom>
          <a:noFill/>
          <a:ln w="28575">
            <a:solidFill>
              <a:srgbClr val="29512A"/>
            </a:solidFill>
          </a:ln>
        </p:spPr>
      </p:pic>
      <p:sp>
        <p:nvSpPr>
          <p:cNvPr id="18" name="Tekstvak 17"/>
          <p:cNvSpPr txBox="1"/>
          <p:nvPr/>
        </p:nvSpPr>
        <p:spPr>
          <a:xfrm>
            <a:off x="611560" y="5373216"/>
            <a:ext cx="1728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Microphylla</a:t>
            </a:r>
            <a:endParaRPr lang="nl-BE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nl-BE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Group </a:t>
            </a:r>
            <a:r>
              <a:rPr lang="nl-BE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/>
            <a:r>
              <a:rPr lang="nl-BE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(Japan)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7092280" y="5373216"/>
            <a:ext cx="1728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Sinica</a:t>
            </a:r>
            <a:endParaRPr lang="nl-BE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nl-BE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Group</a:t>
            </a:r>
          </a:p>
          <a:p>
            <a:pPr algn="ctr"/>
            <a:r>
              <a:rPr lang="nl-BE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(China)</a:t>
            </a:r>
            <a:endParaRPr lang="nl-BE" sz="1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4932040" y="5373216"/>
            <a:ext cx="1728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Japonica</a:t>
            </a:r>
          </a:p>
          <a:p>
            <a:pPr algn="ctr"/>
            <a:r>
              <a:rPr lang="nl-BE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Group</a:t>
            </a:r>
          </a:p>
          <a:p>
            <a:pPr algn="ctr"/>
            <a:r>
              <a:rPr lang="nl-BE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(Japan)</a:t>
            </a:r>
            <a:endParaRPr lang="nl-BE" sz="1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2771800" y="5373216"/>
            <a:ext cx="1728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Koreana</a:t>
            </a:r>
            <a:endParaRPr lang="nl-BE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nl-BE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Group</a:t>
            </a:r>
          </a:p>
          <a:p>
            <a:pPr algn="ctr"/>
            <a:r>
              <a:rPr lang="nl-BE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(Korea)</a:t>
            </a:r>
            <a:endParaRPr lang="nl-BE" sz="1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CCEDF5C-FCBC-405C-9616-2B8DC5256C88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B0F2CE78-361F-4908-B460-2B5E74C0CA95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3FA66E44-A1FA-4DA8-8C25-EADC03F6910A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4002195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 </a:t>
            </a: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microphylla</a:t>
            </a: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‘Rococo’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395536" y="1568981"/>
            <a:ext cx="44644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400" dirty="0"/>
              <a:t> </a:t>
            </a:r>
            <a:r>
              <a:rPr lang="nl-BE" sz="2000" dirty="0" err="1"/>
              <a:t>ground</a:t>
            </a:r>
            <a:r>
              <a:rPr lang="nl-BE" sz="2000" dirty="0"/>
              <a:t> </a:t>
            </a:r>
            <a:r>
              <a:rPr lang="nl-BE" sz="2000" dirty="0" err="1"/>
              <a:t>covering</a:t>
            </a:r>
            <a:r>
              <a:rPr lang="nl-BE" sz="2000" dirty="0"/>
              <a:t>, </a:t>
            </a:r>
          </a:p>
          <a:p>
            <a:pPr>
              <a:buFont typeface="Arial" pitchFamily="34" charset="0"/>
              <a:buChar char="•"/>
            </a:pPr>
            <a:r>
              <a:rPr lang="nl-BE" sz="2000" dirty="0"/>
              <a:t> </a:t>
            </a:r>
            <a:r>
              <a:rPr lang="nl-BE" sz="2000" dirty="0" err="1"/>
              <a:t>fresh</a:t>
            </a:r>
            <a:r>
              <a:rPr lang="nl-BE" sz="2000" dirty="0"/>
              <a:t> green</a:t>
            </a:r>
            <a:r>
              <a:rPr lang="nl-BE" sz="2000" dirty="0">
                <a:solidFill>
                  <a:srgbClr val="FF0000"/>
                </a:solidFill>
              </a:rPr>
              <a:t>,</a:t>
            </a:r>
            <a:r>
              <a:rPr lang="nl-BE" sz="2000" dirty="0"/>
              <a:t> small </a:t>
            </a:r>
            <a:r>
              <a:rPr lang="nl-BE" sz="2000" dirty="0" err="1"/>
              <a:t>leaves</a:t>
            </a:r>
            <a:endParaRPr lang="nl-BE" sz="2000" dirty="0"/>
          </a:p>
          <a:p>
            <a:pPr>
              <a:buFont typeface="Arial" pitchFamily="34" charset="0"/>
              <a:buChar char="•"/>
            </a:pPr>
            <a:endParaRPr lang="nl-BE" sz="2000" dirty="0"/>
          </a:p>
          <a:p>
            <a:pPr>
              <a:buFont typeface="Arial" pitchFamily="34" charset="0"/>
              <a:buChar char="•"/>
            </a:pPr>
            <a:r>
              <a:rPr lang="nl-BE" sz="2000" dirty="0">
                <a:sym typeface="Wingdings" pitchFamily="2" charset="2"/>
              </a:rPr>
              <a:t> low </a:t>
            </a:r>
            <a:r>
              <a:rPr lang="nl-BE" sz="2000" dirty="0" err="1">
                <a:sym typeface="Wingdings" pitchFamily="2" charset="2"/>
              </a:rPr>
              <a:t>hedges</a:t>
            </a:r>
            <a:r>
              <a:rPr lang="nl-BE" sz="2000" dirty="0">
                <a:sym typeface="Wingdings" pitchFamily="2" charset="2"/>
              </a:rPr>
              <a:t>, small </a:t>
            </a:r>
            <a:r>
              <a:rPr lang="nl-BE" sz="2000" dirty="0" err="1">
                <a:sym typeface="Wingdings" pitchFamily="2" charset="2"/>
              </a:rPr>
              <a:t>ball</a:t>
            </a:r>
            <a:r>
              <a:rPr lang="nl-BE" sz="2000" dirty="0">
                <a:sym typeface="Wingdings" pitchFamily="2" charset="2"/>
              </a:rPr>
              <a:t> </a:t>
            </a:r>
            <a:r>
              <a:rPr lang="nl-BE" sz="2000" dirty="0" err="1">
                <a:sym typeface="Wingdings" pitchFamily="2" charset="2"/>
              </a:rPr>
              <a:t>shapes</a:t>
            </a:r>
            <a:r>
              <a:rPr lang="nl-BE" sz="2000" dirty="0">
                <a:sym typeface="Wingdings" pitchFamily="2" charset="2"/>
              </a:rPr>
              <a:t> and low      </a:t>
            </a:r>
            <a:r>
              <a:rPr lang="nl-BE" sz="2000" dirty="0" err="1">
                <a:sym typeface="Wingdings" pitchFamily="2" charset="2"/>
              </a:rPr>
              <a:t>cloud</a:t>
            </a:r>
            <a:r>
              <a:rPr lang="nl-BE" sz="2000" dirty="0">
                <a:sym typeface="Wingdings" pitchFamily="2" charset="2"/>
              </a:rPr>
              <a:t> </a:t>
            </a:r>
            <a:r>
              <a:rPr lang="nl-BE" sz="2000" dirty="0" err="1">
                <a:sym typeface="Wingdings" pitchFamily="2" charset="2"/>
              </a:rPr>
              <a:t>shapes</a:t>
            </a:r>
            <a:endParaRPr lang="nl-BE" sz="20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nl-BE" sz="20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000" dirty="0">
                <a:sym typeface="Wingdings" pitchFamily="2" charset="2"/>
              </a:rPr>
              <a:t> </a:t>
            </a:r>
            <a:r>
              <a:rPr lang="nl-BE" sz="2000" dirty="0" err="1">
                <a:sym typeface="Wingdings" pitchFamily="2" charset="2"/>
              </a:rPr>
              <a:t>needs</a:t>
            </a:r>
            <a:r>
              <a:rPr lang="nl-BE" sz="2000" dirty="0">
                <a:sym typeface="Wingdings" pitchFamily="2" charset="2"/>
              </a:rPr>
              <a:t> no or </a:t>
            </a:r>
            <a:r>
              <a:rPr lang="nl-BE" sz="2000" dirty="0" err="1">
                <a:sym typeface="Wingdings" pitchFamily="2" charset="2"/>
              </a:rPr>
              <a:t>less</a:t>
            </a:r>
            <a:r>
              <a:rPr lang="nl-BE" sz="2000" dirty="0">
                <a:sym typeface="Wingdings" pitchFamily="2" charset="2"/>
              </a:rPr>
              <a:t> </a:t>
            </a:r>
            <a:r>
              <a:rPr lang="nl-BE" sz="2000" dirty="0" err="1">
                <a:sym typeface="Wingdings" pitchFamily="2" charset="2"/>
              </a:rPr>
              <a:t>pruning</a:t>
            </a:r>
            <a:r>
              <a:rPr lang="nl-BE" sz="2000" dirty="0">
                <a:sym typeface="Wingdings" pitchFamily="2" charset="2"/>
              </a:rPr>
              <a:t> , max. </a:t>
            </a:r>
            <a:r>
              <a:rPr lang="nl-BE" sz="2000" dirty="0" err="1">
                <a:sym typeface="Wingdings" pitchFamily="2" charset="2"/>
              </a:rPr>
              <a:t>height</a:t>
            </a:r>
            <a:r>
              <a:rPr lang="nl-BE" sz="2000" dirty="0">
                <a:sym typeface="Wingdings" pitchFamily="2" charset="2"/>
              </a:rPr>
              <a:t> 40 cm</a:t>
            </a:r>
          </a:p>
          <a:p>
            <a:endParaRPr lang="nl-BE" sz="20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000" dirty="0">
                <a:sym typeface="Wingdings" pitchFamily="2" charset="2"/>
              </a:rPr>
              <a:t> </a:t>
            </a:r>
            <a:r>
              <a:rPr lang="nl-BE" sz="2000" dirty="0" err="1">
                <a:sym typeface="Wingdings" pitchFamily="2" charset="2"/>
              </a:rPr>
              <a:t>grows</a:t>
            </a:r>
            <a:r>
              <a:rPr lang="nl-BE" sz="2000" dirty="0">
                <a:sym typeface="Wingdings" pitchFamily="2" charset="2"/>
              </a:rPr>
              <a:t> best in </a:t>
            </a:r>
            <a:r>
              <a:rPr lang="nl-BE" sz="2000" dirty="0" err="1">
                <a:sym typeface="Wingdings" pitchFamily="2" charset="2"/>
              </a:rPr>
              <a:t>shade</a:t>
            </a:r>
            <a:r>
              <a:rPr lang="nl-BE" sz="2000" dirty="0">
                <a:sym typeface="Wingdings" pitchFamily="2" charset="2"/>
              </a:rPr>
              <a:t>, in full </a:t>
            </a:r>
            <a:r>
              <a:rPr lang="nl-BE" sz="2000" dirty="0" err="1">
                <a:sym typeface="Wingdings" pitchFamily="2" charset="2"/>
              </a:rPr>
              <a:t>sun</a:t>
            </a:r>
            <a:r>
              <a:rPr lang="nl-BE" sz="2000" dirty="0">
                <a:sym typeface="Wingdings" pitchFamily="2" charset="2"/>
              </a:rPr>
              <a:t> </a:t>
            </a:r>
          </a:p>
          <a:p>
            <a:r>
              <a:rPr lang="nl-BE" sz="2000" dirty="0">
                <a:sym typeface="Wingdings" pitchFamily="2" charset="2"/>
              </a:rPr>
              <a:t>  extra water</a:t>
            </a:r>
          </a:p>
          <a:p>
            <a:pPr>
              <a:buFont typeface="Arial" pitchFamily="34" charset="0"/>
              <a:buChar char="•"/>
            </a:pPr>
            <a:endParaRPr lang="nl-BE" sz="20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000" dirty="0">
                <a:sym typeface="Wingdings" pitchFamily="2" charset="2"/>
              </a:rPr>
              <a:t> </a:t>
            </a:r>
            <a:r>
              <a:rPr lang="en-GB" sz="2000" dirty="0">
                <a:sym typeface="Wingdings" pitchFamily="2" charset="2"/>
              </a:rPr>
              <a:t>optimize</a:t>
            </a:r>
            <a:r>
              <a:rPr lang="nl-BE" sz="2000" dirty="0">
                <a:sym typeface="Wingdings" pitchFamily="2" charset="2"/>
              </a:rPr>
              <a:t> </a:t>
            </a:r>
            <a:r>
              <a:rPr lang="en-GB" sz="2000" dirty="0">
                <a:sym typeface="Wingdings" pitchFamily="2" charset="2"/>
              </a:rPr>
              <a:t>fertilizer</a:t>
            </a:r>
          </a:p>
        </p:txBody>
      </p:sp>
      <p:pic>
        <p:nvPicPr>
          <p:cNvPr id="1026" name="Picture 2" descr="D:\Mijn documenten\Bureaublad\Powerpoint Buxus\12. Buxus microphylla Rococo\Rococo (32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4048" y="4032448"/>
            <a:ext cx="3631332" cy="2420888"/>
          </a:xfrm>
          <a:prstGeom prst="rect">
            <a:avLst/>
          </a:prstGeom>
          <a:noFill/>
        </p:spPr>
      </p:pic>
      <p:pic>
        <p:nvPicPr>
          <p:cNvPr id="1027" name="Picture 3" descr="D:\Mijn documenten\Bureaublad\Powerpoint Buxus\12. Buxus microphylla Rococo\Rococo 30-40 C5 (2).JPG"/>
          <p:cNvPicPr>
            <a:picLocks noChangeAspect="1" noChangeArrowheads="1"/>
          </p:cNvPicPr>
          <p:nvPr/>
        </p:nvPicPr>
        <p:blipFill>
          <a:blip r:embed="rId4" cstate="print"/>
          <a:srcRect t="5405"/>
          <a:stretch>
            <a:fillRect/>
          </a:stretch>
        </p:blipFill>
        <p:spPr bwMode="auto">
          <a:xfrm>
            <a:off x="5045124" y="1340768"/>
            <a:ext cx="3600400" cy="2520280"/>
          </a:xfrm>
          <a:prstGeom prst="rect">
            <a:avLst/>
          </a:prstGeom>
          <a:noFill/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20FE5F52-52F8-4B04-A164-7FD3DBF3C26C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630F8FD-61E7-4807-910C-EBE5121BF04E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A7CF436-2EED-49B2-B389-61B19ABDB4B8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3032623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 </a:t>
            </a: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microphylla</a:t>
            </a: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‘</a:t>
            </a:r>
            <a:r>
              <a:rPr lang="nl-BE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Faulkner</a:t>
            </a:r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’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4211960" y="1772816"/>
            <a:ext cx="44644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400" dirty="0"/>
              <a:t> </a:t>
            </a:r>
            <a:r>
              <a:rPr lang="nl-BE" sz="2400" dirty="0" err="1"/>
              <a:t>nice</a:t>
            </a:r>
            <a:r>
              <a:rPr lang="nl-BE" sz="2400" dirty="0"/>
              <a:t> </a:t>
            </a:r>
            <a:r>
              <a:rPr lang="nl-BE" sz="2400" dirty="0" err="1"/>
              <a:t>shiny</a:t>
            </a:r>
            <a:r>
              <a:rPr lang="nl-BE" sz="2400" dirty="0"/>
              <a:t>, </a:t>
            </a:r>
            <a:r>
              <a:rPr lang="nl-BE" sz="2400" dirty="0" err="1"/>
              <a:t>olivegreen</a:t>
            </a:r>
            <a:r>
              <a:rPr lang="nl-BE" sz="2400" dirty="0"/>
              <a:t> </a:t>
            </a:r>
            <a:r>
              <a:rPr lang="nl-BE" sz="2400" dirty="0" err="1"/>
              <a:t>leaves</a:t>
            </a:r>
            <a:endParaRPr lang="nl-BE" sz="2400" dirty="0"/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bushy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growth</a:t>
            </a:r>
            <a:r>
              <a:rPr lang="nl-BE" sz="2400" dirty="0">
                <a:sym typeface="Wingdings" pitchFamily="2" charset="2"/>
              </a:rPr>
              <a:t>, </a:t>
            </a:r>
            <a:r>
              <a:rPr lang="nl-BE" sz="2400" dirty="0" err="1">
                <a:sym typeface="Wingdings" pitchFamily="2" charset="2"/>
              </a:rPr>
              <a:t>ideal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for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clouds</a:t>
            </a:r>
            <a:endParaRPr lang="nl-BE" sz="2400" dirty="0">
              <a:sym typeface="Wingdings" pitchFamily="2" charset="2"/>
            </a:endParaRPr>
          </a:p>
          <a:p>
            <a:r>
              <a:rPr lang="nl-BE" sz="2400" dirty="0">
                <a:sym typeface="Wingdings" pitchFamily="2" charset="2"/>
              </a:rPr>
              <a:t>   </a:t>
            </a:r>
            <a:r>
              <a:rPr lang="nl-BE" sz="2400" dirty="0" err="1">
                <a:sym typeface="Wingdings" pitchFamily="2" charset="2"/>
              </a:rPr>
              <a:t>and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ball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shapes</a:t>
            </a: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for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heights</a:t>
            </a:r>
            <a:r>
              <a:rPr lang="nl-BE" sz="2400" dirty="0">
                <a:sym typeface="Wingdings" pitchFamily="2" charset="2"/>
              </a:rPr>
              <a:t> max. 120 cm</a:t>
            </a:r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most </a:t>
            </a:r>
            <a:r>
              <a:rPr lang="nl-BE" sz="2400" dirty="0" err="1">
                <a:sym typeface="Wingdings" pitchFamily="2" charset="2"/>
              </a:rPr>
              <a:t>cultived</a:t>
            </a:r>
            <a:r>
              <a:rPr lang="nl-BE" sz="2400" dirty="0">
                <a:sym typeface="Wingdings" pitchFamily="2" charset="2"/>
              </a:rPr>
              <a:t> of </a:t>
            </a:r>
            <a:r>
              <a:rPr lang="nl-BE" sz="2400" dirty="0" err="1">
                <a:sym typeface="Wingdings" pitchFamily="2" charset="2"/>
              </a:rPr>
              <a:t>all</a:t>
            </a:r>
            <a:r>
              <a:rPr lang="nl-BE" sz="2400" dirty="0">
                <a:sym typeface="Wingdings" pitchFamily="2" charset="2"/>
              </a:rPr>
              <a:t> the </a:t>
            </a:r>
            <a:r>
              <a:rPr lang="nl-BE" sz="2400" dirty="0" err="1">
                <a:sym typeface="Wingdings" pitchFamily="2" charset="2"/>
              </a:rPr>
              <a:t>microphylla’s</a:t>
            </a: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Faulkner </a:t>
            </a:r>
            <a:r>
              <a:rPr lang="nl-BE" sz="2400" dirty="0" err="1">
                <a:sym typeface="Wingdings" pitchFamily="2" charset="2"/>
              </a:rPr>
              <a:t>from</a:t>
            </a:r>
            <a:r>
              <a:rPr lang="nl-BE" sz="2400" dirty="0">
                <a:sym typeface="Wingdings" pitchFamily="2" charset="2"/>
              </a:rPr>
              <a:t> Benelux≠ </a:t>
            </a:r>
          </a:p>
          <a:p>
            <a:r>
              <a:rPr lang="nl-BE" sz="2400" dirty="0">
                <a:sym typeface="Wingdings" pitchFamily="2" charset="2"/>
              </a:rPr>
              <a:t>   </a:t>
            </a:r>
            <a:r>
              <a:rPr lang="nl-BE" sz="2400" dirty="0" err="1">
                <a:sym typeface="Wingdings" pitchFamily="2" charset="2"/>
              </a:rPr>
              <a:t>Italian</a:t>
            </a:r>
            <a:r>
              <a:rPr lang="nl-BE" sz="2400" dirty="0">
                <a:sym typeface="Wingdings" pitchFamily="2" charset="2"/>
              </a:rPr>
              <a:t> Faulkner</a:t>
            </a:r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  <a:p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</p:txBody>
      </p:sp>
      <p:pic>
        <p:nvPicPr>
          <p:cNvPr id="2050" name="Picture 2" descr="D:\Mijn documenten\Bureaublad\Powerpoint Buxus\13.Buxus microphylla Faulkner\Faulkner bol 70-80-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9"/>
            <a:ext cx="3312368" cy="2520279"/>
          </a:xfrm>
          <a:prstGeom prst="rect">
            <a:avLst/>
          </a:prstGeom>
          <a:noFill/>
        </p:spPr>
      </p:pic>
      <p:pic>
        <p:nvPicPr>
          <p:cNvPr id="2051" name="Picture 3" descr="D:\Mijn documenten\Bureaublad\Powerpoint Buxus\13.Buxus microphylla Faulkner\Faulkner lage bol 100-110-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39931"/>
            <a:ext cx="3313884" cy="2485413"/>
          </a:xfrm>
          <a:prstGeom prst="rect">
            <a:avLst/>
          </a:prstGeom>
          <a:noFill/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A1C9A84-CE1F-403B-A074-AA15F4B9031E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6A77C16-A86C-480F-A4B5-A77C40807EAA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3DE13AF-032D-42D1-AAAD-8CA1F09C79A7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2072830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56" y="188640"/>
            <a:ext cx="8229600" cy="1143000"/>
          </a:xfrm>
        </p:spPr>
        <p:txBody>
          <a:bodyPr>
            <a:normAutofit/>
          </a:bodyPr>
          <a:lstStyle/>
          <a:p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 </a:t>
            </a: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microphylla</a:t>
            </a: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‘National’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395536" y="1947604"/>
            <a:ext cx="3672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400" dirty="0"/>
              <a:t> </a:t>
            </a:r>
            <a:r>
              <a:rPr lang="nl-BE" sz="2400" dirty="0" err="1"/>
              <a:t>dark</a:t>
            </a:r>
            <a:r>
              <a:rPr lang="nl-BE" sz="2400" dirty="0"/>
              <a:t>, big </a:t>
            </a:r>
            <a:r>
              <a:rPr lang="nl-BE" sz="2400" dirty="0" err="1"/>
              <a:t>leaves</a:t>
            </a:r>
            <a:endParaRPr lang="nl-BE" sz="2400" dirty="0"/>
          </a:p>
          <a:p>
            <a:pPr>
              <a:buFont typeface="Arial" pitchFamily="34" charset="0"/>
              <a:buChar char="•"/>
            </a:pPr>
            <a:endParaRPr lang="nl-BE" sz="2400" dirty="0"/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bushy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growth</a:t>
            </a:r>
            <a:r>
              <a:rPr lang="nl-BE" sz="2400" dirty="0">
                <a:sym typeface="Wingdings" pitchFamily="2" charset="2"/>
              </a:rPr>
              <a:t>, </a:t>
            </a:r>
            <a:r>
              <a:rPr lang="nl-BE" sz="2400" dirty="0" err="1">
                <a:sym typeface="Wingdings" pitchFamily="2" charset="2"/>
              </a:rPr>
              <a:t>ideal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for</a:t>
            </a:r>
            <a:endParaRPr lang="nl-BE" sz="2400" dirty="0">
              <a:sym typeface="Wingdings" pitchFamily="2" charset="2"/>
            </a:endParaRPr>
          </a:p>
          <a:p>
            <a:r>
              <a:rPr lang="nl-BE" sz="2400" dirty="0">
                <a:sym typeface="Wingdings" pitchFamily="2" charset="2"/>
              </a:rPr>
              <a:t>   block </a:t>
            </a:r>
            <a:r>
              <a:rPr lang="nl-BE" sz="2400" dirty="0" err="1">
                <a:sym typeface="Wingdings" pitchFamily="2" charset="2"/>
              </a:rPr>
              <a:t>hedges</a:t>
            </a:r>
            <a:r>
              <a:rPr lang="nl-BE" sz="2400" dirty="0">
                <a:sym typeface="Wingdings" pitchFamily="2" charset="2"/>
              </a:rPr>
              <a:t>, </a:t>
            </a:r>
            <a:r>
              <a:rPr lang="nl-BE" sz="2400" dirty="0" err="1">
                <a:sym typeface="Wingdings" pitchFamily="2" charset="2"/>
              </a:rPr>
              <a:t>shapes</a:t>
            </a:r>
            <a:r>
              <a:rPr lang="nl-BE" sz="2400" dirty="0">
                <a:sym typeface="Wingdings" pitchFamily="2" charset="2"/>
              </a:rPr>
              <a:t> and</a:t>
            </a:r>
          </a:p>
          <a:p>
            <a:r>
              <a:rPr lang="nl-BE" sz="2400" dirty="0">
                <a:sym typeface="Wingdings" pitchFamily="2" charset="2"/>
              </a:rPr>
              <a:t>   </a:t>
            </a:r>
            <a:r>
              <a:rPr lang="nl-BE" sz="2400" dirty="0" err="1">
                <a:sym typeface="Wingdings" pitchFamily="2" charset="2"/>
              </a:rPr>
              <a:t>hedges</a:t>
            </a: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replacement</a:t>
            </a:r>
            <a:r>
              <a:rPr lang="nl-BE" sz="2400" dirty="0">
                <a:sym typeface="Wingdings" pitchFamily="2" charset="2"/>
              </a:rPr>
              <a:t> of  </a:t>
            </a:r>
            <a:r>
              <a:rPr lang="nl-BE" sz="2400" i="1" dirty="0">
                <a:sym typeface="Wingdings" pitchFamily="2" charset="2"/>
              </a:rPr>
              <a:t>Buxus </a:t>
            </a:r>
          </a:p>
          <a:p>
            <a:r>
              <a:rPr lang="nl-BE" sz="2400" i="1" dirty="0">
                <a:sym typeface="Wingdings" pitchFamily="2" charset="2"/>
              </a:rPr>
              <a:t>  </a:t>
            </a:r>
            <a:r>
              <a:rPr lang="nl-BE" sz="2400" i="1" dirty="0" err="1">
                <a:sym typeface="Wingdings" pitchFamily="2" charset="2"/>
              </a:rPr>
              <a:t>sempervirens</a:t>
            </a:r>
            <a:r>
              <a:rPr lang="nl-BE" sz="2400" dirty="0">
                <a:sym typeface="Wingdings" pitchFamily="2" charset="2"/>
              </a:rPr>
              <a:t>‘</a:t>
            </a:r>
            <a:r>
              <a:rPr lang="nl-BE" sz="2400" dirty="0" err="1">
                <a:sym typeface="Wingdings" pitchFamily="2" charset="2"/>
              </a:rPr>
              <a:t>Rotundifolia</a:t>
            </a:r>
            <a:r>
              <a:rPr lang="nl-BE" sz="2400" dirty="0">
                <a:sym typeface="Wingdings" pitchFamily="2" charset="2"/>
              </a:rPr>
              <a:t>’</a:t>
            </a:r>
          </a:p>
          <a:p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only</a:t>
            </a:r>
            <a:r>
              <a:rPr lang="nl-BE" sz="2400" dirty="0">
                <a:sym typeface="Wingdings" pitchFamily="2" charset="2"/>
              </a:rPr>
              <a:t> few </a:t>
            </a:r>
            <a:r>
              <a:rPr lang="nl-BE" sz="2400" dirty="0" err="1">
                <a:sym typeface="Wingdings" pitchFamily="2" charset="2"/>
              </a:rPr>
              <a:t>grown</a:t>
            </a:r>
            <a:endParaRPr lang="nl-BE" sz="2400" dirty="0">
              <a:sym typeface="Wingdings" pitchFamily="2" charset="2"/>
            </a:endParaRPr>
          </a:p>
          <a:p>
            <a:endParaRPr lang="nl-BE" sz="2400" dirty="0">
              <a:sym typeface="Wingdings" pitchFamily="2" charset="2"/>
            </a:endParaRPr>
          </a:p>
        </p:txBody>
      </p:sp>
      <p:pic>
        <p:nvPicPr>
          <p:cNvPr id="3074" name="Picture 2" descr="D:\Mijn documenten\Bureaublad\Powerpoint Buxus\14.Buxus microphylla National\National 40-50-60 (4).JPG"/>
          <p:cNvPicPr>
            <a:picLocks noChangeAspect="1" noChangeArrowheads="1"/>
          </p:cNvPicPr>
          <p:nvPr/>
        </p:nvPicPr>
        <p:blipFill>
          <a:blip r:embed="rId2" cstate="print"/>
          <a:srcRect l="7383" r="6486"/>
          <a:stretch>
            <a:fillRect/>
          </a:stretch>
        </p:blipFill>
        <p:spPr bwMode="auto">
          <a:xfrm>
            <a:off x="4067944" y="1903824"/>
            <a:ext cx="2520280" cy="3901440"/>
          </a:xfrm>
          <a:prstGeom prst="rect">
            <a:avLst/>
          </a:prstGeom>
          <a:noFill/>
        </p:spPr>
      </p:pic>
      <p:pic>
        <p:nvPicPr>
          <p:cNvPr id="3075" name="Picture 3" descr="D:\Mijn documenten\Bureaublad\Powerpoint Buxus\14.Buxus microphylla National\National 250-300 extra.JPG"/>
          <p:cNvPicPr>
            <a:picLocks noChangeAspect="1" noChangeArrowheads="1"/>
          </p:cNvPicPr>
          <p:nvPr/>
        </p:nvPicPr>
        <p:blipFill>
          <a:blip r:embed="rId3" cstate="print"/>
          <a:srcRect l="14765" r="13868"/>
          <a:stretch>
            <a:fillRect/>
          </a:stretch>
        </p:blipFill>
        <p:spPr bwMode="auto">
          <a:xfrm>
            <a:off x="6804248" y="1903824"/>
            <a:ext cx="2088232" cy="3901440"/>
          </a:xfrm>
          <a:prstGeom prst="rect">
            <a:avLst/>
          </a:prstGeom>
          <a:noFill/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401CF33-6AE4-4E65-AF20-8FB354919682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271252E-FF4E-4A7F-B0ED-85A7D995A369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C832057-DC66-4EDF-A562-98CAB5280C6E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2679385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 </a:t>
            </a: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microphylla</a:t>
            </a: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var. </a:t>
            </a: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japonica</a:t>
            </a:r>
            <a:endParaRPr lang="nl-BE" dirty="0">
              <a:ln w="18415" cmpd="sng">
                <a:solidFill>
                  <a:srgbClr val="29512A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53007" y="1225689"/>
            <a:ext cx="44644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400" dirty="0"/>
              <a:t> light green (</a:t>
            </a:r>
            <a:r>
              <a:rPr lang="nl-BE" sz="2400" dirty="0" err="1"/>
              <a:t>pale</a:t>
            </a:r>
            <a:r>
              <a:rPr lang="nl-BE" sz="2400" dirty="0"/>
              <a:t> green), </a:t>
            </a:r>
            <a:r>
              <a:rPr lang="nl-BE" sz="2400" dirty="0" err="1"/>
              <a:t>round</a:t>
            </a:r>
            <a:endParaRPr lang="nl-BE" sz="2400" dirty="0"/>
          </a:p>
          <a:p>
            <a:r>
              <a:rPr lang="nl-BE" sz="2400" dirty="0"/>
              <a:t>  </a:t>
            </a:r>
            <a:r>
              <a:rPr lang="nl-BE" sz="2400" dirty="0" err="1"/>
              <a:t>leaves</a:t>
            </a:r>
            <a:endParaRPr lang="nl-BE" sz="2400" dirty="0"/>
          </a:p>
          <a:p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natural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growing</a:t>
            </a:r>
            <a:r>
              <a:rPr lang="nl-BE" sz="2400" dirty="0">
                <a:sym typeface="Wingdings" pitchFamily="2" charset="2"/>
              </a:rPr>
              <a:t>, </a:t>
            </a:r>
            <a:r>
              <a:rPr lang="en-US" sz="2400" dirty="0">
                <a:sym typeface="Wingdings" pitchFamily="2" charset="2"/>
              </a:rPr>
              <a:t>differs from</a:t>
            </a:r>
          </a:p>
          <a:p>
            <a:r>
              <a:rPr lang="en-US" sz="2400" dirty="0">
                <a:sym typeface="Wingdings" pitchFamily="2" charset="2"/>
              </a:rPr>
              <a:t>  stereotype image of ‘green/tight'  </a:t>
            </a:r>
          </a:p>
          <a:p>
            <a:r>
              <a:rPr lang="en-US" sz="2400" dirty="0">
                <a:sym typeface="Wingdings" pitchFamily="2" charset="2"/>
              </a:rPr>
              <a:t>  Buxus</a:t>
            </a: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ideal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for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natural</a:t>
            </a:r>
            <a:r>
              <a:rPr lang="nl-BE" sz="2400" dirty="0">
                <a:sym typeface="Wingdings" pitchFamily="2" charset="2"/>
              </a:rPr>
              <a:t> Buxus planting </a:t>
            </a:r>
          </a:p>
          <a:p>
            <a:r>
              <a:rPr lang="nl-BE" sz="2400" dirty="0">
                <a:sym typeface="Wingdings" pitchFamily="2" charset="2"/>
              </a:rPr>
              <a:t>   </a:t>
            </a:r>
            <a:r>
              <a:rPr lang="nl-BE" sz="2400" dirty="0" err="1">
                <a:sym typeface="Wingdings" pitchFamily="2" charset="2"/>
              </a:rPr>
              <a:t>areas</a:t>
            </a:r>
            <a:r>
              <a:rPr lang="nl-BE" sz="2400" dirty="0">
                <a:sym typeface="Wingdings" pitchFamily="2" charset="2"/>
              </a:rPr>
              <a:t> in public green, but </a:t>
            </a:r>
            <a:r>
              <a:rPr lang="nl-BE" sz="2400" dirty="0" err="1">
                <a:sym typeface="Wingdings" pitchFamily="2" charset="2"/>
              </a:rPr>
              <a:t>also</a:t>
            </a:r>
            <a:r>
              <a:rPr lang="nl-BE" sz="2400" dirty="0">
                <a:sym typeface="Wingdings" pitchFamily="2" charset="2"/>
              </a:rPr>
              <a:t> </a:t>
            </a:r>
          </a:p>
          <a:p>
            <a:r>
              <a:rPr lang="nl-BE" sz="2400" dirty="0">
                <a:sym typeface="Wingdings" pitchFamily="2" charset="2"/>
              </a:rPr>
              <a:t>   </a:t>
            </a:r>
            <a:r>
              <a:rPr lang="nl-BE" sz="2400" dirty="0" err="1">
                <a:sym typeface="Wingdings" pitchFamily="2" charset="2"/>
              </a:rPr>
              <a:t>topiary</a:t>
            </a:r>
            <a:r>
              <a:rPr lang="nl-BE" sz="2400" dirty="0">
                <a:sym typeface="Wingdings" pitchFamily="2" charset="2"/>
              </a:rPr>
              <a:t> and </a:t>
            </a:r>
            <a:r>
              <a:rPr lang="nl-BE" sz="2400" dirty="0" err="1">
                <a:sym typeface="Wingdings" pitchFamily="2" charset="2"/>
              </a:rPr>
              <a:t>hedges</a:t>
            </a:r>
            <a:endParaRPr lang="nl-BE" sz="2400" dirty="0">
              <a:sym typeface="Wingdings" pitchFamily="2" charset="2"/>
            </a:endParaRPr>
          </a:p>
          <a:p>
            <a:r>
              <a:rPr lang="nl-BE" sz="2400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at </a:t>
            </a:r>
            <a:r>
              <a:rPr lang="nl-BE" sz="2400" dirty="0" err="1">
                <a:sym typeface="Wingdings" pitchFamily="2" charset="2"/>
              </a:rPr>
              <a:t>this</a:t>
            </a:r>
            <a:r>
              <a:rPr lang="nl-BE" sz="2400" dirty="0">
                <a:sym typeface="Wingdings" pitchFamily="2" charset="2"/>
              </a:rPr>
              <a:t> moment </a:t>
            </a:r>
            <a:r>
              <a:rPr lang="nl-BE" sz="2400" dirty="0" err="1">
                <a:sym typeface="Wingdings" pitchFamily="2" charset="2"/>
              </a:rPr>
              <a:t>one</a:t>
            </a:r>
            <a:r>
              <a:rPr lang="nl-BE" sz="2400" dirty="0">
                <a:sym typeface="Wingdings" pitchFamily="2" charset="2"/>
              </a:rPr>
              <a:t> of the best </a:t>
            </a:r>
            <a:r>
              <a:rPr lang="nl-BE" sz="2400" dirty="0" err="1">
                <a:sym typeface="Wingdings" pitchFamily="2" charset="2"/>
              </a:rPr>
              <a:t>microphylla’s</a:t>
            </a: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</p:txBody>
      </p:sp>
      <p:pic>
        <p:nvPicPr>
          <p:cNvPr id="7170" name="Picture 2" descr="D:\Mijn documenten\Bureaublad\Powerpoint Buxus\16. Buxus microphylla Trompenburg\Trompenburg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22288" y="-3627784"/>
            <a:ext cx="4937760" cy="3291840"/>
          </a:xfrm>
          <a:prstGeom prst="rect">
            <a:avLst/>
          </a:prstGeom>
          <a:noFill/>
        </p:spPr>
      </p:pic>
      <p:pic>
        <p:nvPicPr>
          <p:cNvPr id="7171" name="Picture 3" descr="D:\Mijn documenten\Bureaublad\Powerpoint Buxus\16. Buxus microphylla Trompenburg\Trompenburg stru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12776"/>
            <a:ext cx="3312368" cy="2484276"/>
          </a:xfrm>
          <a:prstGeom prst="rect">
            <a:avLst/>
          </a:prstGeom>
          <a:noFill/>
        </p:spPr>
      </p:pic>
      <p:pic>
        <p:nvPicPr>
          <p:cNvPr id="7172" name="Picture 4" descr="D:\Mijn documenten\Bureaublad\Powerpoint Buxus\16. Buxus microphylla Trompenburg\Trompenburg (16).JPG"/>
          <p:cNvPicPr>
            <a:picLocks noChangeAspect="1" noChangeArrowheads="1"/>
          </p:cNvPicPr>
          <p:nvPr/>
        </p:nvPicPr>
        <p:blipFill>
          <a:blip r:embed="rId4" cstate="print"/>
          <a:srcRect r="9804"/>
          <a:stretch>
            <a:fillRect/>
          </a:stretch>
        </p:blipFill>
        <p:spPr bwMode="auto">
          <a:xfrm>
            <a:off x="5148064" y="4077072"/>
            <a:ext cx="3312368" cy="2448272"/>
          </a:xfrm>
          <a:prstGeom prst="rect">
            <a:avLst/>
          </a:prstGeom>
          <a:noFill/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708A432-68D6-4D91-A2AE-3F1B643ACB90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8554F6B-8825-44C5-A01F-9688CD42C8D8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A70F9F1-137A-49CB-91D1-BB40A32A2B33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2437060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 </a:t>
            </a: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microphylla</a:t>
            </a: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var. </a:t>
            </a: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koreana</a:t>
            </a:r>
            <a:endParaRPr lang="nl-BE" i="1" dirty="0">
              <a:ln w="18415" cmpd="sng">
                <a:solidFill>
                  <a:srgbClr val="29512A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572000" y="1124744"/>
            <a:ext cx="42484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400" dirty="0"/>
              <a:t> low </a:t>
            </a:r>
            <a:r>
              <a:rPr lang="nl-BE" sz="2400" dirty="0" err="1"/>
              <a:t>growing</a:t>
            </a:r>
            <a:r>
              <a:rPr lang="nl-BE" sz="2400" dirty="0"/>
              <a:t>, compact,</a:t>
            </a:r>
          </a:p>
          <a:p>
            <a:r>
              <a:rPr lang="nl-BE" sz="2400" dirty="0"/>
              <a:t>  slow-</a:t>
            </a:r>
            <a:r>
              <a:rPr lang="nl-BE" sz="2400" dirty="0" err="1"/>
              <a:t>growing</a:t>
            </a:r>
            <a:r>
              <a:rPr lang="nl-BE" sz="2400" dirty="0"/>
              <a:t> </a:t>
            </a:r>
            <a:r>
              <a:rPr lang="nl-BE" sz="2400" dirty="0" err="1"/>
              <a:t>shrub</a:t>
            </a:r>
            <a:endParaRPr lang="nl-BE" sz="2400" dirty="0"/>
          </a:p>
          <a:p>
            <a:pPr>
              <a:buFont typeface="Arial" pitchFamily="34" charset="0"/>
              <a:buChar char="•"/>
            </a:pPr>
            <a:endParaRPr lang="nl-BE" sz="2400" dirty="0"/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smal, small </a:t>
            </a:r>
            <a:r>
              <a:rPr lang="nl-BE" sz="2400" dirty="0" err="1">
                <a:sym typeface="Wingdings" pitchFamily="2" charset="2"/>
              </a:rPr>
              <a:t>fresh</a:t>
            </a:r>
            <a:r>
              <a:rPr lang="nl-BE" sz="2400" dirty="0">
                <a:sym typeface="Wingdings" pitchFamily="2" charset="2"/>
              </a:rPr>
              <a:t> green </a:t>
            </a:r>
          </a:p>
          <a:p>
            <a:r>
              <a:rPr lang="nl-BE" sz="2400" dirty="0">
                <a:sym typeface="Wingdings" pitchFamily="2" charset="2"/>
              </a:rPr>
              <a:t>  </a:t>
            </a:r>
            <a:r>
              <a:rPr lang="nl-BE" sz="2400" dirty="0" err="1">
                <a:sym typeface="Wingdings" pitchFamily="2" charset="2"/>
              </a:rPr>
              <a:t>leaves</a:t>
            </a: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flowers</a:t>
            </a:r>
            <a:r>
              <a:rPr lang="nl-BE" sz="2400" dirty="0">
                <a:sym typeface="Wingdings" pitchFamily="2" charset="2"/>
              </a:rPr>
              <a:t> in </a:t>
            </a:r>
            <a:r>
              <a:rPr lang="nl-BE" sz="2400" dirty="0" err="1">
                <a:sym typeface="Wingdings" pitchFamily="2" charset="2"/>
              </a:rPr>
              <a:t>February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with</a:t>
            </a:r>
            <a:endParaRPr lang="nl-BE" sz="2400" dirty="0">
              <a:sym typeface="Wingdings" pitchFamily="2" charset="2"/>
            </a:endParaRPr>
          </a:p>
          <a:p>
            <a:r>
              <a:rPr lang="nl-BE" sz="2400" dirty="0">
                <a:sym typeface="Wingdings" pitchFamily="2" charset="2"/>
              </a:rPr>
              <a:t>   </a:t>
            </a:r>
            <a:r>
              <a:rPr lang="nl-BE" sz="2400" dirty="0" err="1">
                <a:sym typeface="Wingdings" pitchFamily="2" charset="2"/>
              </a:rPr>
              <a:t>yellowgreen</a:t>
            </a:r>
            <a:r>
              <a:rPr lang="nl-BE" sz="2400" dirty="0">
                <a:sym typeface="Wingdings" pitchFamily="2" charset="2"/>
              </a:rPr>
              <a:t>, </a:t>
            </a:r>
            <a:r>
              <a:rPr lang="nl-BE" sz="2400" dirty="0" err="1">
                <a:sym typeface="Wingdings" pitchFamily="2" charset="2"/>
              </a:rPr>
              <a:t>scented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flowers</a:t>
            </a:r>
            <a:r>
              <a:rPr lang="nl-BE" sz="2400" dirty="0">
                <a:sym typeface="Wingdings" pitchFamily="2" charset="2"/>
              </a:rPr>
              <a:t>-</a:t>
            </a:r>
          </a:p>
          <a:p>
            <a:r>
              <a:rPr lang="nl-BE" sz="2400" dirty="0">
                <a:sym typeface="Wingdings" pitchFamily="2" charset="2"/>
              </a:rPr>
              <a:t>   </a:t>
            </a:r>
            <a:r>
              <a:rPr lang="nl-BE" sz="2400" dirty="0" err="1">
                <a:sym typeface="Wingdings" pitchFamily="2" charset="2"/>
              </a:rPr>
              <a:t>bee</a:t>
            </a:r>
            <a:r>
              <a:rPr lang="nl-BE" sz="2400" dirty="0">
                <a:sym typeface="Wingdings" pitchFamily="2" charset="2"/>
              </a:rPr>
              <a:t> plant ! </a:t>
            </a:r>
          </a:p>
          <a:p>
            <a:r>
              <a:rPr lang="nl-BE" sz="2400" dirty="0">
                <a:sym typeface="Wingdings" pitchFamily="2" charset="2"/>
              </a:rPr>
              <a:t>   </a:t>
            </a: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ideal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for</a:t>
            </a:r>
            <a:r>
              <a:rPr lang="nl-BE" sz="2400" dirty="0">
                <a:sym typeface="Wingdings" pitchFamily="2" charset="2"/>
              </a:rPr>
              <a:t> low </a:t>
            </a:r>
            <a:r>
              <a:rPr lang="nl-BE" sz="2400" dirty="0" err="1">
                <a:sym typeface="Wingdings" pitchFamily="2" charset="2"/>
              </a:rPr>
              <a:t>hedges</a:t>
            </a:r>
            <a:r>
              <a:rPr lang="nl-BE" sz="2400" dirty="0">
                <a:sym typeface="Wingdings" pitchFamily="2" charset="2"/>
              </a:rPr>
              <a:t> and planting </a:t>
            </a:r>
            <a:r>
              <a:rPr lang="nl-BE" sz="2400" dirty="0" err="1">
                <a:sym typeface="Wingdings" pitchFamily="2" charset="2"/>
              </a:rPr>
              <a:t>density</a:t>
            </a:r>
            <a:r>
              <a:rPr lang="nl-BE" sz="2400" dirty="0">
                <a:sym typeface="Wingdings" pitchFamily="2" charset="2"/>
              </a:rPr>
              <a:t>, low </a:t>
            </a:r>
            <a:r>
              <a:rPr lang="nl-BE" sz="2400" dirty="0" err="1">
                <a:sym typeface="Wingdings" pitchFamily="2" charset="2"/>
              </a:rPr>
              <a:t>balls</a:t>
            </a:r>
            <a:r>
              <a:rPr lang="nl-BE" sz="2400" dirty="0">
                <a:sym typeface="Wingdings" pitchFamily="2" charset="2"/>
              </a:rPr>
              <a:t> and</a:t>
            </a:r>
          </a:p>
          <a:p>
            <a:r>
              <a:rPr lang="nl-BE" sz="2400" dirty="0">
                <a:sym typeface="Wingdings" pitchFamily="2" charset="2"/>
              </a:rPr>
              <a:t>  low-maintenance </a:t>
            </a:r>
            <a:r>
              <a:rPr lang="nl-BE" sz="2400" dirty="0" err="1">
                <a:sym typeface="Wingdings" pitchFamily="2" charset="2"/>
              </a:rPr>
              <a:t>applications</a:t>
            </a:r>
            <a:endParaRPr lang="nl-BE" sz="2400" dirty="0">
              <a:sym typeface="Wingdings" pitchFamily="2" charset="2"/>
            </a:endParaRPr>
          </a:p>
          <a:p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only</a:t>
            </a:r>
            <a:r>
              <a:rPr lang="nl-BE" sz="2400" dirty="0">
                <a:sym typeface="Wingdings" pitchFamily="2" charset="2"/>
              </a:rPr>
              <a:t> few </a:t>
            </a:r>
            <a:r>
              <a:rPr lang="nl-BE" sz="2400" dirty="0" err="1">
                <a:sym typeface="Wingdings" pitchFamily="2" charset="2"/>
              </a:rPr>
              <a:t>grown</a:t>
            </a:r>
            <a:endParaRPr lang="nl-BE" sz="2400" dirty="0">
              <a:sym typeface="Wingdings" pitchFamily="2" charset="2"/>
            </a:endParaRPr>
          </a:p>
          <a:p>
            <a:endParaRPr lang="nl-BE" sz="2400" dirty="0">
              <a:solidFill>
                <a:srgbClr val="FF0000"/>
              </a:solidFill>
              <a:sym typeface="Wingdings" pitchFamily="2" charset="2"/>
            </a:endParaRPr>
          </a:p>
        </p:txBody>
      </p:sp>
      <p:pic>
        <p:nvPicPr>
          <p:cNvPr id="5122" name="Picture 2" descr="F:\microphylla var. koreana  (22)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861048"/>
            <a:ext cx="3648780" cy="2736304"/>
          </a:xfrm>
          <a:prstGeom prst="rect">
            <a:avLst/>
          </a:prstGeom>
          <a:noFill/>
        </p:spPr>
      </p:pic>
      <p:pic>
        <p:nvPicPr>
          <p:cNvPr id="5123" name="Picture 3" descr="F:\microphylla var. koreana (7)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2779"/>
          <a:stretch>
            <a:fillRect/>
          </a:stretch>
        </p:blipFill>
        <p:spPr bwMode="auto">
          <a:xfrm>
            <a:off x="755576" y="1214977"/>
            <a:ext cx="3648780" cy="2502055"/>
          </a:xfrm>
          <a:prstGeom prst="rect">
            <a:avLst/>
          </a:prstGeom>
          <a:noFill/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DD09FAF-A462-4FED-9216-E9C52E6B587A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773D43E-F51B-4022-8AFE-AC3551417595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FB1B742-1C85-46A5-B037-227E408D5146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847928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Autofit/>
          </a:bodyPr>
          <a:lstStyle/>
          <a:p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Winter colour </a:t>
            </a: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 microphylla=</a:t>
            </a: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frost</a:t>
            </a: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protection</a:t>
            </a:r>
            <a:endParaRPr lang="nl-BE" i="1" dirty="0">
              <a:ln w="18415" cmpd="sng">
                <a:solidFill>
                  <a:srgbClr val="29512A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P:\BUXUS\Buxus foto's\winterkleur buxus\IMG_1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4600" y="-8915400"/>
            <a:ext cx="740664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:\BUXUS\Buxus foto's\winterkleur buxus\IMG_15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00" y="1317223"/>
            <a:ext cx="3330030" cy="222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:\BUXUS\Buxus foto's\winterkleur buxus\Rococo winterkleu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00" y="3971402"/>
            <a:ext cx="3330030" cy="249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P:\BUXUS\Buxus foto's\winterkleur buxus\Compacte winterkleu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16" y="3971403"/>
            <a:ext cx="3745900" cy="249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:\BUXUS\Buxus foto's\winterkleur buxus\Faulkner winterkleu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16" y="1268760"/>
            <a:ext cx="3745900" cy="22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3FD58BA-0A34-4F59-9206-DE7A44A10C04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54313CB-55A4-476C-AE07-5CA9A3145CD3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C2C1879-51E1-46A7-A2AA-3F7EF6A1F550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4034614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2821" y="0"/>
            <a:ext cx="8572310" cy="1143000"/>
          </a:xfrm>
        </p:spPr>
        <p:txBody>
          <a:bodyPr>
            <a:normAutofit/>
          </a:bodyPr>
          <a:lstStyle/>
          <a:p>
            <a:r>
              <a:rPr lang="en-US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breeding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395536" y="1268760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Goal: create resistant </a:t>
            </a:r>
            <a:r>
              <a:rPr lang="en-US" sz="2400" i="1" dirty="0"/>
              <a:t>Buxus</a:t>
            </a:r>
            <a:r>
              <a:rPr lang="en-US" sz="2400" dirty="0"/>
              <a:t> hybrids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Basis: our reference collection: more than 200 species and cultivars -&gt;  supported by DNA-based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Knowledge about different stages present	</a:t>
            </a:r>
            <a:r>
              <a:rPr lang="nl-BE" sz="2400" dirty="0">
                <a:sym typeface="Wingdings" pitchFamily="2" charset="2"/>
              </a:rPr>
              <a:t>				</a:t>
            </a:r>
            <a:endParaRPr lang="nl-BE" dirty="0">
              <a:solidFill>
                <a:schemeClr val="bg1"/>
              </a:solidFill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</p:txBody>
      </p:sp>
      <p:pic>
        <p:nvPicPr>
          <p:cNvPr id="9218" name="Picture 2" descr="D:\Mijn documenten\Bureaublad\Powerpoint Buxus\6.Buxusassortimentstuin\Assortimentstui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0339" y="3252719"/>
            <a:ext cx="5003321" cy="33268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0" name="Rechthoek 9"/>
          <p:cNvSpPr/>
          <p:nvPr/>
        </p:nvSpPr>
        <p:spPr>
          <a:xfrm rot="5400000">
            <a:off x="4410235" y="4077943"/>
            <a:ext cx="323528" cy="5003321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Rechthoek 8"/>
          <p:cNvSpPr/>
          <p:nvPr/>
        </p:nvSpPr>
        <p:spPr>
          <a:xfrm>
            <a:off x="2061045" y="6417839"/>
            <a:ext cx="346229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300" i="1" dirty="0">
                <a:solidFill>
                  <a:schemeClr val="bg1"/>
                </a:solidFill>
                <a:sym typeface="Wingdings" pitchFamily="2" charset="2"/>
              </a:rPr>
              <a:t>Buxus</a:t>
            </a:r>
            <a:r>
              <a:rPr lang="nl-BE" sz="13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1300" dirty="0">
                <a:solidFill>
                  <a:schemeClr val="bg1"/>
                </a:solidFill>
                <a:sym typeface="Wingdings" pitchFamily="2" charset="2"/>
              </a:rPr>
              <a:t>species and cultivar collection at </a:t>
            </a:r>
            <a:r>
              <a:rPr lang="nl-BE" sz="1300" dirty="0" err="1">
                <a:solidFill>
                  <a:schemeClr val="bg1"/>
                </a:solidFill>
                <a:sym typeface="Wingdings" pitchFamily="2" charset="2"/>
              </a:rPr>
              <a:t>Herplant</a:t>
            </a:r>
            <a:endParaRPr lang="nl-BE" sz="1300" dirty="0">
              <a:solidFill>
                <a:schemeClr val="bg1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C944A36-430A-4BEB-8C89-F911021E8FB6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D358B37-861B-4D54-98DB-1B252B01188E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F6681E1-B771-4A1B-90A1-2C956DFD6953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2766231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2821" y="0"/>
            <a:ext cx="8572310" cy="1143000"/>
          </a:xfrm>
        </p:spPr>
        <p:txBody>
          <a:bodyPr>
            <a:normAutofit/>
          </a:bodyPr>
          <a:lstStyle/>
          <a:p>
            <a:r>
              <a:rPr lang="en-US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breeding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39552" y="1147337"/>
            <a:ext cx="84969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 Data available regarding: </a:t>
            </a:r>
          </a:p>
          <a:p>
            <a:pPr marL="266700" lvl="1"/>
            <a:r>
              <a:rPr lang="en-US" sz="2400" dirty="0">
                <a:sym typeface="Wingdings" pitchFamily="2" charset="2"/>
              </a:rPr>
              <a:t> - growth shape </a:t>
            </a:r>
            <a:r>
              <a:rPr lang="en-US" sz="2000" dirty="0">
                <a:sym typeface="Wingdings" pitchFamily="2" charset="2"/>
              </a:rPr>
              <a:t>(height, compactness)</a:t>
            </a:r>
          </a:p>
          <a:p>
            <a:pPr marL="266700" lvl="1"/>
            <a:r>
              <a:rPr lang="en-US" sz="2400" dirty="0">
                <a:sym typeface="Wingdings" pitchFamily="2" charset="2"/>
              </a:rPr>
              <a:t> - growth vigor</a:t>
            </a:r>
          </a:p>
          <a:p>
            <a:pPr marL="266700" lvl="1"/>
            <a:r>
              <a:rPr lang="en-US" sz="2400" dirty="0">
                <a:sym typeface="Wingdings" pitchFamily="2" charset="2"/>
              </a:rPr>
              <a:t> - frost resistance</a:t>
            </a:r>
          </a:p>
          <a:p>
            <a:pPr marL="266700" lvl="1"/>
            <a:r>
              <a:rPr lang="en-US" sz="2400" dirty="0">
                <a:sym typeface="Wingdings" pitchFamily="2" charset="2"/>
              </a:rPr>
              <a:t> - leaf shape</a:t>
            </a:r>
          </a:p>
          <a:p>
            <a:pPr marL="266700" lvl="1"/>
            <a:r>
              <a:rPr lang="en-US" sz="2400" dirty="0">
                <a:sym typeface="Wingdings" pitchFamily="2" charset="2"/>
              </a:rPr>
              <a:t> - winter color</a:t>
            </a:r>
          </a:p>
          <a:p>
            <a:pPr marL="266700" lvl="1"/>
            <a:r>
              <a:rPr lang="en-US" sz="2400" dirty="0">
                <a:sym typeface="Wingdings" pitchFamily="2" charset="2"/>
              </a:rPr>
              <a:t> - disease resistance</a:t>
            </a:r>
          </a:p>
          <a:p>
            <a:pPr marL="266700" lvl="1"/>
            <a:r>
              <a:rPr lang="en-US" sz="2400" dirty="0">
                <a:sym typeface="Wingdings" pitchFamily="2" charset="2"/>
              </a:rPr>
              <a:t> - botanical characteristics</a:t>
            </a:r>
          </a:p>
          <a:p>
            <a:pPr marL="266700" lvl="1"/>
            <a:r>
              <a:rPr lang="en-US" sz="2400" dirty="0">
                <a:sym typeface="Wingdings" pitchFamily="2" charset="2"/>
              </a:rPr>
              <a:t> - ploidy levels</a:t>
            </a:r>
          </a:p>
          <a:p>
            <a:pPr marL="266700" lvl="1"/>
            <a:r>
              <a:rPr lang="en-US" sz="2400" dirty="0">
                <a:sym typeface="Wingdings" pitchFamily="2" charset="2"/>
              </a:rPr>
              <a:t> - genome size</a:t>
            </a:r>
          </a:p>
          <a:p>
            <a:pPr marL="266700" lvl="1"/>
            <a:r>
              <a:rPr lang="en-US" sz="2400" dirty="0">
                <a:sym typeface="Wingdings" pitchFamily="2" charset="2"/>
              </a:rPr>
              <a:t> - genetic relationship </a:t>
            </a:r>
            <a:r>
              <a:rPr lang="en-US" sz="2000" dirty="0">
                <a:sym typeface="Wingdings" pitchFamily="2" charset="2"/>
              </a:rPr>
              <a:t>(van Laere et al. 2011)</a:t>
            </a:r>
          </a:p>
          <a:p>
            <a:pPr lvl="1"/>
            <a:endParaRPr lang="en-US" sz="20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= basis for starting up a breeding program</a:t>
            </a:r>
          </a:p>
        </p:txBody>
      </p:sp>
      <p:pic>
        <p:nvPicPr>
          <p:cNvPr id="5" name="Afbeelding 4" descr="Afbeelding met gras, buiten, grond, volgende&#10;&#10;Beschrijving is gegenereerd met zeer hoge betrouwbaarheid">
            <a:extLst>
              <a:ext uri="{FF2B5EF4-FFF2-40B4-BE49-F238E27FC236}">
                <a16:creationId xmlns:a16="http://schemas.microsoft.com/office/drawing/2014/main" id="{8B7206D1-65E3-458C-9A0C-DECB97750F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04048" y="2060848"/>
            <a:ext cx="3456384" cy="259228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090784D-5681-4B50-8540-FED6ED759686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400BA4E-FBB3-4800-8A70-C539924F70E4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AC686B4-0944-4120-9DE4-A003E6D1C20F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1748956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-18256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 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breeding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48155" y="1016732"/>
            <a:ext cx="899584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dirty="0">
              <a:sym typeface="Wingdings" pitchFamily="2" charset="2"/>
            </a:endParaRPr>
          </a:p>
          <a:p>
            <a:pPr lvl="1">
              <a:buFont typeface="Calibri" pitchFamily="34" charset="0"/>
              <a:buChar char="→"/>
            </a:pPr>
            <a:r>
              <a:rPr lang="en-US" sz="2000" dirty="0">
                <a:sym typeface="Wingdings" pitchFamily="2" charset="2"/>
              </a:rPr>
              <a:t> </a:t>
            </a:r>
            <a:r>
              <a:rPr lang="en-US" sz="2400" dirty="0">
                <a:sym typeface="Wingdings" pitchFamily="2" charset="2"/>
              </a:rPr>
              <a:t>cross breeding: flowers need to be available  simultaneously</a:t>
            </a:r>
          </a:p>
          <a:p>
            <a:pPr lvl="1">
              <a:buFont typeface="Calibri" pitchFamily="34" charset="0"/>
              <a:buChar char="→"/>
            </a:pPr>
            <a:endParaRPr lang="en-US" sz="2400" dirty="0">
              <a:sym typeface="Wingdings" pitchFamily="2" charset="2"/>
            </a:endParaRPr>
          </a:p>
          <a:p>
            <a:pPr lvl="1">
              <a:buFont typeface="Calibri" pitchFamily="34" charset="0"/>
              <a:buChar char="→"/>
            </a:pPr>
            <a:r>
              <a:rPr lang="en-US" sz="2400" dirty="0">
                <a:sym typeface="Wingdings" pitchFamily="2" charset="2"/>
              </a:rPr>
              <a:t> more than 100 crossing combinations tested</a:t>
            </a:r>
            <a:endParaRPr lang="en-US" sz="2400" dirty="0">
              <a:highlight>
                <a:srgbClr val="FFFF00"/>
              </a:highlight>
              <a:sym typeface="Wingdings" pitchFamily="2" charset="2"/>
            </a:endParaRPr>
          </a:p>
          <a:p>
            <a:pPr lvl="1">
              <a:buFont typeface="Calibri" pitchFamily="34" charset="0"/>
              <a:buChar char="→"/>
            </a:pPr>
            <a:endParaRPr lang="en-US" sz="2400" dirty="0">
              <a:sym typeface="Wingdings" pitchFamily="2" charset="2"/>
            </a:endParaRPr>
          </a:p>
          <a:p>
            <a:pPr lvl="1">
              <a:buFont typeface="Calibri" pitchFamily="34" charset="0"/>
              <a:buChar char="→"/>
            </a:pPr>
            <a:r>
              <a:rPr lang="en-US" sz="2400" dirty="0">
                <a:sym typeface="Wingdings" pitchFamily="2" charset="2"/>
              </a:rPr>
              <a:t> seedlings: take a long time to germinate: seed dormancy</a:t>
            </a:r>
          </a:p>
          <a:p>
            <a:pPr lvl="1">
              <a:buFont typeface="Calibri" pitchFamily="34" charset="0"/>
              <a:buChar char="→"/>
            </a:pPr>
            <a:endParaRPr lang="en-US" sz="2400" dirty="0">
              <a:sym typeface="Wingdings" pitchFamily="2" charset="2"/>
            </a:endParaRPr>
          </a:p>
          <a:p>
            <a:pPr lvl="1">
              <a:buFont typeface="Calibri" pitchFamily="34" charset="0"/>
              <a:buChar char="→"/>
            </a:pPr>
            <a:r>
              <a:rPr lang="en-US" sz="2400" dirty="0">
                <a:sym typeface="Wingdings" pitchFamily="2" charset="2"/>
              </a:rPr>
              <a:t> controlled inoculation with </a:t>
            </a:r>
            <a:r>
              <a:rPr lang="en-US" sz="2400" i="1" dirty="0">
                <a:sym typeface="Wingdings" pitchFamily="2" charset="2"/>
              </a:rPr>
              <a:t>Calonectria</a:t>
            </a:r>
            <a:r>
              <a:rPr lang="en-US" sz="2400" dirty="0">
                <a:sym typeface="Wingdings" pitchFamily="2" charset="2"/>
              </a:rPr>
              <a:t> for resistance screening: </a:t>
            </a:r>
          </a:p>
          <a:p>
            <a:pPr lvl="1"/>
            <a:r>
              <a:rPr lang="en-US" sz="2400" dirty="0">
                <a:sym typeface="Wingdings" pitchFamily="2" charset="2"/>
              </a:rPr>
              <a:t>     see further</a:t>
            </a:r>
            <a:endParaRPr lang="en-US" sz="2400" dirty="0">
              <a:highlight>
                <a:srgbClr val="FFFF00"/>
              </a:highlight>
              <a:sym typeface="Wingdings" pitchFamily="2" charset="2"/>
            </a:endParaRPr>
          </a:p>
          <a:p>
            <a:pPr lvl="1"/>
            <a:endParaRPr lang="en-US" sz="2400" dirty="0">
              <a:sym typeface="Wingdings" pitchFamily="2" charset="2"/>
            </a:endParaRPr>
          </a:p>
          <a:p>
            <a:pPr lvl="1">
              <a:buFont typeface="Calibri" pitchFamily="34" charset="0"/>
              <a:buChar char="→"/>
            </a:pPr>
            <a:r>
              <a:rPr lang="en-US" sz="2400" dirty="0">
                <a:sym typeface="Wingdings" pitchFamily="2" charset="2"/>
              </a:rPr>
              <a:t> further selection: growth shape, leaf shape, </a:t>
            </a:r>
            <a:r>
              <a:rPr lang="en-US" sz="2400" dirty="0" err="1">
                <a:sym typeface="Wingdings" pitchFamily="2" charset="2"/>
              </a:rPr>
              <a:t>colour</a:t>
            </a:r>
            <a:r>
              <a:rPr lang="en-US" sz="2400" dirty="0">
                <a:sym typeface="Wingdings" pitchFamily="2" charset="2"/>
              </a:rPr>
              <a:t>, winter</a:t>
            </a:r>
          </a:p>
          <a:p>
            <a:pPr lvl="1"/>
            <a:r>
              <a:rPr lang="en-US" sz="2400" dirty="0">
                <a:sym typeface="Wingdings" pitchFamily="2" charset="2"/>
              </a:rPr>
              <a:t>     hardiness, etc.</a:t>
            </a:r>
          </a:p>
          <a:p>
            <a:pPr lvl="1"/>
            <a:endParaRPr lang="en-US" sz="2400" dirty="0">
              <a:sym typeface="Wingdings" pitchFamily="2" charset="2"/>
            </a:endParaRPr>
          </a:p>
          <a:p>
            <a:pPr lvl="1">
              <a:buFont typeface="Calibri" pitchFamily="34" charset="0"/>
              <a:buChar char="→"/>
            </a:pPr>
            <a:r>
              <a:rPr lang="en-US" sz="2400" dirty="0">
                <a:sym typeface="Wingdings" pitchFamily="2" charset="2"/>
              </a:rPr>
              <a:t> start propagation + commercial production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584A112-CE53-4FB3-A887-4C486E519F9E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720235D-E931-42E2-8E33-27D87C4BB64E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85D3ED6-D591-435B-8859-0AE40C791312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848" y="116632"/>
            <a:ext cx="8229600" cy="1143000"/>
          </a:xfrm>
        </p:spPr>
        <p:txBody>
          <a:bodyPr>
            <a:normAutofit/>
          </a:bodyPr>
          <a:lstStyle/>
          <a:p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Herplant BVBA Belgium</a:t>
            </a:r>
            <a:endParaRPr lang="nl-BE" i="1" dirty="0">
              <a:ln w="18415" cmpd="sng">
                <a:solidFill>
                  <a:srgbClr val="29512A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Family business, 3 brothers, since 1985</a:t>
            </a:r>
          </a:p>
          <a:p>
            <a:r>
              <a:rPr lang="en-US" i="1" dirty="0"/>
              <a:t>Buxus</a:t>
            </a:r>
            <a:r>
              <a:rPr lang="en-US" dirty="0"/>
              <a:t> and </a:t>
            </a:r>
            <a:r>
              <a:rPr lang="en-US" i="1" dirty="0"/>
              <a:t>Taxus</a:t>
            </a:r>
            <a:r>
              <a:rPr lang="en-US" dirty="0"/>
              <a:t> in different sizes and species</a:t>
            </a:r>
          </a:p>
          <a:p>
            <a:r>
              <a:rPr lang="en-US" dirty="0"/>
              <a:t>30 ha nursery</a:t>
            </a:r>
          </a:p>
          <a:p>
            <a:pPr lvl="1"/>
            <a:r>
              <a:rPr lang="en-US" dirty="0"/>
              <a:t>10 ha grown in pots on container beds</a:t>
            </a:r>
          </a:p>
          <a:p>
            <a:pPr lvl="1"/>
            <a:r>
              <a:rPr lang="en-US" dirty="0"/>
              <a:t>20 ha grown in field</a:t>
            </a:r>
          </a:p>
          <a:p>
            <a:r>
              <a:rPr lang="en-US" dirty="0"/>
              <a:t>export to entire Europe</a:t>
            </a:r>
          </a:p>
          <a:p>
            <a:r>
              <a:rPr lang="en-US" dirty="0"/>
              <a:t>More information: www.herplant.be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5DF02C7-6429-455E-B72F-CD18C3603460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518864" y="-182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</a:t>
            </a:r>
            <a:r>
              <a:rPr lang="en-US" sz="4400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breeding</a:t>
            </a:r>
            <a:endParaRPr lang="en-US" sz="4400" dirty="0">
              <a:ln w="18415" cmpd="sng">
                <a:solidFill>
                  <a:srgbClr val="29512A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F:\Buxus bloem.JP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623833" y="2619282"/>
            <a:ext cx="5151379" cy="2160241"/>
          </a:xfrm>
          <a:prstGeom prst="rect">
            <a:avLst/>
          </a:prstGeom>
          <a:noFill/>
        </p:spPr>
      </p:pic>
      <p:pic>
        <p:nvPicPr>
          <p:cNvPr id="4099" name="Picture 3" descr="F:\Buxusvrucht.JP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064668" y="2617358"/>
            <a:ext cx="5145469" cy="2160241"/>
          </a:xfrm>
          <a:prstGeom prst="rect">
            <a:avLst/>
          </a:prstGeom>
          <a:noFill/>
        </p:spPr>
      </p:pic>
      <p:pic>
        <p:nvPicPr>
          <p:cNvPr id="4100" name="Picture 4" descr="F:\buxuszaad 004.jpg"/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4800" y="1123713"/>
            <a:ext cx="2503664" cy="2160243"/>
          </a:xfrm>
          <a:prstGeom prst="rect">
            <a:avLst/>
          </a:prstGeom>
          <a:noFill/>
        </p:spPr>
      </p:pic>
      <p:pic>
        <p:nvPicPr>
          <p:cNvPr id="13" name="Picture 4" descr="F:\buxuszaad 004.jpg"/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6" r="3688"/>
          <a:stretch/>
        </p:blipFill>
        <p:spPr bwMode="auto">
          <a:xfrm>
            <a:off x="6243813" y="4109970"/>
            <a:ext cx="2505638" cy="2160243"/>
          </a:xfrm>
          <a:prstGeom prst="rect">
            <a:avLst/>
          </a:prstGeom>
          <a:noFill/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257282AC-2147-4EB1-A3E0-155CF8E692D9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07B8EA1-5B27-4AD6-AEA4-E7B3154E2E7D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5C2CF37-2BE9-4844-A2F8-3E7EFD1C3123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3631409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3306A4FE-9BB9-45AC-B086-3F7765E3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53" y="-100142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 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breeding</a:t>
            </a:r>
          </a:p>
        </p:txBody>
      </p:sp>
      <p:pic>
        <p:nvPicPr>
          <p:cNvPr id="9" name="Afbeelding 8" descr="Afbeelding met gebouw, buiten, persoon, hek&#10;&#10;Beschrijving is gegenereerd met hoge betrouwbaarheid">
            <a:extLst>
              <a:ext uri="{FF2B5EF4-FFF2-40B4-BE49-F238E27FC236}">
                <a16:creationId xmlns:a16="http://schemas.microsoft.com/office/drawing/2014/main" id="{FE4FC4B1-4064-48E7-89C7-4516B7EA4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15" y="981803"/>
            <a:ext cx="4437277" cy="2495969"/>
          </a:xfrm>
          <a:prstGeom prst="rect">
            <a:avLst/>
          </a:prstGeom>
        </p:spPr>
      </p:pic>
      <p:pic>
        <p:nvPicPr>
          <p:cNvPr id="11" name="Afbeelding 10" descr="Afbeelding met gebouw, broeikas, boom, buiten&#10;&#10;Beschrijving is gegenereerd met zeer hoge betrouwbaarheid">
            <a:extLst>
              <a:ext uri="{FF2B5EF4-FFF2-40B4-BE49-F238E27FC236}">
                <a16:creationId xmlns:a16="http://schemas.microsoft.com/office/drawing/2014/main" id="{0F308B96-7526-4048-AAED-9349ABA74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b="3252"/>
          <a:stretch/>
        </p:blipFill>
        <p:spPr>
          <a:xfrm>
            <a:off x="2358008" y="3645024"/>
            <a:ext cx="4427984" cy="3068960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F27E237-FE2F-45D0-B8C4-DE9508A65C6D}"/>
              </a:ext>
            </a:extLst>
          </p:cNvPr>
          <p:cNvSpPr/>
          <p:nvPr/>
        </p:nvSpPr>
        <p:spPr>
          <a:xfrm>
            <a:off x="2205857" y="3645024"/>
            <a:ext cx="233832" cy="3051962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F1A1F94-A43C-43BE-8928-E11C31D472FB}"/>
              </a:ext>
            </a:extLst>
          </p:cNvPr>
          <p:cNvSpPr txBox="1"/>
          <p:nvPr/>
        </p:nvSpPr>
        <p:spPr>
          <a:xfrm rot="16200000">
            <a:off x="773913" y="5028337"/>
            <a:ext cx="306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 Ready </a:t>
            </a:r>
            <a:r>
              <a:rPr lang="nl-BE" dirty="0" err="1">
                <a:solidFill>
                  <a:schemeClr val="bg1"/>
                </a:solidFill>
              </a:rPr>
              <a:t>for</a:t>
            </a:r>
            <a:r>
              <a:rPr lang="nl-BE" dirty="0">
                <a:solidFill>
                  <a:schemeClr val="bg1"/>
                </a:solidFill>
              </a:rPr>
              <a:t> field </a:t>
            </a:r>
            <a:r>
              <a:rPr lang="nl-BE" dirty="0" err="1">
                <a:solidFill>
                  <a:schemeClr val="bg1"/>
                </a:solidFill>
              </a:rPr>
              <a:t>testing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59271F1-0E88-4100-B94F-07F4B2DF0D3A}"/>
              </a:ext>
            </a:extLst>
          </p:cNvPr>
          <p:cNvSpPr/>
          <p:nvPr/>
        </p:nvSpPr>
        <p:spPr>
          <a:xfrm>
            <a:off x="2205856" y="981803"/>
            <a:ext cx="233832" cy="2498947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D3CEFC0-77FB-4C5E-B6F7-0C21E7424212}"/>
              </a:ext>
            </a:extLst>
          </p:cNvPr>
          <p:cNvSpPr txBox="1"/>
          <p:nvPr/>
        </p:nvSpPr>
        <p:spPr>
          <a:xfrm rot="16200000">
            <a:off x="1085126" y="2069839"/>
            <a:ext cx="244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 1st </a:t>
            </a:r>
            <a:r>
              <a:rPr lang="nl-BE" dirty="0" err="1">
                <a:solidFill>
                  <a:schemeClr val="bg1"/>
                </a:solidFill>
              </a:rPr>
              <a:t>inoculation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3FFC8109-C2E0-47CA-80E8-B856B7CEE43A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30ED5E4-29B1-4225-8E3B-7D3756EB9937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7C212FE-7577-4A39-9887-FD68B55B759E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925367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3" y="-9411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Buxus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breeding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6349E50-4392-480C-B8BE-5B05D23D9F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artisticMarker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33" t="10266" r="29249" b="24171"/>
          <a:stretch/>
        </p:blipFill>
        <p:spPr>
          <a:xfrm rot="979953">
            <a:off x="3945250" y="854327"/>
            <a:ext cx="1376826" cy="122533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CF83B97-FF99-451B-926F-02355DD084E0}"/>
              </a:ext>
            </a:extLst>
          </p:cNvPr>
          <p:cNvSpPr txBox="1"/>
          <p:nvPr/>
        </p:nvSpPr>
        <p:spPr>
          <a:xfrm>
            <a:off x="4468665" y="1236044"/>
            <a:ext cx="288032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29512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ln w="3175">
                  <a:noFill/>
                </a:ln>
                <a:solidFill>
                  <a:srgbClr val="011906"/>
                </a:solidFill>
              </a:rPr>
              <a:t>?</a:t>
            </a:r>
            <a:endParaRPr lang="en-US" b="1" dirty="0">
              <a:ln w="3175">
                <a:noFill/>
              </a:ln>
              <a:solidFill>
                <a:srgbClr val="011906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81032B7-F31A-4345-9638-FFF8F1AB877E}"/>
              </a:ext>
            </a:extLst>
          </p:cNvPr>
          <p:cNvSpPr txBox="1"/>
          <p:nvPr/>
        </p:nvSpPr>
        <p:spPr>
          <a:xfrm>
            <a:off x="1223628" y="128375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2007</a:t>
            </a:r>
            <a:endParaRPr lang="en-US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3920FEE-FC3B-4325-B295-DE8172D84D0E}"/>
              </a:ext>
            </a:extLst>
          </p:cNvPr>
          <p:cNvSpPr txBox="1"/>
          <p:nvPr/>
        </p:nvSpPr>
        <p:spPr>
          <a:xfrm>
            <a:off x="6673376" y="1283755"/>
            <a:ext cx="169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research</a:t>
            </a:r>
            <a:endParaRPr lang="en-US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E45991A-0D19-48C3-9206-0386EF23D1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artisticMarker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33" t="10266" r="29249" b="24171"/>
          <a:stretch/>
        </p:blipFill>
        <p:spPr>
          <a:xfrm rot="979953">
            <a:off x="3986769" y="5614091"/>
            <a:ext cx="1376826" cy="1225332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7779986B-8D17-47A1-9F18-0FB059763484}"/>
              </a:ext>
            </a:extLst>
          </p:cNvPr>
          <p:cNvSpPr txBox="1"/>
          <p:nvPr/>
        </p:nvSpPr>
        <p:spPr>
          <a:xfrm>
            <a:off x="4501262" y="5994547"/>
            <a:ext cx="288032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29512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ln w="3175">
                  <a:noFill/>
                </a:ln>
                <a:solidFill>
                  <a:srgbClr val="011906"/>
                </a:solidFill>
              </a:rPr>
              <a:t>€</a:t>
            </a:r>
            <a:endParaRPr lang="en-US" b="1" dirty="0">
              <a:ln w="3175">
                <a:noFill/>
              </a:ln>
              <a:solidFill>
                <a:srgbClr val="011906"/>
              </a:solidFill>
            </a:endParaRPr>
          </a:p>
        </p:txBody>
      </p:sp>
      <p:grpSp>
        <p:nvGrpSpPr>
          <p:cNvPr id="198" name="Groep 197">
            <a:extLst>
              <a:ext uri="{FF2B5EF4-FFF2-40B4-BE49-F238E27FC236}">
                <a16:creationId xmlns:a16="http://schemas.microsoft.com/office/drawing/2014/main" id="{0993F8F8-0683-418C-B4C9-4FB4DB275097}"/>
              </a:ext>
            </a:extLst>
          </p:cNvPr>
          <p:cNvGrpSpPr/>
          <p:nvPr/>
        </p:nvGrpSpPr>
        <p:grpSpPr>
          <a:xfrm>
            <a:off x="4040785" y="4534323"/>
            <a:ext cx="1194844" cy="492215"/>
            <a:chOff x="4040785" y="4511343"/>
            <a:chExt cx="1194844" cy="492215"/>
          </a:xfrm>
        </p:grpSpPr>
        <p:grpSp>
          <p:nvGrpSpPr>
            <p:cNvPr id="197" name="Groep 196">
              <a:extLst>
                <a:ext uri="{FF2B5EF4-FFF2-40B4-BE49-F238E27FC236}">
                  <a16:creationId xmlns:a16="http://schemas.microsoft.com/office/drawing/2014/main" id="{EA5F3AA5-0341-4999-B4B9-065E9DF199D8}"/>
                </a:ext>
              </a:extLst>
            </p:cNvPr>
            <p:cNvGrpSpPr/>
            <p:nvPr/>
          </p:nvGrpSpPr>
          <p:grpSpPr>
            <a:xfrm>
              <a:off x="4040785" y="4511343"/>
              <a:ext cx="1194844" cy="492215"/>
              <a:chOff x="4058817" y="4504731"/>
              <a:chExt cx="1194844" cy="492215"/>
            </a:xfrm>
          </p:grpSpPr>
          <p:grpSp>
            <p:nvGrpSpPr>
              <p:cNvPr id="190" name="Groep 189">
                <a:extLst>
                  <a:ext uri="{FF2B5EF4-FFF2-40B4-BE49-F238E27FC236}">
                    <a16:creationId xmlns:a16="http://schemas.microsoft.com/office/drawing/2014/main" id="{7115434B-AECA-4E37-A21A-6FBE8C758EF2}"/>
                  </a:ext>
                </a:extLst>
              </p:cNvPr>
              <p:cNvGrpSpPr/>
              <p:nvPr/>
            </p:nvGrpSpPr>
            <p:grpSpPr>
              <a:xfrm>
                <a:off x="4948097" y="4510531"/>
                <a:ext cx="305564" cy="485622"/>
                <a:chOff x="4912929" y="4520224"/>
                <a:chExt cx="305564" cy="485622"/>
              </a:xfrm>
            </p:grpSpPr>
            <p:pic>
              <p:nvPicPr>
                <p:cNvPr id="180" name="Afbeelding 179">
                  <a:extLst>
                    <a:ext uri="{FF2B5EF4-FFF2-40B4-BE49-F238E27FC236}">
                      <a16:creationId xmlns:a16="http://schemas.microsoft.com/office/drawing/2014/main" id="{904B4AB5-7E85-484E-BF01-1CF6088AE1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4912930" y="4733905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81" name="Afbeelding 180">
                  <a:extLst>
                    <a:ext uri="{FF2B5EF4-FFF2-40B4-BE49-F238E27FC236}">
                      <a16:creationId xmlns:a16="http://schemas.microsoft.com/office/drawing/2014/main" id="{EFEE8F4B-7136-4D74-9124-4B55EA5A07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4912929" y="4520224"/>
                  <a:ext cx="305563" cy="271941"/>
                </a:xfrm>
                <a:prstGeom prst="rect">
                  <a:avLst/>
                </a:prstGeom>
              </p:spPr>
            </p:pic>
          </p:grpSp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8B630A96-1AFB-4B03-B9DB-78AA4528C8D8}"/>
                  </a:ext>
                </a:extLst>
              </p:cNvPr>
              <p:cNvSpPr/>
              <p:nvPr/>
            </p:nvSpPr>
            <p:spPr>
              <a:xfrm>
                <a:off x="4081576" y="4512047"/>
                <a:ext cx="1140468" cy="464867"/>
              </a:xfrm>
              <a:prstGeom prst="rect">
                <a:avLst/>
              </a:prstGeom>
              <a:noFill/>
              <a:ln w="12700">
                <a:solidFill>
                  <a:srgbClr val="2951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022C0A"/>
                    </a:solidFill>
                  </a:ln>
                </a:endParaRPr>
              </a:p>
            </p:txBody>
          </p:sp>
          <p:grpSp>
            <p:nvGrpSpPr>
              <p:cNvPr id="191" name="Groep 190">
                <a:extLst>
                  <a:ext uri="{FF2B5EF4-FFF2-40B4-BE49-F238E27FC236}">
                    <a16:creationId xmlns:a16="http://schemas.microsoft.com/office/drawing/2014/main" id="{13BD6A64-B95A-462B-89DD-3AC6188A4B8C}"/>
                  </a:ext>
                </a:extLst>
              </p:cNvPr>
              <p:cNvGrpSpPr/>
              <p:nvPr/>
            </p:nvGrpSpPr>
            <p:grpSpPr>
              <a:xfrm>
                <a:off x="4728077" y="4506257"/>
                <a:ext cx="305564" cy="485622"/>
                <a:chOff x="4679947" y="4525679"/>
                <a:chExt cx="305564" cy="485622"/>
              </a:xfrm>
            </p:grpSpPr>
            <p:pic>
              <p:nvPicPr>
                <p:cNvPr id="182" name="Afbeelding 181">
                  <a:extLst>
                    <a:ext uri="{FF2B5EF4-FFF2-40B4-BE49-F238E27FC236}">
                      <a16:creationId xmlns:a16="http://schemas.microsoft.com/office/drawing/2014/main" id="{FD889C10-407F-4E34-8E79-49BA211948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4679948" y="473936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83" name="Afbeelding 182">
                  <a:extLst>
                    <a:ext uri="{FF2B5EF4-FFF2-40B4-BE49-F238E27FC236}">
                      <a16:creationId xmlns:a16="http://schemas.microsoft.com/office/drawing/2014/main" id="{7F9B9903-BD22-45BE-BA6D-BD851E79FB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4679947" y="4525679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192" name="Groep 191">
                <a:extLst>
                  <a:ext uri="{FF2B5EF4-FFF2-40B4-BE49-F238E27FC236}">
                    <a16:creationId xmlns:a16="http://schemas.microsoft.com/office/drawing/2014/main" id="{0475CE30-745C-4422-85F0-1237AC37BD0E}"/>
                  </a:ext>
                </a:extLst>
              </p:cNvPr>
              <p:cNvGrpSpPr/>
              <p:nvPr/>
            </p:nvGrpSpPr>
            <p:grpSpPr>
              <a:xfrm>
                <a:off x="4502615" y="4506027"/>
                <a:ext cx="305564" cy="485622"/>
                <a:chOff x="4445726" y="4529324"/>
                <a:chExt cx="305564" cy="485622"/>
              </a:xfrm>
            </p:grpSpPr>
            <p:pic>
              <p:nvPicPr>
                <p:cNvPr id="184" name="Afbeelding 183">
                  <a:extLst>
                    <a:ext uri="{FF2B5EF4-FFF2-40B4-BE49-F238E27FC236}">
                      <a16:creationId xmlns:a16="http://schemas.microsoft.com/office/drawing/2014/main" id="{AD540AD6-0494-4BF8-A9CF-EBD749F318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4445727" y="4743005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85" name="Afbeelding 184">
                  <a:extLst>
                    <a:ext uri="{FF2B5EF4-FFF2-40B4-BE49-F238E27FC236}">
                      <a16:creationId xmlns:a16="http://schemas.microsoft.com/office/drawing/2014/main" id="{5C3EF7E6-F10E-41F7-BB38-844575D5ED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4445726" y="4529324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AB54145A-0704-4094-A1AE-FE08F13E6FEF}"/>
                  </a:ext>
                </a:extLst>
              </p:cNvPr>
              <p:cNvGrpSpPr/>
              <p:nvPr/>
            </p:nvGrpSpPr>
            <p:grpSpPr>
              <a:xfrm>
                <a:off x="4282713" y="4504731"/>
                <a:ext cx="305564" cy="485622"/>
                <a:chOff x="4212743" y="4524376"/>
                <a:chExt cx="305564" cy="485622"/>
              </a:xfrm>
            </p:grpSpPr>
            <p:pic>
              <p:nvPicPr>
                <p:cNvPr id="186" name="Afbeelding 185">
                  <a:extLst>
                    <a:ext uri="{FF2B5EF4-FFF2-40B4-BE49-F238E27FC236}">
                      <a16:creationId xmlns:a16="http://schemas.microsoft.com/office/drawing/2014/main" id="{D8CE5F69-3A69-4695-A419-A97A73A36D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4212744" y="4738057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87" name="Afbeelding 186">
                  <a:extLst>
                    <a:ext uri="{FF2B5EF4-FFF2-40B4-BE49-F238E27FC236}">
                      <a16:creationId xmlns:a16="http://schemas.microsoft.com/office/drawing/2014/main" id="{A659E87B-48EB-4FA2-9D7C-BF339CDED5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4212743" y="4524376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194" name="Groep 193">
                <a:extLst>
                  <a:ext uri="{FF2B5EF4-FFF2-40B4-BE49-F238E27FC236}">
                    <a16:creationId xmlns:a16="http://schemas.microsoft.com/office/drawing/2014/main" id="{09CDAF57-913C-46A7-843F-D9AAC3E2ED4D}"/>
                  </a:ext>
                </a:extLst>
              </p:cNvPr>
              <p:cNvGrpSpPr/>
              <p:nvPr/>
            </p:nvGrpSpPr>
            <p:grpSpPr>
              <a:xfrm>
                <a:off x="4058817" y="4511324"/>
                <a:ext cx="305564" cy="485622"/>
                <a:chOff x="4212743" y="4524376"/>
                <a:chExt cx="305564" cy="485622"/>
              </a:xfrm>
            </p:grpSpPr>
            <p:pic>
              <p:nvPicPr>
                <p:cNvPr id="195" name="Afbeelding 194">
                  <a:extLst>
                    <a:ext uri="{FF2B5EF4-FFF2-40B4-BE49-F238E27FC236}">
                      <a16:creationId xmlns:a16="http://schemas.microsoft.com/office/drawing/2014/main" id="{D51D1BDB-3BCE-4864-A44B-014D77C079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4212744" y="4738057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96" name="Afbeelding 195">
                  <a:extLst>
                    <a:ext uri="{FF2B5EF4-FFF2-40B4-BE49-F238E27FC236}">
                      <a16:creationId xmlns:a16="http://schemas.microsoft.com/office/drawing/2014/main" id="{85F6C657-D294-4545-AB0A-AEBA77490E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4212743" y="4524376"/>
                  <a:ext cx="305563" cy="271941"/>
                </a:xfrm>
                <a:prstGeom prst="rect">
                  <a:avLst/>
                </a:prstGeom>
              </p:spPr>
            </p:pic>
          </p:grpSp>
        </p:grp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E7B30D06-5ED8-43DA-BB94-B0B83E3AB06C}"/>
                </a:ext>
              </a:extLst>
            </p:cNvPr>
            <p:cNvSpPr txBox="1"/>
            <p:nvPr/>
          </p:nvSpPr>
          <p:spPr>
            <a:xfrm>
              <a:off x="4374900" y="4575694"/>
              <a:ext cx="518607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29512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b="1" dirty="0">
                  <a:ln w="3175">
                    <a:noFill/>
                  </a:ln>
                  <a:solidFill>
                    <a:srgbClr val="011906"/>
                  </a:solidFill>
                </a:rPr>
                <a:t>150</a:t>
              </a:r>
              <a:endParaRPr lang="en-US" sz="1600" b="1" dirty="0">
                <a:ln w="3175">
                  <a:noFill/>
                </a:ln>
                <a:solidFill>
                  <a:srgbClr val="011906"/>
                </a:solidFill>
              </a:endParaRPr>
            </a:p>
          </p:txBody>
        </p:sp>
      </p:grpSp>
      <p:grpSp>
        <p:nvGrpSpPr>
          <p:cNvPr id="200" name="Groep 199">
            <a:extLst>
              <a:ext uri="{FF2B5EF4-FFF2-40B4-BE49-F238E27FC236}">
                <a16:creationId xmlns:a16="http://schemas.microsoft.com/office/drawing/2014/main" id="{26909AE6-228A-495F-A709-DEF48409B2B6}"/>
              </a:ext>
            </a:extLst>
          </p:cNvPr>
          <p:cNvGrpSpPr/>
          <p:nvPr/>
        </p:nvGrpSpPr>
        <p:grpSpPr>
          <a:xfrm>
            <a:off x="4040269" y="5242883"/>
            <a:ext cx="1194189" cy="273488"/>
            <a:chOff x="4041438" y="5250535"/>
            <a:chExt cx="1194189" cy="273488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76E5AC0-E7F3-4903-A74E-EC8B666EA9E1}"/>
                </a:ext>
              </a:extLst>
            </p:cNvPr>
            <p:cNvSpPr/>
            <p:nvPr/>
          </p:nvSpPr>
          <p:spPr>
            <a:xfrm>
              <a:off x="4088046" y="5267162"/>
              <a:ext cx="196864" cy="218124"/>
            </a:xfrm>
            <a:prstGeom prst="rect">
              <a:avLst/>
            </a:prstGeom>
            <a:noFill/>
            <a:ln w="12700">
              <a:solidFill>
                <a:srgbClr val="2951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22C0A"/>
                  </a:solidFill>
                </a:ln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020A75A-932B-43D2-88F0-FC829121CCFF}"/>
                </a:ext>
              </a:extLst>
            </p:cNvPr>
            <p:cNvSpPr/>
            <p:nvPr/>
          </p:nvSpPr>
          <p:spPr>
            <a:xfrm>
              <a:off x="4386465" y="5271413"/>
              <a:ext cx="196864" cy="218124"/>
            </a:xfrm>
            <a:prstGeom prst="rect">
              <a:avLst/>
            </a:prstGeom>
            <a:noFill/>
            <a:ln w="12700">
              <a:solidFill>
                <a:srgbClr val="2951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22C0A"/>
                  </a:solidFill>
                </a:ln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C72673F6-3891-48A6-8D9C-64ED193E0ADB}"/>
                </a:ext>
              </a:extLst>
            </p:cNvPr>
            <p:cNvSpPr/>
            <p:nvPr/>
          </p:nvSpPr>
          <p:spPr>
            <a:xfrm>
              <a:off x="4683995" y="5271413"/>
              <a:ext cx="196864" cy="218124"/>
            </a:xfrm>
            <a:prstGeom prst="rect">
              <a:avLst/>
            </a:prstGeom>
            <a:noFill/>
            <a:ln w="12700">
              <a:solidFill>
                <a:srgbClr val="2951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22C0A"/>
                  </a:solidFill>
                </a:ln>
              </a:endParaRPr>
            </a:p>
          </p:txBody>
        </p:sp>
        <p:grpSp>
          <p:nvGrpSpPr>
            <p:cNvPr id="199" name="Groep 198">
              <a:extLst>
                <a:ext uri="{FF2B5EF4-FFF2-40B4-BE49-F238E27FC236}">
                  <a16:creationId xmlns:a16="http://schemas.microsoft.com/office/drawing/2014/main" id="{969DC51F-E7BB-4F0C-ABC0-7C48FB6B9F9D}"/>
                </a:ext>
              </a:extLst>
            </p:cNvPr>
            <p:cNvGrpSpPr/>
            <p:nvPr/>
          </p:nvGrpSpPr>
          <p:grpSpPr>
            <a:xfrm>
              <a:off x="4930064" y="5251744"/>
              <a:ext cx="305563" cy="271941"/>
              <a:chOff x="4927525" y="5240253"/>
              <a:chExt cx="305563" cy="271941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B48C7551-FED7-4748-A721-264A4C73C14C}"/>
                  </a:ext>
                </a:extLst>
              </p:cNvPr>
              <p:cNvSpPr/>
              <p:nvPr/>
            </p:nvSpPr>
            <p:spPr>
              <a:xfrm>
                <a:off x="4976858" y="5259335"/>
                <a:ext cx="196864" cy="218124"/>
              </a:xfrm>
              <a:prstGeom prst="rect">
                <a:avLst/>
              </a:prstGeom>
              <a:noFill/>
              <a:ln w="12700">
                <a:solidFill>
                  <a:srgbClr val="2951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022C0A"/>
                    </a:solidFill>
                  </a:ln>
                </a:endParaRPr>
              </a:p>
            </p:txBody>
          </p:sp>
          <p:pic>
            <p:nvPicPr>
              <p:cNvPr id="23" name="Afbeelding 22">
                <a:extLst>
                  <a:ext uri="{FF2B5EF4-FFF2-40B4-BE49-F238E27FC236}">
                    <a16:creationId xmlns:a16="http://schemas.microsoft.com/office/drawing/2014/main" id="{B51E1881-B367-47AD-8794-238BF8F017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4927525" y="5240253"/>
                <a:ext cx="305563" cy="271941"/>
              </a:xfrm>
              <a:prstGeom prst="rect">
                <a:avLst/>
              </a:prstGeom>
            </p:spPr>
          </p:pic>
        </p:grpSp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32446AEF-A3F0-426D-8D68-9114CD3E7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3" t="10266" r="29249" b="24171"/>
            <a:stretch/>
          </p:blipFill>
          <p:spPr>
            <a:xfrm rot="979953">
              <a:off x="4639734" y="5250535"/>
              <a:ext cx="305563" cy="271941"/>
            </a:xfrm>
            <a:prstGeom prst="rect">
              <a:avLst/>
            </a:prstGeom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3B7E09C6-EDCD-4C1A-9BCA-AD5EA780A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3" t="10266" r="29249" b="24171"/>
            <a:stretch/>
          </p:blipFill>
          <p:spPr>
            <a:xfrm rot="979953">
              <a:off x="4331767" y="5252082"/>
              <a:ext cx="305563" cy="271941"/>
            </a:xfrm>
            <a:prstGeom prst="rect">
              <a:avLst/>
            </a:prstGeom>
          </p:spPr>
        </p:pic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069A7AD9-FF80-410C-AE3C-00226CF59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3" t="10266" r="29249" b="24171"/>
            <a:stretch/>
          </p:blipFill>
          <p:spPr>
            <a:xfrm rot="979953">
              <a:off x="4041438" y="5252081"/>
              <a:ext cx="305563" cy="271941"/>
            </a:xfrm>
            <a:prstGeom prst="rect">
              <a:avLst/>
            </a:prstGeom>
          </p:spPr>
        </p:pic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D7D33EFD-0A58-42C8-A04E-4364B16385FC}"/>
              </a:ext>
            </a:extLst>
          </p:cNvPr>
          <p:cNvGrpSpPr/>
          <p:nvPr/>
        </p:nvGrpSpPr>
        <p:grpSpPr>
          <a:xfrm>
            <a:off x="2509568" y="2124688"/>
            <a:ext cx="4238570" cy="1205495"/>
            <a:chOff x="2509567" y="2093879"/>
            <a:chExt cx="4238570" cy="1205495"/>
          </a:xfrm>
        </p:grpSpPr>
        <p:grpSp>
          <p:nvGrpSpPr>
            <p:cNvPr id="177" name="Groep 176">
              <a:extLst>
                <a:ext uri="{FF2B5EF4-FFF2-40B4-BE49-F238E27FC236}">
                  <a16:creationId xmlns:a16="http://schemas.microsoft.com/office/drawing/2014/main" id="{B24C3C4C-AB7B-478F-BC7F-6DDE7D441F43}"/>
                </a:ext>
              </a:extLst>
            </p:cNvPr>
            <p:cNvGrpSpPr/>
            <p:nvPr/>
          </p:nvGrpSpPr>
          <p:grpSpPr>
            <a:xfrm>
              <a:off x="2509567" y="2093879"/>
              <a:ext cx="4238570" cy="1205495"/>
              <a:chOff x="2509829" y="2099550"/>
              <a:chExt cx="4238570" cy="1205495"/>
            </a:xfrm>
          </p:grpSpPr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1341239B-1A42-4F0F-93B5-564404DF09AC}"/>
                  </a:ext>
                </a:extLst>
              </p:cNvPr>
              <p:cNvGrpSpPr/>
              <p:nvPr/>
            </p:nvGrpSpPr>
            <p:grpSpPr>
              <a:xfrm>
                <a:off x="6210368" y="2104367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28" name="Afbeelding 27">
                  <a:extLst>
                    <a:ext uri="{FF2B5EF4-FFF2-40B4-BE49-F238E27FC236}">
                      <a16:creationId xmlns:a16="http://schemas.microsoft.com/office/drawing/2014/main" id="{739723BD-7E34-480A-AB0D-6033BB6229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29" name="Afbeelding 28">
                  <a:extLst>
                    <a:ext uri="{FF2B5EF4-FFF2-40B4-BE49-F238E27FC236}">
                      <a16:creationId xmlns:a16="http://schemas.microsoft.com/office/drawing/2014/main" id="{D0C9E6FA-8958-414F-A700-864BA302FE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30" name="Afbeelding 29">
                  <a:extLst>
                    <a:ext uri="{FF2B5EF4-FFF2-40B4-BE49-F238E27FC236}">
                      <a16:creationId xmlns:a16="http://schemas.microsoft.com/office/drawing/2014/main" id="{0C0FC3A3-9770-4867-BAA5-897ED0E9C8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31" name="Afbeelding 30">
                  <a:extLst>
                    <a:ext uri="{FF2B5EF4-FFF2-40B4-BE49-F238E27FC236}">
                      <a16:creationId xmlns:a16="http://schemas.microsoft.com/office/drawing/2014/main" id="{F2DC8F7E-697B-4078-BC9F-93AEE9469D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32" name="Afbeelding 31">
                  <a:extLst>
                    <a:ext uri="{FF2B5EF4-FFF2-40B4-BE49-F238E27FC236}">
                      <a16:creationId xmlns:a16="http://schemas.microsoft.com/office/drawing/2014/main" id="{9571406C-03FF-490D-82C9-CB74EAFAEF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A635AA85-190D-4FF6-8E4B-1736020B9753}"/>
                  </a:ext>
                </a:extLst>
              </p:cNvPr>
              <p:cNvGrpSpPr/>
              <p:nvPr/>
            </p:nvGrpSpPr>
            <p:grpSpPr>
              <a:xfrm>
                <a:off x="5982633" y="2106695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35" name="Afbeelding 34">
                  <a:extLst>
                    <a:ext uri="{FF2B5EF4-FFF2-40B4-BE49-F238E27FC236}">
                      <a16:creationId xmlns:a16="http://schemas.microsoft.com/office/drawing/2014/main" id="{5DE5B2DC-49D6-4792-86FB-480FD2F97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36" name="Afbeelding 35">
                  <a:extLst>
                    <a:ext uri="{FF2B5EF4-FFF2-40B4-BE49-F238E27FC236}">
                      <a16:creationId xmlns:a16="http://schemas.microsoft.com/office/drawing/2014/main" id="{AA5E3066-379E-4F00-AEFD-BA917B7B29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37" name="Afbeelding 36">
                  <a:extLst>
                    <a:ext uri="{FF2B5EF4-FFF2-40B4-BE49-F238E27FC236}">
                      <a16:creationId xmlns:a16="http://schemas.microsoft.com/office/drawing/2014/main" id="{3B552214-7E43-487A-B448-419A45517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38" name="Afbeelding 37">
                  <a:extLst>
                    <a:ext uri="{FF2B5EF4-FFF2-40B4-BE49-F238E27FC236}">
                      <a16:creationId xmlns:a16="http://schemas.microsoft.com/office/drawing/2014/main" id="{C6DC2D9A-9F2A-4DB3-A66C-F7375A7B42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39" name="Afbeelding 38">
                  <a:extLst>
                    <a:ext uri="{FF2B5EF4-FFF2-40B4-BE49-F238E27FC236}">
                      <a16:creationId xmlns:a16="http://schemas.microsoft.com/office/drawing/2014/main" id="{870714B4-64F3-46CF-B812-5CF03C147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CBB1B1BD-9B39-41A3-A06E-047F1CA10378}"/>
                  </a:ext>
                </a:extLst>
              </p:cNvPr>
              <p:cNvGrpSpPr/>
              <p:nvPr/>
            </p:nvGrpSpPr>
            <p:grpSpPr>
              <a:xfrm>
                <a:off x="5743485" y="2111351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41" name="Afbeelding 40">
                  <a:extLst>
                    <a:ext uri="{FF2B5EF4-FFF2-40B4-BE49-F238E27FC236}">
                      <a16:creationId xmlns:a16="http://schemas.microsoft.com/office/drawing/2014/main" id="{36F9392C-5364-41A8-BB7F-1F2563A848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42" name="Afbeelding 41">
                  <a:extLst>
                    <a:ext uri="{FF2B5EF4-FFF2-40B4-BE49-F238E27FC236}">
                      <a16:creationId xmlns:a16="http://schemas.microsoft.com/office/drawing/2014/main" id="{FE8BCDAC-4FB4-458E-AAD7-67A40B6FBB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43" name="Afbeelding 42">
                  <a:extLst>
                    <a:ext uri="{FF2B5EF4-FFF2-40B4-BE49-F238E27FC236}">
                      <a16:creationId xmlns:a16="http://schemas.microsoft.com/office/drawing/2014/main" id="{4E98407B-8B03-419E-A668-0C8115DBA5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44" name="Afbeelding 43">
                  <a:extLst>
                    <a:ext uri="{FF2B5EF4-FFF2-40B4-BE49-F238E27FC236}">
                      <a16:creationId xmlns:a16="http://schemas.microsoft.com/office/drawing/2014/main" id="{AF265167-ED33-4E38-B6E6-7090A8B496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45" name="Afbeelding 44">
                  <a:extLst>
                    <a:ext uri="{FF2B5EF4-FFF2-40B4-BE49-F238E27FC236}">
                      <a16:creationId xmlns:a16="http://schemas.microsoft.com/office/drawing/2014/main" id="{593421C3-3187-4DA2-9D00-54E88D23CC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FA894C59-CD05-463D-97C4-046501DCB64B}"/>
                  </a:ext>
                </a:extLst>
              </p:cNvPr>
              <p:cNvGrpSpPr/>
              <p:nvPr/>
            </p:nvGrpSpPr>
            <p:grpSpPr>
              <a:xfrm>
                <a:off x="5515095" y="2111351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47" name="Afbeelding 46">
                  <a:extLst>
                    <a:ext uri="{FF2B5EF4-FFF2-40B4-BE49-F238E27FC236}">
                      <a16:creationId xmlns:a16="http://schemas.microsoft.com/office/drawing/2014/main" id="{81B83395-6E57-43C9-BA40-D2176A8C5F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48" name="Afbeelding 47">
                  <a:extLst>
                    <a:ext uri="{FF2B5EF4-FFF2-40B4-BE49-F238E27FC236}">
                      <a16:creationId xmlns:a16="http://schemas.microsoft.com/office/drawing/2014/main" id="{660199EA-C46E-42D0-A73D-232BC5CEDA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49" name="Afbeelding 48">
                  <a:extLst>
                    <a:ext uri="{FF2B5EF4-FFF2-40B4-BE49-F238E27FC236}">
                      <a16:creationId xmlns:a16="http://schemas.microsoft.com/office/drawing/2014/main" id="{B2364B37-1C2F-4536-A004-042826862A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50" name="Afbeelding 49">
                  <a:extLst>
                    <a:ext uri="{FF2B5EF4-FFF2-40B4-BE49-F238E27FC236}">
                      <a16:creationId xmlns:a16="http://schemas.microsoft.com/office/drawing/2014/main" id="{0EB2685A-1987-4A87-B09C-79726C29F5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51" name="Afbeelding 50">
                  <a:extLst>
                    <a:ext uri="{FF2B5EF4-FFF2-40B4-BE49-F238E27FC236}">
                      <a16:creationId xmlns:a16="http://schemas.microsoft.com/office/drawing/2014/main" id="{B2FDF8FF-3893-4E67-AEF6-A8A80CD0FE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4B4E48FC-3D1A-4620-91C7-36849FB7C474}"/>
                  </a:ext>
                </a:extLst>
              </p:cNvPr>
              <p:cNvGrpSpPr/>
              <p:nvPr/>
            </p:nvGrpSpPr>
            <p:grpSpPr>
              <a:xfrm>
                <a:off x="5281325" y="2111351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53" name="Afbeelding 52">
                  <a:extLst>
                    <a:ext uri="{FF2B5EF4-FFF2-40B4-BE49-F238E27FC236}">
                      <a16:creationId xmlns:a16="http://schemas.microsoft.com/office/drawing/2014/main" id="{9518128B-0647-4702-869E-AB9A545E2A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54" name="Afbeelding 53">
                  <a:extLst>
                    <a:ext uri="{FF2B5EF4-FFF2-40B4-BE49-F238E27FC236}">
                      <a16:creationId xmlns:a16="http://schemas.microsoft.com/office/drawing/2014/main" id="{F68661A0-A1DC-486C-A083-C08510812C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55" name="Afbeelding 54">
                  <a:extLst>
                    <a:ext uri="{FF2B5EF4-FFF2-40B4-BE49-F238E27FC236}">
                      <a16:creationId xmlns:a16="http://schemas.microsoft.com/office/drawing/2014/main" id="{1179E03A-4598-4392-8C20-397A2B7B63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56" name="Afbeelding 55">
                  <a:extLst>
                    <a:ext uri="{FF2B5EF4-FFF2-40B4-BE49-F238E27FC236}">
                      <a16:creationId xmlns:a16="http://schemas.microsoft.com/office/drawing/2014/main" id="{9FE084DA-AD05-40A8-8275-0AD3DA1E9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57" name="Afbeelding 56">
                  <a:extLst>
                    <a:ext uri="{FF2B5EF4-FFF2-40B4-BE49-F238E27FC236}">
                      <a16:creationId xmlns:a16="http://schemas.microsoft.com/office/drawing/2014/main" id="{78E8028B-DFC1-4E8E-984F-50F6FE860A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628E1E6D-11FE-42B6-AADE-DFAEECB7665B}"/>
                  </a:ext>
                </a:extLst>
              </p:cNvPr>
              <p:cNvGrpSpPr/>
              <p:nvPr/>
            </p:nvGrpSpPr>
            <p:grpSpPr>
              <a:xfrm>
                <a:off x="5049915" y="2111351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59" name="Afbeelding 58">
                  <a:extLst>
                    <a:ext uri="{FF2B5EF4-FFF2-40B4-BE49-F238E27FC236}">
                      <a16:creationId xmlns:a16="http://schemas.microsoft.com/office/drawing/2014/main" id="{08AA1F36-A5E4-4891-9E3B-327C7958D9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60" name="Afbeelding 59">
                  <a:extLst>
                    <a:ext uri="{FF2B5EF4-FFF2-40B4-BE49-F238E27FC236}">
                      <a16:creationId xmlns:a16="http://schemas.microsoft.com/office/drawing/2014/main" id="{42A07FAE-219F-4DCC-B435-3B396F14F4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61" name="Afbeelding 60">
                  <a:extLst>
                    <a:ext uri="{FF2B5EF4-FFF2-40B4-BE49-F238E27FC236}">
                      <a16:creationId xmlns:a16="http://schemas.microsoft.com/office/drawing/2014/main" id="{49867C6A-E41A-4780-AF26-E2837E0AE3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62" name="Afbeelding 61">
                  <a:extLst>
                    <a:ext uri="{FF2B5EF4-FFF2-40B4-BE49-F238E27FC236}">
                      <a16:creationId xmlns:a16="http://schemas.microsoft.com/office/drawing/2014/main" id="{CCC99A41-EE9F-4745-8AAB-8B9B5B3FB5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63" name="Afbeelding 62">
                  <a:extLst>
                    <a:ext uri="{FF2B5EF4-FFF2-40B4-BE49-F238E27FC236}">
                      <a16:creationId xmlns:a16="http://schemas.microsoft.com/office/drawing/2014/main" id="{440CF4AD-5E65-4D62-B7A6-CC046751A4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34093EB0-09BF-4F2E-AB29-B7F5F5D83130}"/>
                  </a:ext>
                </a:extLst>
              </p:cNvPr>
              <p:cNvGrpSpPr/>
              <p:nvPr/>
            </p:nvGrpSpPr>
            <p:grpSpPr>
              <a:xfrm>
                <a:off x="4827934" y="2106953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65" name="Afbeelding 64">
                  <a:extLst>
                    <a:ext uri="{FF2B5EF4-FFF2-40B4-BE49-F238E27FC236}">
                      <a16:creationId xmlns:a16="http://schemas.microsoft.com/office/drawing/2014/main" id="{50FBA8C1-9681-4D2F-934A-4CA2DD891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66" name="Afbeelding 65">
                  <a:extLst>
                    <a:ext uri="{FF2B5EF4-FFF2-40B4-BE49-F238E27FC236}">
                      <a16:creationId xmlns:a16="http://schemas.microsoft.com/office/drawing/2014/main" id="{152CCF54-47A7-4D27-BB09-E9EECADCC8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67" name="Afbeelding 66">
                  <a:extLst>
                    <a:ext uri="{FF2B5EF4-FFF2-40B4-BE49-F238E27FC236}">
                      <a16:creationId xmlns:a16="http://schemas.microsoft.com/office/drawing/2014/main" id="{9EB0DC01-FCE0-4DC7-B7F4-6759F95A3C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68" name="Afbeelding 67">
                  <a:extLst>
                    <a:ext uri="{FF2B5EF4-FFF2-40B4-BE49-F238E27FC236}">
                      <a16:creationId xmlns:a16="http://schemas.microsoft.com/office/drawing/2014/main" id="{78B27234-4958-42B2-946E-74BC164AE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69" name="Afbeelding 68">
                  <a:extLst>
                    <a:ext uri="{FF2B5EF4-FFF2-40B4-BE49-F238E27FC236}">
                      <a16:creationId xmlns:a16="http://schemas.microsoft.com/office/drawing/2014/main" id="{51481664-C887-4055-9797-0E967814E7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ep 69">
                <a:extLst>
                  <a:ext uri="{FF2B5EF4-FFF2-40B4-BE49-F238E27FC236}">
                    <a16:creationId xmlns:a16="http://schemas.microsoft.com/office/drawing/2014/main" id="{A3D6E200-6A50-4DA5-A15A-CF5D84FE7D6D}"/>
                  </a:ext>
                </a:extLst>
              </p:cNvPr>
              <p:cNvGrpSpPr/>
              <p:nvPr/>
            </p:nvGrpSpPr>
            <p:grpSpPr>
              <a:xfrm>
                <a:off x="4604178" y="2109023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71" name="Afbeelding 70">
                  <a:extLst>
                    <a:ext uri="{FF2B5EF4-FFF2-40B4-BE49-F238E27FC236}">
                      <a16:creationId xmlns:a16="http://schemas.microsoft.com/office/drawing/2014/main" id="{8BEE14F4-9978-4B7F-A090-4A24C28A94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72" name="Afbeelding 71">
                  <a:extLst>
                    <a:ext uri="{FF2B5EF4-FFF2-40B4-BE49-F238E27FC236}">
                      <a16:creationId xmlns:a16="http://schemas.microsoft.com/office/drawing/2014/main" id="{06ABA593-D58C-4C56-A0B3-42E27C671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73" name="Afbeelding 72">
                  <a:extLst>
                    <a:ext uri="{FF2B5EF4-FFF2-40B4-BE49-F238E27FC236}">
                      <a16:creationId xmlns:a16="http://schemas.microsoft.com/office/drawing/2014/main" id="{D3D08866-70FC-4C02-8FB1-439268D679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74" name="Afbeelding 73">
                  <a:extLst>
                    <a:ext uri="{FF2B5EF4-FFF2-40B4-BE49-F238E27FC236}">
                      <a16:creationId xmlns:a16="http://schemas.microsoft.com/office/drawing/2014/main" id="{04DB0BF3-EF81-4487-AC85-AD9378D63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75" name="Afbeelding 74">
                  <a:extLst>
                    <a:ext uri="{FF2B5EF4-FFF2-40B4-BE49-F238E27FC236}">
                      <a16:creationId xmlns:a16="http://schemas.microsoft.com/office/drawing/2014/main" id="{1ED30797-8681-4B2E-B9B1-C365982BF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76" name="Groep 75">
                <a:extLst>
                  <a:ext uri="{FF2B5EF4-FFF2-40B4-BE49-F238E27FC236}">
                    <a16:creationId xmlns:a16="http://schemas.microsoft.com/office/drawing/2014/main" id="{9953C472-FE58-4E9A-8892-46FCED2CEE50}"/>
                  </a:ext>
                </a:extLst>
              </p:cNvPr>
              <p:cNvGrpSpPr/>
              <p:nvPr/>
            </p:nvGrpSpPr>
            <p:grpSpPr>
              <a:xfrm>
                <a:off x="4376989" y="2119035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77" name="Afbeelding 76">
                  <a:extLst>
                    <a:ext uri="{FF2B5EF4-FFF2-40B4-BE49-F238E27FC236}">
                      <a16:creationId xmlns:a16="http://schemas.microsoft.com/office/drawing/2014/main" id="{FD69F9A6-00AC-48A2-B56D-C371B2F221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78" name="Afbeelding 77">
                  <a:extLst>
                    <a:ext uri="{FF2B5EF4-FFF2-40B4-BE49-F238E27FC236}">
                      <a16:creationId xmlns:a16="http://schemas.microsoft.com/office/drawing/2014/main" id="{86932B1E-B854-4406-B291-9830F1577A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79" name="Afbeelding 78">
                  <a:extLst>
                    <a:ext uri="{FF2B5EF4-FFF2-40B4-BE49-F238E27FC236}">
                      <a16:creationId xmlns:a16="http://schemas.microsoft.com/office/drawing/2014/main" id="{75DE6D6F-2400-4F8F-B60D-B066ED7394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80" name="Afbeelding 79">
                  <a:extLst>
                    <a:ext uri="{FF2B5EF4-FFF2-40B4-BE49-F238E27FC236}">
                      <a16:creationId xmlns:a16="http://schemas.microsoft.com/office/drawing/2014/main" id="{51D4808E-DA81-4FE4-87CC-172BA9BF9C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81" name="Afbeelding 80">
                  <a:extLst>
                    <a:ext uri="{FF2B5EF4-FFF2-40B4-BE49-F238E27FC236}">
                      <a16:creationId xmlns:a16="http://schemas.microsoft.com/office/drawing/2014/main" id="{6EE3D6CA-EFA6-4D15-8A15-BB6D6BC2C7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ep 81">
                <a:extLst>
                  <a:ext uri="{FF2B5EF4-FFF2-40B4-BE49-F238E27FC236}">
                    <a16:creationId xmlns:a16="http://schemas.microsoft.com/office/drawing/2014/main" id="{9847AAF2-0BA8-4965-9999-AD624AE79E62}"/>
                  </a:ext>
                </a:extLst>
              </p:cNvPr>
              <p:cNvGrpSpPr/>
              <p:nvPr/>
            </p:nvGrpSpPr>
            <p:grpSpPr>
              <a:xfrm>
                <a:off x="4146993" y="2115991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83" name="Afbeelding 82">
                  <a:extLst>
                    <a:ext uri="{FF2B5EF4-FFF2-40B4-BE49-F238E27FC236}">
                      <a16:creationId xmlns:a16="http://schemas.microsoft.com/office/drawing/2014/main" id="{36CD58E6-C10A-44E8-8B25-E350AC4886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84" name="Afbeelding 83">
                  <a:extLst>
                    <a:ext uri="{FF2B5EF4-FFF2-40B4-BE49-F238E27FC236}">
                      <a16:creationId xmlns:a16="http://schemas.microsoft.com/office/drawing/2014/main" id="{585A962F-346C-46C9-A10D-7A12EA4264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85" name="Afbeelding 84">
                  <a:extLst>
                    <a:ext uri="{FF2B5EF4-FFF2-40B4-BE49-F238E27FC236}">
                      <a16:creationId xmlns:a16="http://schemas.microsoft.com/office/drawing/2014/main" id="{B62344D2-4D4D-4BA4-9C57-FBE717E24F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86" name="Afbeelding 85">
                  <a:extLst>
                    <a:ext uri="{FF2B5EF4-FFF2-40B4-BE49-F238E27FC236}">
                      <a16:creationId xmlns:a16="http://schemas.microsoft.com/office/drawing/2014/main" id="{0A58E29D-A9DA-4A94-A53B-BFEF308822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87" name="Afbeelding 86">
                  <a:extLst>
                    <a:ext uri="{FF2B5EF4-FFF2-40B4-BE49-F238E27FC236}">
                      <a16:creationId xmlns:a16="http://schemas.microsoft.com/office/drawing/2014/main" id="{9437AB8D-740A-4802-9A59-AFD4B6D9AB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oep 87">
                <a:extLst>
                  <a:ext uri="{FF2B5EF4-FFF2-40B4-BE49-F238E27FC236}">
                    <a16:creationId xmlns:a16="http://schemas.microsoft.com/office/drawing/2014/main" id="{162CD365-E78A-4B93-8C40-3A4AE8F7AEEE}"/>
                  </a:ext>
                </a:extLst>
              </p:cNvPr>
              <p:cNvGrpSpPr/>
              <p:nvPr/>
            </p:nvGrpSpPr>
            <p:grpSpPr>
              <a:xfrm>
                <a:off x="3915444" y="2111351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89" name="Afbeelding 88">
                  <a:extLst>
                    <a:ext uri="{FF2B5EF4-FFF2-40B4-BE49-F238E27FC236}">
                      <a16:creationId xmlns:a16="http://schemas.microsoft.com/office/drawing/2014/main" id="{C3A5CFCB-4110-4098-A650-0D372C1265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90" name="Afbeelding 89">
                  <a:extLst>
                    <a:ext uri="{FF2B5EF4-FFF2-40B4-BE49-F238E27FC236}">
                      <a16:creationId xmlns:a16="http://schemas.microsoft.com/office/drawing/2014/main" id="{6935AE3C-4B55-43DA-B3D7-7E13BC2A2C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91" name="Afbeelding 90">
                  <a:extLst>
                    <a:ext uri="{FF2B5EF4-FFF2-40B4-BE49-F238E27FC236}">
                      <a16:creationId xmlns:a16="http://schemas.microsoft.com/office/drawing/2014/main" id="{081C615F-D81A-4FCB-92A0-46BAF8B74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92" name="Afbeelding 91">
                  <a:extLst>
                    <a:ext uri="{FF2B5EF4-FFF2-40B4-BE49-F238E27FC236}">
                      <a16:creationId xmlns:a16="http://schemas.microsoft.com/office/drawing/2014/main" id="{6FFD23B3-EEFB-44F3-9229-3D3970A374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93" name="Afbeelding 92">
                  <a:extLst>
                    <a:ext uri="{FF2B5EF4-FFF2-40B4-BE49-F238E27FC236}">
                      <a16:creationId xmlns:a16="http://schemas.microsoft.com/office/drawing/2014/main" id="{95519766-41E2-4A74-AC8C-EAF0FBA757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24AADECC-E59E-49A8-B4E3-D1F634CDD2EB}"/>
                  </a:ext>
                </a:extLst>
              </p:cNvPr>
              <p:cNvGrpSpPr/>
              <p:nvPr/>
            </p:nvGrpSpPr>
            <p:grpSpPr>
              <a:xfrm>
                <a:off x="3689452" y="2111351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95" name="Afbeelding 94">
                  <a:extLst>
                    <a:ext uri="{FF2B5EF4-FFF2-40B4-BE49-F238E27FC236}">
                      <a16:creationId xmlns:a16="http://schemas.microsoft.com/office/drawing/2014/main" id="{EB3A668B-5BB1-4DDD-8ACF-2BA90FB047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96" name="Afbeelding 95">
                  <a:extLst>
                    <a:ext uri="{FF2B5EF4-FFF2-40B4-BE49-F238E27FC236}">
                      <a16:creationId xmlns:a16="http://schemas.microsoft.com/office/drawing/2014/main" id="{51EDE275-2186-4CA5-81BB-DE37B43604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97" name="Afbeelding 96">
                  <a:extLst>
                    <a:ext uri="{FF2B5EF4-FFF2-40B4-BE49-F238E27FC236}">
                      <a16:creationId xmlns:a16="http://schemas.microsoft.com/office/drawing/2014/main" id="{404AE274-BE25-41BF-8B15-1A19F0BF26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98" name="Afbeelding 97">
                  <a:extLst>
                    <a:ext uri="{FF2B5EF4-FFF2-40B4-BE49-F238E27FC236}">
                      <a16:creationId xmlns:a16="http://schemas.microsoft.com/office/drawing/2014/main" id="{505C21BB-B63A-45F1-B390-535D1685F8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99" name="Afbeelding 98">
                  <a:extLst>
                    <a:ext uri="{FF2B5EF4-FFF2-40B4-BE49-F238E27FC236}">
                      <a16:creationId xmlns:a16="http://schemas.microsoft.com/office/drawing/2014/main" id="{CFDD023E-49BC-4F49-A83B-D48BF01C1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100" name="Groep 99">
                <a:extLst>
                  <a:ext uri="{FF2B5EF4-FFF2-40B4-BE49-F238E27FC236}">
                    <a16:creationId xmlns:a16="http://schemas.microsoft.com/office/drawing/2014/main" id="{F297105D-6C3A-42D9-BEC5-01CF1A8E1B64}"/>
                  </a:ext>
                </a:extLst>
              </p:cNvPr>
              <p:cNvGrpSpPr/>
              <p:nvPr/>
            </p:nvGrpSpPr>
            <p:grpSpPr>
              <a:xfrm>
                <a:off x="3461086" y="2111351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101" name="Afbeelding 100">
                  <a:extLst>
                    <a:ext uri="{FF2B5EF4-FFF2-40B4-BE49-F238E27FC236}">
                      <a16:creationId xmlns:a16="http://schemas.microsoft.com/office/drawing/2014/main" id="{F7393D76-A705-410A-B8AD-6C61492B86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02" name="Afbeelding 101">
                  <a:extLst>
                    <a:ext uri="{FF2B5EF4-FFF2-40B4-BE49-F238E27FC236}">
                      <a16:creationId xmlns:a16="http://schemas.microsoft.com/office/drawing/2014/main" id="{EB385F8B-7D6E-47CA-A47A-1AC23E7DD8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03" name="Afbeelding 102">
                  <a:extLst>
                    <a:ext uri="{FF2B5EF4-FFF2-40B4-BE49-F238E27FC236}">
                      <a16:creationId xmlns:a16="http://schemas.microsoft.com/office/drawing/2014/main" id="{608CEEBA-C532-44AF-8ECD-8DE3024700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04" name="Afbeelding 103">
                  <a:extLst>
                    <a:ext uri="{FF2B5EF4-FFF2-40B4-BE49-F238E27FC236}">
                      <a16:creationId xmlns:a16="http://schemas.microsoft.com/office/drawing/2014/main" id="{55803F42-498D-45E6-AD3B-EBC2FC369A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05" name="Afbeelding 104">
                  <a:extLst>
                    <a:ext uri="{FF2B5EF4-FFF2-40B4-BE49-F238E27FC236}">
                      <a16:creationId xmlns:a16="http://schemas.microsoft.com/office/drawing/2014/main" id="{A2787B2F-A592-4542-9BF5-91FAEC4B6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C288F51F-09FB-47DB-B2CF-9F72B79F8124}"/>
                  </a:ext>
                </a:extLst>
              </p:cNvPr>
              <p:cNvGrpSpPr/>
              <p:nvPr/>
            </p:nvGrpSpPr>
            <p:grpSpPr>
              <a:xfrm>
                <a:off x="3233110" y="2111351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107" name="Afbeelding 106">
                  <a:extLst>
                    <a:ext uri="{FF2B5EF4-FFF2-40B4-BE49-F238E27FC236}">
                      <a16:creationId xmlns:a16="http://schemas.microsoft.com/office/drawing/2014/main" id="{48E9B641-2E59-453A-B479-6B81E2604A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08" name="Afbeelding 107">
                  <a:extLst>
                    <a:ext uri="{FF2B5EF4-FFF2-40B4-BE49-F238E27FC236}">
                      <a16:creationId xmlns:a16="http://schemas.microsoft.com/office/drawing/2014/main" id="{752F86A1-89FA-4B20-8824-CF681C7734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09" name="Afbeelding 108">
                  <a:extLst>
                    <a:ext uri="{FF2B5EF4-FFF2-40B4-BE49-F238E27FC236}">
                      <a16:creationId xmlns:a16="http://schemas.microsoft.com/office/drawing/2014/main" id="{FED4D2B7-0D31-4A09-9157-2EF15C6486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10" name="Afbeelding 109">
                  <a:extLst>
                    <a:ext uri="{FF2B5EF4-FFF2-40B4-BE49-F238E27FC236}">
                      <a16:creationId xmlns:a16="http://schemas.microsoft.com/office/drawing/2014/main" id="{9F9198E8-29BF-40F4-AB2B-8371A1CC34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11" name="Afbeelding 110">
                  <a:extLst>
                    <a:ext uri="{FF2B5EF4-FFF2-40B4-BE49-F238E27FC236}">
                      <a16:creationId xmlns:a16="http://schemas.microsoft.com/office/drawing/2014/main" id="{FB4E551A-26F2-4D20-B47A-FF17F7D6FB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112" name="Groep 111">
                <a:extLst>
                  <a:ext uri="{FF2B5EF4-FFF2-40B4-BE49-F238E27FC236}">
                    <a16:creationId xmlns:a16="http://schemas.microsoft.com/office/drawing/2014/main" id="{56B1DBFD-AFDF-464F-8E1E-F126781D3A16}"/>
                  </a:ext>
                </a:extLst>
              </p:cNvPr>
              <p:cNvGrpSpPr/>
              <p:nvPr/>
            </p:nvGrpSpPr>
            <p:grpSpPr>
              <a:xfrm>
                <a:off x="2998758" y="2111351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113" name="Afbeelding 112">
                  <a:extLst>
                    <a:ext uri="{FF2B5EF4-FFF2-40B4-BE49-F238E27FC236}">
                      <a16:creationId xmlns:a16="http://schemas.microsoft.com/office/drawing/2014/main" id="{AD37DCF6-ADBE-41F3-88E7-050BF4A4DE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14" name="Afbeelding 113">
                  <a:extLst>
                    <a:ext uri="{FF2B5EF4-FFF2-40B4-BE49-F238E27FC236}">
                      <a16:creationId xmlns:a16="http://schemas.microsoft.com/office/drawing/2014/main" id="{A25F7C12-8CF4-4409-8CE2-8D0931FBBE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15" name="Afbeelding 114">
                  <a:extLst>
                    <a:ext uri="{FF2B5EF4-FFF2-40B4-BE49-F238E27FC236}">
                      <a16:creationId xmlns:a16="http://schemas.microsoft.com/office/drawing/2014/main" id="{D6B1AF8F-8115-4BF8-9500-9F310F71AA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16" name="Afbeelding 115">
                  <a:extLst>
                    <a:ext uri="{FF2B5EF4-FFF2-40B4-BE49-F238E27FC236}">
                      <a16:creationId xmlns:a16="http://schemas.microsoft.com/office/drawing/2014/main" id="{0933744F-D9A6-4B50-85D2-59FF4761B9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17" name="Afbeelding 116">
                  <a:extLst>
                    <a:ext uri="{FF2B5EF4-FFF2-40B4-BE49-F238E27FC236}">
                      <a16:creationId xmlns:a16="http://schemas.microsoft.com/office/drawing/2014/main" id="{23F8A260-BDC2-4458-934D-67F9DAE63E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ep 117">
                <a:extLst>
                  <a:ext uri="{FF2B5EF4-FFF2-40B4-BE49-F238E27FC236}">
                    <a16:creationId xmlns:a16="http://schemas.microsoft.com/office/drawing/2014/main" id="{CE9579FF-CBC1-4C38-8039-3E5C474C8270}"/>
                  </a:ext>
                </a:extLst>
              </p:cNvPr>
              <p:cNvGrpSpPr/>
              <p:nvPr/>
            </p:nvGrpSpPr>
            <p:grpSpPr>
              <a:xfrm>
                <a:off x="2762114" y="2111351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119" name="Afbeelding 118">
                  <a:extLst>
                    <a:ext uri="{FF2B5EF4-FFF2-40B4-BE49-F238E27FC236}">
                      <a16:creationId xmlns:a16="http://schemas.microsoft.com/office/drawing/2014/main" id="{CD7A3639-C5DC-417B-AA97-8BA9E99F3F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20" name="Afbeelding 119">
                  <a:extLst>
                    <a:ext uri="{FF2B5EF4-FFF2-40B4-BE49-F238E27FC236}">
                      <a16:creationId xmlns:a16="http://schemas.microsoft.com/office/drawing/2014/main" id="{A600AC28-B0AA-4D34-AD89-6F69F11910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21" name="Afbeelding 120">
                  <a:extLst>
                    <a:ext uri="{FF2B5EF4-FFF2-40B4-BE49-F238E27FC236}">
                      <a16:creationId xmlns:a16="http://schemas.microsoft.com/office/drawing/2014/main" id="{AEC8E1A4-FF11-4183-AA10-13ADA33232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22" name="Afbeelding 121">
                  <a:extLst>
                    <a:ext uri="{FF2B5EF4-FFF2-40B4-BE49-F238E27FC236}">
                      <a16:creationId xmlns:a16="http://schemas.microsoft.com/office/drawing/2014/main" id="{3CB8F4C9-DF25-4DF6-9666-E924C1896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23" name="Afbeelding 122">
                  <a:extLst>
                    <a:ext uri="{FF2B5EF4-FFF2-40B4-BE49-F238E27FC236}">
                      <a16:creationId xmlns:a16="http://schemas.microsoft.com/office/drawing/2014/main" id="{D7952CA9-DAA1-4818-B91B-EF4A30148F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C08F65B9-B7F3-4340-BAF9-20B256338BED}"/>
                  </a:ext>
                </a:extLst>
              </p:cNvPr>
              <p:cNvGrpSpPr/>
              <p:nvPr/>
            </p:nvGrpSpPr>
            <p:grpSpPr>
              <a:xfrm>
                <a:off x="2509829" y="2109023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125" name="Afbeelding 124">
                  <a:extLst>
                    <a:ext uri="{FF2B5EF4-FFF2-40B4-BE49-F238E27FC236}">
                      <a16:creationId xmlns:a16="http://schemas.microsoft.com/office/drawing/2014/main" id="{14E78A93-5E2F-4B3F-8855-6E8EFBACB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26" name="Afbeelding 125">
                  <a:extLst>
                    <a:ext uri="{FF2B5EF4-FFF2-40B4-BE49-F238E27FC236}">
                      <a16:creationId xmlns:a16="http://schemas.microsoft.com/office/drawing/2014/main" id="{AE005AC6-6E63-4645-86A1-AFCE032B86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27" name="Afbeelding 126">
                  <a:extLst>
                    <a:ext uri="{FF2B5EF4-FFF2-40B4-BE49-F238E27FC236}">
                      <a16:creationId xmlns:a16="http://schemas.microsoft.com/office/drawing/2014/main" id="{AD31C395-03CD-41E1-995B-A030EE984D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28" name="Afbeelding 127">
                  <a:extLst>
                    <a:ext uri="{FF2B5EF4-FFF2-40B4-BE49-F238E27FC236}">
                      <a16:creationId xmlns:a16="http://schemas.microsoft.com/office/drawing/2014/main" id="{029B9CF8-CB0F-4875-8949-EC1AC70F33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29" name="Afbeelding 128">
                  <a:extLst>
                    <a:ext uri="{FF2B5EF4-FFF2-40B4-BE49-F238E27FC236}">
                      <a16:creationId xmlns:a16="http://schemas.microsoft.com/office/drawing/2014/main" id="{7B835663-E610-48E2-8724-DA7D0605E3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  <p:grpSp>
            <p:nvGrpSpPr>
              <p:cNvPr id="130" name="Groep 129">
                <a:extLst>
                  <a:ext uri="{FF2B5EF4-FFF2-40B4-BE49-F238E27FC236}">
                    <a16:creationId xmlns:a16="http://schemas.microsoft.com/office/drawing/2014/main" id="{B6429738-3E9E-4003-9AA1-19BF42E7F62B}"/>
                  </a:ext>
                </a:extLst>
              </p:cNvPr>
              <p:cNvGrpSpPr/>
              <p:nvPr/>
            </p:nvGrpSpPr>
            <p:grpSpPr>
              <a:xfrm>
                <a:off x="6442834" y="2099550"/>
                <a:ext cx="305565" cy="1186010"/>
                <a:chOff x="6443732" y="2105284"/>
                <a:chExt cx="305565" cy="1186010"/>
              </a:xfrm>
            </p:grpSpPr>
            <p:pic>
              <p:nvPicPr>
                <p:cNvPr id="131" name="Afbeelding 130">
                  <a:extLst>
                    <a:ext uri="{FF2B5EF4-FFF2-40B4-BE49-F238E27FC236}">
                      <a16:creationId xmlns:a16="http://schemas.microsoft.com/office/drawing/2014/main" id="{FB963C73-1FF8-4A1C-9151-542068A266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105284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32" name="Afbeelding 131">
                  <a:extLst>
                    <a:ext uri="{FF2B5EF4-FFF2-40B4-BE49-F238E27FC236}">
                      <a16:creationId xmlns:a16="http://schemas.microsoft.com/office/drawing/2014/main" id="{9CCA828D-8258-4C1B-9FBC-34A14BEE8E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2" y="2330310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33" name="Afbeelding 132">
                  <a:extLst>
                    <a:ext uri="{FF2B5EF4-FFF2-40B4-BE49-F238E27FC236}">
                      <a16:creationId xmlns:a16="http://schemas.microsoft.com/office/drawing/2014/main" id="{659141B5-5F45-4D7C-9607-93F2C6FCA2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4" y="2559991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34" name="Afbeelding 133">
                  <a:extLst>
                    <a:ext uri="{FF2B5EF4-FFF2-40B4-BE49-F238E27FC236}">
                      <a16:creationId xmlns:a16="http://schemas.microsoft.com/office/drawing/2014/main" id="{C9C9AC2F-27C1-48BE-8C68-C892855511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2794419"/>
                  <a:ext cx="305563" cy="271941"/>
                </a:xfrm>
                <a:prstGeom prst="rect">
                  <a:avLst/>
                </a:prstGeom>
              </p:spPr>
            </p:pic>
            <p:pic>
              <p:nvPicPr>
                <p:cNvPr id="135" name="Afbeelding 134">
                  <a:extLst>
                    <a:ext uri="{FF2B5EF4-FFF2-40B4-BE49-F238E27FC236}">
                      <a16:creationId xmlns:a16="http://schemas.microsoft.com/office/drawing/2014/main" id="{9FC996BA-750B-4520-B072-8BE81C6761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  <a14:imgEffect>
                            <a14:artisticMarker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33" t="10266" r="29249" b="24171"/>
                <a:stretch/>
              </p:blipFill>
              <p:spPr>
                <a:xfrm rot="979953">
                  <a:off x="6443733" y="3019353"/>
                  <a:ext cx="305563" cy="271941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ACDE137A-D065-4C92-9324-DFF010AA2221}"/>
                </a:ext>
              </a:extLst>
            </p:cNvPr>
            <p:cNvSpPr/>
            <p:nvPr/>
          </p:nvSpPr>
          <p:spPr>
            <a:xfrm>
              <a:off x="2540622" y="2104440"/>
              <a:ext cx="4176464" cy="1171416"/>
            </a:xfrm>
            <a:prstGeom prst="rect">
              <a:avLst/>
            </a:prstGeom>
            <a:noFill/>
            <a:ln w="12700">
              <a:solidFill>
                <a:srgbClr val="2951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22C0A"/>
                  </a:solidFill>
                </a:ln>
              </a:endParaRP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C9B15A41-7DF3-4676-8D15-3CC4CC59055F}"/>
                </a:ext>
              </a:extLst>
            </p:cNvPr>
            <p:cNvSpPr txBox="1"/>
            <p:nvPr/>
          </p:nvSpPr>
          <p:spPr>
            <a:xfrm>
              <a:off x="4231905" y="2516763"/>
              <a:ext cx="820160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29512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b="1" dirty="0">
                  <a:ln w="3175">
                    <a:noFill/>
                  </a:ln>
                  <a:solidFill>
                    <a:srgbClr val="011906"/>
                  </a:solidFill>
                </a:rPr>
                <a:t>10,000</a:t>
              </a:r>
              <a:endParaRPr lang="en-US" sz="1600" b="1" dirty="0">
                <a:ln w="3175">
                  <a:noFill/>
                </a:ln>
                <a:solidFill>
                  <a:srgbClr val="011906"/>
                </a:solidFill>
              </a:endParaRPr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DEC42311-BDAD-4EF9-B8B4-CE469363DD1C}"/>
              </a:ext>
            </a:extLst>
          </p:cNvPr>
          <p:cNvGrpSpPr/>
          <p:nvPr/>
        </p:nvGrpSpPr>
        <p:grpSpPr>
          <a:xfrm>
            <a:off x="3442960" y="3536088"/>
            <a:ext cx="2398051" cy="746803"/>
            <a:chOff x="3433605" y="3547921"/>
            <a:chExt cx="2398051" cy="746803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F159966-F058-45E0-A3FA-1B9134E155FA}"/>
                </a:ext>
              </a:extLst>
            </p:cNvPr>
            <p:cNvSpPr/>
            <p:nvPr/>
          </p:nvSpPr>
          <p:spPr>
            <a:xfrm>
              <a:off x="3456136" y="3559349"/>
              <a:ext cx="2345433" cy="722694"/>
            </a:xfrm>
            <a:prstGeom prst="rect">
              <a:avLst/>
            </a:prstGeom>
            <a:noFill/>
            <a:ln w="12700">
              <a:solidFill>
                <a:srgbClr val="2951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22C0A"/>
                  </a:solidFill>
                </a:ln>
              </a:endParaRPr>
            </a:p>
          </p:txBody>
        </p:sp>
        <p:grpSp>
          <p:nvGrpSpPr>
            <p:cNvPr id="140" name="Groep 139">
              <a:extLst>
                <a:ext uri="{FF2B5EF4-FFF2-40B4-BE49-F238E27FC236}">
                  <a16:creationId xmlns:a16="http://schemas.microsoft.com/office/drawing/2014/main" id="{74F35DDC-E3CF-4513-8B25-35DED089D3AC}"/>
                </a:ext>
              </a:extLst>
            </p:cNvPr>
            <p:cNvGrpSpPr/>
            <p:nvPr/>
          </p:nvGrpSpPr>
          <p:grpSpPr>
            <a:xfrm>
              <a:off x="5288222" y="3549549"/>
              <a:ext cx="306154" cy="741349"/>
              <a:chOff x="5515096" y="3571732"/>
              <a:chExt cx="306154" cy="741349"/>
            </a:xfrm>
          </p:grpSpPr>
          <p:pic>
            <p:nvPicPr>
              <p:cNvPr id="136" name="Afbeelding 135">
                <a:extLst>
                  <a:ext uri="{FF2B5EF4-FFF2-40B4-BE49-F238E27FC236}">
                    <a16:creationId xmlns:a16="http://schemas.microsoft.com/office/drawing/2014/main" id="{2EE1F1C5-0AB5-4C08-B68E-4BA2F453F0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687" y="4041140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37" name="Afbeelding 136">
                <a:extLst>
                  <a:ext uri="{FF2B5EF4-FFF2-40B4-BE49-F238E27FC236}">
                    <a16:creationId xmlns:a16="http://schemas.microsoft.com/office/drawing/2014/main" id="{32916393-E52D-4D06-AA73-2506E4C156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806437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38" name="Afbeelding 137">
                <a:extLst>
                  <a:ext uri="{FF2B5EF4-FFF2-40B4-BE49-F238E27FC236}">
                    <a16:creationId xmlns:a16="http://schemas.microsoft.com/office/drawing/2014/main" id="{7D1B9B33-03F4-4C45-97AF-08913690CB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571732"/>
                <a:ext cx="305563" cy="271941"/>
              </a:xfrm>
              <a:prstGeom prst="rect">
                <a:avLst/>
              </a:prstGeom>
            </p:spPr>
          </p:pic>
        </p:grpSp>
        <p:grpSp>
          <p:nvGrpSpPr>
            <p:cNvPr id="141" name="Groep 140">
              <a:extLst>
                <a:ext uri="{FF2B5EF4-FFF2-40B4-BE49-F238E27FC236}">
                  <a16:creationId xmlns:a16="http://schemas.microsoft.com/office/drawing/2014/main" id="{AD232B28-0D59-458E-B62B-9B6057BFEAFD}"/>
                </a:ext>
              </a:extLst>
            </p:cNvPr>
            <p:cNvGrpSpPr/>
            <p:nvPr/>
          </p:nvGrpSpPr>
          <p:grpSpPr>
            <a:xfrm>
              <a:off x="5055313" y="3547921"/>
              <a:ext cx="306154" cy="741349"/>
              <a:chOff x="5515096" y="3571732"/>
              <a:chExt cx="306154" cy="741349"/>
            </a:xfrm>
          </p:grpSpPr>
          <p:pic>
            <p:nvPicPr>
              <p:cNvPr id="142" name="Afbeelding 141">
                <a:extLst>
                  <a:ext uri="{FF2B5EF4-FFF2-40B4-BE49-F238E27FC236}">
                    <a16:creationId xmlns:a16="http://schemas.microsoft.com/office/drawing/2014/main" id="{381D59F2-8E06-423B-AF34-B668387C24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687" y="4041140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43" name="Afbeelding 142">
                <a:extLst>
                  <a:ext uri="{FF2B5EF4-FFF2-40B4-BE49-F238E27FC236}">
                    <a16:creationId xmlns:a16="http://schemas.microsoft.com/office/drawing/2014/main" id="{4CB61125-77B8-4E05-9C94-9E3F03F797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806437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44" name="Afbeelding 143">
                <a:extLst>
                  <a:ext uri="{FF2B5EF4-FFF2-40B4-BE49-F238E27FC236}">
                    <a16:creationId xmlns:a16="http://schemas.microsoft.com/office/drawing/2014/main" id="{AA157B2C-CF77-4D2A-8F70-696ECB3F68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571732"/>
                <a:ext cx="305563" cy="271941"/>
              </a:xfrm>
              <a:prstGeom prst="rect">
                <a:avLst/>
              </a:prstGeom>
            </p:spPr>
          </p:pic>
        </p:grp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0E06D64D-08DE-4056-82AA-4C88FAD12446}"/>
                </a:ext>
              </a:extLst>
            </p:cNvPr>
            <p:cNvGrpSpPr/>
            <p:nvPr/>
          </p:nvGrpSpPr>
          <p:grpSpPr>
            <a:xfrm>
              <a:off x="4830896" y="3549277"/>
              <a:ext cx="306154" cy="741349"/>
              <a:chOff x="5515096" y="3571732"/>
              <a:chExt cx="306154" cy="741349"/>
            </a:xfrm>
          </p:grpSpPr>
          <p:pic>
            <p:nvPicPr>
              <p:cNvPr id="146" name="Afbeelding 145">
                <a:extLst>
                  <a:ext uri="{FF2B5EF4-FFF2-40B4-BE49-F238E27FC236}">
                    <a16:creationId xmlns:a16="http://schemas.microsoft.com/office/drawing/2014/main" id="{166857D4-7909-4AE3-A228-A32664B3E9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687" y="4041140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47" name="Afbeelding 146">
                <a:extLst>
                  <a:ext uri="{FF2B5EF4-FFF2-40B4-BE49-F238E27FC236}">
                    <a16:creationId xmlns:a16="http://schemas.microsoft.com/office/drawing/2014/main" id="{7D0BE5E9-447B-4DB6-9756-AC42D17D72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806437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48" name="Afbeelding 147">
                <a:extLst>
                  <a:ext uri="{FF2B5EF4-FFF2-40B4-BE49-F238E27FC236}">
                    <a16:creationId xmlns:a16="http://schemas.microsoft.com/office/drawing/2014/main" id="{82363DA3-61E4-4902-9D80-5BE5D8C56D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571732"/>
                <a:ext cx="305563" cy="271941"/>
              </a:xfrm>
              <a:prstGeom prst="rect">
                <a:avLst/>
              </a:prstGeom>
            </p:spPr>
          </p:pic>
        </p:grpSp>
        <p:grpSp>
          <p:nvGrpSpPr>
            <p:cNvPr id="149" name="Groep 148">
              <a:extLst>
                <a:ext uri="{FF2B5EF4-FFF2-40B4-BE49-F238E27FC236}">
                  <a16:creationId xmlns:a16="http://schemas.microsoft.com/office/drawing/2014/main" id="{9C51674B-0314-4E14-8FE0-B77282D12630}"/>
                </a:ext>
              </a:extLst>
            </p:cNvPr>
            <p:cNvGrpSpPr/>
            <p:nvPr/>
          </p:nvGrpSpPr>
          <p:grpSpPr>
            <a:xfrm>
              <a:off x="4592326" y="3553375"/>
              <a:ext cx="306154" cy="741349"/>
              <a:chOff x="5515096" y="3571732"/>
              <a:chExt cx="306154" cy="741349"/>
            </a:xfrm>
          </p:grpSpPr>
          <p:pic>
            <p:nvPicPr>
              <p:cNvPr id="150" name="Afbeelding 149">
                <a:extLst>
                  <a:ext uri="{FF2B5EF4-FFF2-40B4-BE49-F238E27FC236}">
                    <a16:creationId xmlns:a16="http://schemas.microsoft.com/office/drawing/2014/main" id="{9CBD99C0-2210-49A0-93B9-585CD7BC91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687" y="4041140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51" name="Afbeelding 150">
                <a:extLst>
                  <a:ext uri="{FF2B5EF4-FFF2-40B4-BE49-F238E27FC236}">
                    <a16:creationId xmlns:a16="http://schemas.microsoft.com/office/drawing/2014/main" id="{807C4C48-9E54-47A0-B163-32ABFA1662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806437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52" name="Afbeelding 151">
                <a:extLst>
                  <a:ext uri="{FF2B5EF4-FFF2-40B4-BE49-F238E27FC236}">
                    <a16:creationId xmlns:a16="http://schemas.microsoft.com/office/drawing/2014/main" id="{E9AF2EAF-F1FF-4150-A835-405A154D7B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571732"/>
                <a:ext cx="305563" cy="271941"/>
              </a:xfrm>
              <a:prstGeom prst="rect">
                <a:avLst/>
              </a:prstGeom>
            </p:spPr>
          </p:pic>
        </p:grpSp>
        <p:grpSp>
          <p:nvGrpSpPr>
            <p:cNvPr id="153" name="Groep 152">
              <a:extLst>
                <a:ext uri="{FF2B5EF4-FFF2-40B4-BE49-F238E27FC236}">
                  <a16:creationId xmlns:a16="http://schemas.microsoft.com/office/drawing/2014/main" id="{6AB006E2-89C7-463E-9FAA-540793FF2F27}"/>
                </a:ext>
              </a:extLst>
            </p:cNvPr>
            <p:cNvGrpSpPr/>
            <p:nvPr/>
          </p:nvGrpSpPr>
          <p:grpSpPr>
            <a:xfrm>
              <a:off x="4355969" y="3552259"/>
              <a:ext cx="306154" cy="741349"/>
              <a:chOff x="5515096" y="3571732"/>
              <a:chExt cx="306154" cy="741349"/>
            </a:xfrm>
          </p:grpSpPr>
          <p:pic>
            <p:nvPicPr>
              <p:cNvPr id="154" name="Afbeelding 153">
                <a:extLst>
                  <a:ext uri="{FF2B5EF4-FFF2-40B4-BE49-F238E27FC236}">
                    <a16:creationId xmlns:a16="http://schemas.microsoft.com/office/drawing/2014/main" id="{0CB5EE1E-E2EC-481C-8BA7-58D6BB863A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687" y="4041140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55" name="Afbeelding 154">
                <a:extLst>
                  <a:ext uri="{FF2B5EF4-FFF2-40B4-BE49-F238E27FC236}">
                    <a16:creationId xmlns:a16="http://schemas.microsoft.com/office/drawing/2014/main" id="{4D0B72BB-F9F5-4C47-87DD-B2DFE70B7A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806437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56" name="Afbeelding 155">
                <a:extLst>
                  <a:ext uri="{FF2B5EF4-FFF2-40B4-BE49-F238E27FC236}">
                    <a16:creationId xmlns:a16="http://schemas.microsoft.com/office/drawing/2014/main" id="{51592E9E-6EE9-4E87-8183-4F7BAE8554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571732"/>
                <a:ext cx="305563" cy="271941"/>
              </a:xfrm>
              <a:prstGeom prst="rect">
                <a:avLst/>
              </a:prstGeom>
            </p:spPr>
          </p:pic>
        </p:grpSp>
        <p:grpSp>
          <p:nvGrpSpPr>
            <p:cNvPr id="157" name="Groep 156">
              <a:extLst>
                <a:ext uri="{FF2B5EF4-FFF2-40B4-BE49-F238E27FC236}">
                  <a16:creationId xmlns:a16="http://schemas.microsoft.com/office/drawing/2014/main" id="{107E9756-FBE9-4E44-86B7-98F20F98072A}"/>
                </a:ext>
              </a:extLst>
            </p:cNvPr>
            <p:cNvGrpSpPr/>
            <p:nvPr/>
          </p:nvGrpSpPr>
          <p:grpSpPr>
            <a:xfrm>
              <a:off x="4126904" y="3551143"/>
              <a:ext cx="306154" cy="741349"/>
              <a:chOff x="5515096" y="3571732"/>
              <a:chExt cx="306154" cy="741349"/>
            </a:xfrm>
          </p:grpSpPr>
          <p:pic>
            <p:nvPicPr>
              <p:cNvPr id="158" name="Afbeelding 157">
                <a:extLst>
                  <a:ext uri="{FF2B5EF4-FFF2-40B4-BE49-F238E27FC236}">
                    <a16:creationId xmlns:a16="http://schemas.microsoft.com/office/drawing/2014/main" id="{EEB3DE58-D28A-4669-949E-9E5E44D415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687" y="4041140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59" name="Afbeelding 158">
                <a:extLst>
                  <a:ext uri="{FF2B5EF4-FFF2-40B4-BE49-F238E27FC236}">
                    <a16:creationId xmlns:a16="http://schemas.microsoft.com/office/drawing/2014/main" id="{177D6F66-AE92-4EBE-86AE-C556FA6E5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806437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60" name="Afbeelding 159">
                <a:extLst>
                  <a:ext uri="{FF2B5EF4-FFF2-40B4-BE49-F238E27FC236}">
                    <a16:creationId xmlns:a16="http://schemas.microsoft.com/office/drawing/2014/main" id="{4A0D5DAA-8B1C-4BD1-87B4-8C55BE464E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571732"/>
                <a:ext cx="305563" cy="271941"/>
              </a:xfrm>
              <a:prstGeom prst="rect">
                <a:avLst/>
              </a:prstGeom>
            </p:spPr>
          </p:pic>
        </p:grpSp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E6C5F744-1B3D-44B2-BB3E-9A88C3D50A88}"/>
                </a:ext>
              </a:extLst>
            </p:cNvPr>
            <p:cNvGrpSpPr/>
            <p:nvPr/>
          </p:nvGrpSpPr>
          <p:grpSpPr>
            <a:xfrm>
              <a:off x="3896681" y="3551143"/>
              <a:ext cx="306154" cy="741349"/>
              <a:chOff x="5515096" y="3571732"/>
              <a:chExt cx="306154" cy="741349"/>
            </a:xfrm>
          </p:grpSpPr>
          <p:pic>
            <p:nvPicPr>
              <p:cNvPr id="162" name="Afbeelding 161">
                <a:extLst>
                  <a:ext uri="{FF2B5EF4-FFF2-40B4-BE49-F238E27FC236}">
                    <a16:creationId xmlns:a16="http://schemas.microsoft.com/office/drawing/2014/main" id="{26690E63-1C4D-4B4C-9D27-07058FFD05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687" y="4041140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63" name="Afbeelding 162">
                <a:extLst>
                  <a:ext uri="{FF2B5EF4-FFF2-40B4-BE49-F238E27FC236}">
                    <a16:creationId xmlns:a16="http://schemas.microsoft.com/office/drawing/2014/main" id="{44772BDE-957A-4F19-A980-43B262AC4A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806437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64" name="Afbeelding 163">
                <a:extLst>
                  <a:ext uri="{FF2B5EF4-FFF2-40B4-BE49-F238E27FC236}">
                    <a16:creationId xmlns:a16="http://schemas.microsoft.com/office/drawing/2014/main" id="{62F26259-052B-4620-A03D-C62B6FC081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571732"/>
                <a:ext cx="305563" cy="271941"/>
              </a:xfrm>
              <a:prstGeom prst="rect">
                <a:avLst/>
              </a:prstGeom>
            </p:spPr>
          </p:pic>
        </p:grpSp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D30E390F-3E11-486B-BE93-68D9BECA1ED2}"/>
                </a:ext>
              </a:extLst>
            </p:cNvPr>
            <p:cNvGrpSpPr/>
            <p:nvPr/>
          </p:nvGrpSpPr>
          <p:grpSpPr>
            <a:xfrm>
              <a:off x="3661936" y="3547921"/>
              <a:ext cx="306154" cy="741349"/>
              <a:chOff x="5515096" y="3571732"/>
              <a:chExt cx="306154" cy="741349"/>
            </a:xfrm>
          </p:grpSpPr>
          <p:pic>
            <p:nvPicPr>
              <p:cNvPr id="166" name="Afbeelding 165">
                <a:extLst>
                  <a:ext uri="{FF2B5EF4-FFF2-40B4-BE49-F238E27FC236}">
                    <a16:creationId xmlns:a16="http://schemas.microsoft.com/office/drawing/2014/main" id="{A1299B9C-CD16-487F-A8FD-53C3EDE76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687" y="4041140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67" name="Afbeelding 166">
                <a:extLst>
                  <a:ext uri="{FF2B5EF4-FFF2-40B4-BE49-F238E27FC236}">
                    <a16:creationId xmlns:a16="http://schemas.microsoft.com/office/drawing/2014/main" id="{463E3704-453A-43A6-9D76-827B62B681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806437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68" name="Afbeelding 167">
                <a:extLst>
                  <a:ext uri="{FF2B5EF4-FFF2-40B4-BE49-F238E27FC236}">
                    <a16:creationId xmlns:a16="http://schemas.microsoft.com/office/drawing/2014/main" id="{E882F530-AB59-4BD0-9A15-4BB32637BD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571732"/>
                <a:ext cx="305563" cy="271941"/>
              </a:xfrm>
              <a:prstGeom prst="rect">
                <a:avLst/>
              </a:prstGeom>
            </p:spPr>
          </p:pic>
        </p:grp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75950EE9-FA09-4887-A1ED-F5AA88106529}"/>
                </a:ext>
              </a:extLst>
            </p:cNvPr>
            <p:cNvGrpSpPr/>
            <p:nvPr/>
          </p:nvGrpSpPr>
          <p:grpSpPr>
            <a:xfrm>
              <a:off x="3433605" y="3550021"/>
              <a:ext cx="306154" cy="741349"/>
              <a:chOff x="5515096" y="3571732"/>
              <a:chExt cx="306154" cy="741349"/>
            </a:xfrm>
          </p:grpSpPr>
          <p:pic>
            <p:nvPicPr>
              <p:cNvPr id="170" name="Afbeelding 169">
                <a:extLst>
                  <a:ext uri="{FF2B5EF4-FFF2-40B4-BE49-F238E27FC236}">
                    <a16:creationId xmlns:a16="http://schemas.microsoft.com/office/drawing/2014/main" id="{7DA0ABC8-6911-4EB6-8254-907B46B6D9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687" y="4041140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71" name="Afbeelding 170">
                <a:extLst>
                  <a:ext uri="{FF2B5EF4-FFF2-40B4-BE49-F238E27FC236}">
                    <a16:creationId xmlns:a16="http://schemas.microsoft.com/office/drawing/2014/main" id="{A891C10E-21D1-4224-8627-3ECCD1AAD4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806437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72" name="Afbeelding 171">
                <a:extLst>
                  <a:ext uri="{FF2B5EF4-FFF2-40B4-BE49-F238E27FC236}">
                    <a16:creationId xmlns:a16="http://schemas.microsoft.com/office/drawing/2014/main" id="{36840053-2C77-4495-B257-CCAF4E9E1A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571732"/>
                <a:ext cx="305563" cy="271941"/>
              </a:xfrm>
              <a:prstGeom prst="rect">
                <a:avLst/>
              </a:prstGeom>
            </p:spPr>
          </p:pic>
        </p:grp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ABDAA4B-E773-4E9F-871C-1E93A9309716}"/>
                </a:ext>
              </a:extLst>
            </p:cNvPr>
            <p:cNvSpPr txBox="1"/>
            <p:nvPr/>
          </p:nvSpPr>
          <p:spPr>
            <a:xfrm>
              <a:off x="4293810" y="3750140"/>
              <a:ext cx="670086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29512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b="1" dirty="0">
                  <a:ln w="3175">
                    <a:noFill/>
                  </a:ln>
                  <a:solidFill>
                    <a:srgbClr val="011906"/>
                  </a:solidFill>
                </a:rPr>
                <a:t>3,000</a:t>
              </a:r>
              <a:endParaRPr lang="en-US" sz="1600" b="1" dirty="0">
                <a:ln w="3175">
                  <a:noFill/>
                </a:ln>
                <a:solidFill>
                  <a:srgbClr val="011906"/>
                </a:solidFill>
              </a:endParaRPr>
            </a:p>
          </p:txBody>
        </p:sp>
        <p:grpSp>
          <p:nvGrpSpPr>
            <p:cNvPr id="173" name="Groep 172">
              <a:extLst>
                <a:ext uri="{FF2B5EF4-FFF2-40B4-BE49-F238E27FC236}">
                  <a16:creationId xmlns:a16="http://schemas.microsoft.com/office/drawing/2014/main" id="{B33BD668-5D87-4378-A78C-68259FB15107}"/>
                </a:ext>
              </a:extLst>
            </p:cNvPr>
            <p:cNvGrpSpPr/>
            <p:nvPr/>
          </p:nvGrpSpPr>
          <p:grpSpPr>
            <a:xfrm>
              <a:off x="5525502" y="3552884"/>
              <a:ext cx="306154" cy="741349"/>
              <a:chOff x="5515096" y="3571732"/>
              <a:chExt cx="306154" cy="741349"/>
            </a:xfrm>
          </p:grpSpPr>
          <p:pic>
            <p:nvPicPr>
              <p:cNvPr id="174" name="Afbeelding 173">
                <a:extLst>
                  <a:ext uri="{FF2B5EF4-FFF2-40B4-BE49-F238E27FC236}">
                    <a16:creationId xmlns:a16="http://schemas.microsoft.com/office/drawing/2014/main" id="{986C235F-CE11-4FA0-916C-4E97C62953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687" y="4041140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75" name="Afbeelding 174">
                <a:extLst>
                  <a:ext uri="{FF2B5EF4-FFF2-40B4-BE49-F238E27FC236}">
                    <a16:creationId xmlns:a16="http://schemas.microsoft.com/office/drawing/2014/main" id="{1F75D3CE-CF95-4577-A455-24282E8CD5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806437"/>
                <a:ext cx="305563" cy="271941"/>
              </a:xfrm>
              <a:prstGeom prst="rect">
                <a:avLst/>
              </a:prstGeom>
            </p:spPr>
          </p:pic>
          <p:pic>
            <p:nvPicPr>
              <p:cNvPr id="176" name="Afbeelding 175">
                <a:extLst>
                  <a:ext uri="{FF2B5EF4-FFF2-40B4-BE49-F238E27FC236}">
                    <a16:creationId xmlns:a16="http://schemas.microsoft.com/office/drawing/2014/main" id="{B95FEEDD-CBEE-42BF-9E75-0B6B39F970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  <a14:imgEffect>
                          <a14:artisticMarker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33" t="10266" r="29249" b="24171"/>
              <a:stretch/>
            </p:blipFill>
            <p:spPr>
              <a:xfrm rot="979953">
                <a:off x="5515096" y="3571732"/>
                <a:ext cx="305563" cy="271941"/>
              </a:xfrm>
              <a:prstGeom prst="rect">
                <a:avLst/>
              </a:prstGeom>
            </p:spPr>
          </p:pic>
        </p:grpSp>
      </p:grpSp>
      <p:sp>
        <p:nvSpPr>
          <p:cNvPr id="205" name="Tekstvak 204">
            <a:extLst>
              <a:ext uri="{FF2B5EF4-FFF2-40B4-BE49-F238E27FC236}">
                <a16:creationId xmlns:a16="http://schemas.microsoft.com/office/drawing/2014/main" id="{952BA3C1-222F-4A45-9466-2F96CF195F1D}"/>
              </a:ext>
            </a:extLst>
          </p:cNvPr>
          <p:cNvSpPr txBox="1"/>
          <p:nvPr/>
        </p:nvSpPr>
        <p:spPr>
          <a:xfrm>
            <a:off x="1222664" y="255835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2009</a:t>
            </a:r>
            <a:endParaRPr lang="en-US" dirty="0"/>
          </a:p>
        </p:txBody>
      </p:sp>
      <p:sp>
        <p:nvSpPr>
          <p:cNvPr id="206" name="Tekstvak 205">
            <a:extLst>
              <a:ext uri="{FF2B5EF4-FFF2-40B4-BE49-F238E27FC236}">
                <a16:creationId xmlns:a16="http://schemas.microsoft.com/office/drawing/2014/main" id="{F42D447C-6512-41C7-B0FD-6A8FF3958445}"/>
              </a:ext>
            </a:extLst>
          </p:cNvPr>
          <p:cNvSpPr txBox="1"/>
          <p:nvPr/>
        </p:nvSpPr>
        <p:spPr>
          <a:xfrm>
            <a:off x="1222664" y="37238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2013</a:t>
            </a:r>
            <a:endParaRPr lang="en-US" dirty="0"/>
          </a:p>
        </p:txBody>
      </p:sp>
      <p:sp>
        <p:nvSpPr>
          <p:cNvPr id="207" name="Tekstvak 206">
            <a:extLst>
              <a:ext uri="{FF2B5EF4-FFF2-40B4-BE49-F238E27FC236}">
                <a16:creationId xmlns:a16="http://schemas.microsoft.com/office/drawing/2014/main" id="{D612569A-834F-4D7C-BF3A-4CF6EA0F9FBB}"/>
              </a:ext>
            </a:extLst>
          </p:cNvPr>
          <p:cNvSpPr txBox="1"/>
          <p:nvPr/>
        </p:nvSpPr>
        <p:spPr>
          <a:xfrm>
            <a:off x="1222664" y="458990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2014</a:t>
            </a:r>
            <a:endParaRPr lang="en-US" dirty="0"/>
          </a:p>
        </p:txBody>
      </p:sp>
      <p:sp>
        <p:nvSpPr>
          <p:cNvPr id="208" name="Tekstvak 207">
            <a:extLst>
              <a:ext uri="{FF2B5EF4-FFF2-40B4-BE49-F238E27FC236}">
                <a16:creationId xmlns:a16="http://schemas.microsoft.com/office/drawing/2014/main" id="{E08E8886-1548-441B-A104-69F38787FD13}"/>
              </a:ext>
            </a:extLst>
          </p:cNvPr>
          <p:cNvSpPr txBox="1"/>
          <p:nvPr/>
        </p:nvSpPr>
        <p:spPr>
          <a:xfrm>
            <a:off x="1222664" y="519418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2015</a:t>
            </a:r>
            <a:endParaRPr lang="en-US" dirty="0"/>
          </a:p>
        </p:txBody>
      </p:sp>
      <p:sp>
        <p:nvSpPr>
          <p:cNvPr id="209" name="Tekstvak 208">
            <a:extLst>
              <a:ext uri="{FF2B5EF4-FFF2-40B4-BE49-F238E27FC236}">
                <a16:creationId xmlns:a16="http://schemas.microsoft.com/office/drawing/2014/main" id="{8A42DD53-155B-43B8-A558-3B725B9C1A86}"/>
              </a:ext>
            </a:extLst>
          </p:cNvPr>
          <p:cNvSpPr txBox="1"/>
          <p:nvPr/>
        </p:nvSpPr>
        <p:spPr>
          <a:xfrm>
            <a:off x="1222664" y="599454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2019</a:t>
            </a:r>
            <a:endParaRPr lang="en-US" dirty="0"/>
          </a:p>
        </p:txBody>
      </p:sp>
      <p:sp>
        <p:nvSpPr>
          <p:cNvPr id="213" name="Tekstvak 212">
            <a:extLst>
              <a:ext uri="{FF2B5EF4-FFF2-40B4-BE49-F238E27FC236}">
                <a16:creationId xmlns:a16="http://schemas.microsoft.com/office/drawing/2014/main" id="{AECC7187-38B7-49AA-A26A-436AC39AC2FF}"/>
              </a:ext>
            </a:extLst>
          </p:cNvPr>
          <p:cNvSpPr txBox="1"/>
          <p:nvPr/>
        </p:nvSpPr>
        <p:spPr>
          <a:xfrm>
            <a:off x="6706161" y="2533073"/>
            <a:ext cx="169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breeding</a:t>
            </a:r>
          </a:p>
        </p:txBody>
      </p:sp>
      <p:sp>
        <p:nvSpPr>
          <p:cNvPr id="214" name="Tekstvak 213">
            <a:extLst>
              <a:ext uri="{FF2B5EF4-FFF2-40B4-BE49-F238E27FC236}">
                <a16:creationId xmlns:a16="http://schemas.microsoft.com/office/drawing/2014/main" id="{BC42F7EA-B487-4849-8195-188DDD364125}"/>
              </a:ext>
            </a:extLst>
          </p:cNvPr>
          <p:cNvSpPr txBox="1"/>
          <p:nvPr/>
        </p:nvSpPr>
        <p:spPr>
          <a:xfrm>
            <a:off x="6803131" y="3707529"/>
            <a:ext cx="169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inoculation</a:t>
            </a:r>
          </a:p>
        </p:txBody>
      </p:sp>
      <p:sp>
        <p:nvSpPr>
          <p:cNvPr id="215" name="Tekstvak 214">
            <a:extLst>
              <a:ext uri="{FF2B5EF4-FFF2-40B4-BE49-F238E27FC236}">
                <a16:creationId xmlns:a16="http://schemas.microsoft.com/office/drawing/2014/main" id="{4F2C1D45-104B-425F-8D97-3E136CBCD9E0}"/>
              </a:ext>
            </a:extLst>
          </p:cNvPr>
          <p:cNvSpPr txBox="1"/>
          <p:nvPr/>
        </p:nvSpPr>
        <p:spPr>
          <a:xfrm>
            <a:off x="6947248" y="4563661"/>
            <a:ext cx="219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selection / field test</a:t>
            </a:r>
          </a:p>
        </p:txBody>
      </p:sp>
      <p:sp>
        <p:nvSpPr>
          <p:cNvPr id="217" name="Tekstvak 216">
            <a:extLst>
              <a:ext uri="{FF2B5EF4-FFF2-40B4-BE49-F238E27FC236}">
                <a16:creationId xmlns:a16="http://schemas.microsoft.com/office/drawing/2014/main" id="{315B0703-88E1-4E9A-8B7F-FF46E13EABD2}"/>
              </a:ext>
            </a:extLst>
          </p:cNvPr>
          <p:cNvSpPr txBox="1"/>
          <p:nvPr/>
        </p:nvSpPr>
        <p:spPr>
          <a:xfrm>
            <a:off x="6942263" y="5182969"/>
            <a:ext cx="169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 selection</a:t>
            </a:r>
          </a:p>
        </p:txBody>
      </p:sp>
      <p:sp>
        <p:nvSpPr>
          <p:cNvPr id="218" name="Tekstvak 217">
            <a:extLst>
              <a:ext uri="{FF2B5EF4-FFF2-40B4-BE49-F238E27FC236}">
                <a16:creationId xmlns:a16="http://schemas.microsoft.com/office/drawing/2014/main" id="{5AED12FA-9240-4C27-8E8C-AD1CC0AD2228}"/>
              </a:ext>
            </a:extLst>
          </p:cNvPr>
          <p:cNvSpPr txBox="1"/>
          <p:nvPr/>
        </p:nvSpPr>
        <p:spPr>
          <a:xfrm>
            <a:off x="6717087" y="5996384"/>
            <a:ext cx="169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start sale</a:t>
            </a:r>
            <a:endParaRPr lang="en-US" dirty="0"/>
          </a:p>
        </p:txBody>
      </p:sp>
      <p:cxnSp>
        <p:nvCxnSpPr>
          <p:cNvPr id="220" name="Rechte verbindingslijn met pijl 219">
            <a:extLst>
              <a:ext uri="{FF2B5EF4-FFF2-40B4-BE49-F238E27FC236}">
                <a16:creationId xmlns:a16="http://schemas.microsoft.com/office/drawing/2014/main" id="{4AA2C9B5-0665-4265-B5CC-522998555C5C}"/>
              </a:ext>
            </a:extLst>
          </p:cNvPr>
          <p:cNvCxnSpPr>
            <a:cxnSpLocks/>
          </p:cNvCxnSpPr>
          <p:nvPr/>
        </p:nvCxnSpPr>
        <p:spPr>
          <a:xfrm>
            <a:off x="4612680" y="1909813"/>
            <a:ext cx="1" cy="216443"/>
          </a:xfrm>
          <a:prstGeom prst="straightConnector1">
            <a:avLst/>
          </a:prstGeom>
          <a:ln w="28575">
            <a:solidFill>
              <a:srgbClr val="2951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Rechte verbindingslijn met pijl 223">
            <a:extLst>
              <a:ext uri="{FF2B5EF4-FFF2-40B4-BE49-F238E27FC236}">
                <a16:creationId xmlns:a16="http://schemas.microsoft.com/office/drawing/2014/main" id="{A690F1F6-CDBE-4F70-B8E7-B31702C5EE31}"/>
              </a:ext>
            </a:extLst>
          </p:cNvPr>
          <p:cNvCxnSpPr>
            <a:cxnSpLocks/>
          </p:cNvCxnSpPr>
          <p:nvPr/>
        </p:nvCxnSpPr>
        <p:spPr>
          <a:xfrm>
            <a:off x="4644007" y="3325449"/>
            <a:ext cx="1" cy="216443"/>
          </a:xfrm>
          <a:prstGeom prst="straightConnector1">
            <a:avLst/>
          </a:prstGeom>
          <a:ln w="28575">
            <a:solidFill>
              <a:srgbClr val="2951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Rechte verbindingslijn met pijl 224">
            <a:extLst>
              <a:ext uri="{FF2B5EF4-FFF2-40B4-BE49-F238E27FC236}">
                <a16:creationId xmlns:a16="http://schemas.microsoft.com/office/drawing/2014/main" id="{92DF0C1D-9C18-41E5-8FB8-43237CE2E112}"/>
              </a:ext>
            </a:extLst>
          </p:cNvPr>
          <p:cNvCxnSpPr>
            <a:cxnSpLocks/>
          </p:cNvCxnSpPr>
          <p:nvPr/>
        </p:nvCxnSpPr>
        <p:spPr>
          <a:xfrm>
            <a:off x="4643758" y="4290845"/>
            <a:ext cx="1" cy="216443"/>
          </a:xfrm>
          <a:prstGeom prst="straightConnector1">
            <a:avLst/>
          </a:prstGeom>
          <a:ln w="28575">
            <a:solidFill>
              <a:srgbClr val="2951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Rechte verbindingslijn met pijl 225">
            <a:extLst>
              <a:ext uri="{FF2B5EF4-FFF2-40B4-BE49-F238E27FC236}">
                <a16:creationId xmlns:a16="http://schemas.microsoft.com/office/drawing/2014/main" id="{D40BD45B-1CEA-42F2-8C8F-6007C8E720FA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4633663" y="5013176"/>
            <a:ext cx="195921" cy="235194"/>
          </a:xfrm>
          <a:prstGeom prst="straightConnector1">
            <a:avLst/>
          </a:prstGeom>
          <a:ln w="12700">
            <a:solidFill>
              <a:srgbClr val="2951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Rechte verbindingslijn met pijl 232">
            <a:extLst>
              <a:ext uri="{FF2B5EF4-FFF2-40B4-BE49-F238E27FC236}">
                <a16:creationId xmlns:a16="http://schemas.microsoft.com/office/drawing/2014/main" id="{DE3E58A6-6C22-4F23-9255-E14A5EFF2102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4626875" y="5009238"/>
            <a:ext cx="493039" cy="240341"/>
          </a:xfrm>
          <a:prstGeom prst="straightConnector1">
            <a:avLst/>
          </a:prstGeom>
          <a:ln w="12700">
            <a:solidFill>
              <a:srgbClr val="2951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Rechte verbindingslijn met pijl 234">
            <a:extLst>
              <a:ext uri="{FF2B5EF4-FFF2-40B4-BE49-F238E27FC236}">
                <a16:creationId xmlns:a16="http://schemas.microsoft.com/office/drawing/2014/main" id="{F28DAF55-EC2D-4568-818C-82B6DF7C4E50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4521617" y="5026500"/>
            <a:ext cx="124544" cy="223417"/>
          </a:xfrm>
          <a:prstGeom prst="straightConnector1">
            <a:avLst/>
          </a:prstGeom>
          <a:ln w="12700">
            <a:solidFill>
              <a:srgbClr val="2951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Rechte verbindingslijn met pijl 241">
            <a:extLst>
              <a:ext uri="{FF2B5EF4-FFF2-40B4-BE49-F238E27FC236}">
                <a16:creationId xmlns:a16="http://schemas.microsoft.com/office/drawing/2014/main" id="{00E18D9F-E732-442D-B864-724856F33C34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4231288" y="5013176"/>
            <a:ext cx="402376" cy="236740"/>
          </a:xfrm>
          <a:prstGeom prst="straightConnector1">
            <a:avLst/>
          </a:prstGeom>
          <a:ln w="12700">
            <a:solidFill>
              <a:srgbClr val="2951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Linkeraccolade 248">
            <a:extLst>
              <a:ext uri="{FF2B5EF4-FFF2-40B4-BE49-F238E27FC236}">
                <a16:creationId xmlns:a16="http://schemas.microsoft.com/office/drawing/2014/main" id="{B3025D66-11EF-4714-9872-07E25FD17369}"/>
              </a:ext>
            </a:extLst>
          </p:cNvPr>
          <p:cNvSpPr/>
          <p:nvPr/>
        </p:nvSpPr>
        <p:spPr>
          <a:xfrm rot="16200000">
            <a:off x="4578952" y="4925396"/>
            <a:ext cx="109422" cy="1193647"/>
          </a:xfrm>
          <a:prstGeom prst="leftBrace">
            <a:avLst/>
          </a:prstGeom>
          <a:ln>
            <a:solidFill>
              <a:srgbClr val="346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Rechte verbindingslijn met pijl 250">
            <a:extLst>
              <a:ext uri="{FF2B5EF4-FFF2-40B4-BE49-F238E27FC236}">
                <a16:creationId xmlns:a16="http://schemas.microsoft.com/office/drawing/2014/main" id="{476BBAC6-5C21-453F-9646-98D627BBCEEF}"/>
              </a:ext>
            </a:extLst>
          </p:cNvPr>
          <p:cNvCxnSpPr>
            <a:cxnSpLocks/>
          </p:cNvCxnSpPr>
          <p:nvPr/>
        </p:nvCxnSpPr>
        <p:spPr>
          <a:xfrm flipH="1">
            <a:off x="4641986" y="5513734"/>
            <a:ext cx="1" cy="152252"/>
          </a:xfrm>
          <a:prstGeom prst="straightConnector1">
            <a:avLst/>
          </a:prstGeom>
          <a:ln w="28575">
            <a:solidFill>
              <a:srgbClr val="2951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kstvak 215">
            <a:extLst>
              <a:ext uri="{FF2B5EF4-FFF2-40B4-BE49-F238E27FC236}">
                <a16:creationId xmlns:a16="http://schemas.microsoft.com/office/drawing/2014/main" id="{373690BB-A0DB-4584-8895-2481159B1B06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Bad </a:t>
            </a:r>
            <a:r>
              <a:rPr lang="nl-BE" b="1" dirty="0" err="1">
                <a:solidFill>
                  <a:schemeClr val="bg1"/>
                </a:solidFill>
              </a:rPr>
              <a:t>Zwischenahn</a:t>
            </a:r>
            <a:r>
              <a:rPr lang="nl-BE" b="1" dirty="0">
                <a:solidFill>
                  <a:schemeClr val="bg1"/>
                </a:solidFill>
              </a:rPr>
              <a:t> </a:t>
            </a:r>
            <a:r>
              <a:rPr lang="nl-BE" sz="1600" b="1" dirty="0">
                <a:solidFill>
                  <a:schemeClr val="bg1"/>
                </a:solidFill>
              </a:rPr>
              <a:t>30</a:t>
            </a:r>
            <a:r>
              <a:rPr lang="nl-BE" sz="1600" dirty="0">
                <a:solidFill>
                  <a:schemeClr val="bg1"/>
                </a:solidFill>
              </a:rPr>
              <a:t>/08/2018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19" name="Rechthoek 218">
            <a:extLst>
              <a:ext uri="{FF2B5EF4-FFF2-40B4-BE49-F238E27FC236}">
                <a16:creationId xmlns:a16="http://schemas.microsoft.com/office/drawing/2014/main" id="{E2302421-5C71-483D-A706-241DEE65B8A7}"/>
              </a:ext>
            </a:extLst>
          </p:cNvPr>
          <p:cNvSpPr/>
          <p:nvPr/>
        </p:nvSpPr>
        <p:spPr>
          <a:xfrm>
            <a:off x="152400" y="15240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1" name="Tekstvak 220">
            <a:extLst>
              <a:ext uri="{FF2B5EF4-FFF2-40B4-BE49-F238E27FC236}">
                <a16:creationId xmlns:a16="http://schemas.microsoft.com/office/drawing/2014/main" id="{49953C44-3D99-4F3D-9723-E81C4E6BA8B0}"/>
              </a:ext>
            </a:extLst>
          </p:cNvPr>
          <p:cNvSpPr txBox="1"/>
          <p:nvPr/>
        </p:nvSpPr>
        <p:spPr>
          <a:xfrm rot="16200000">
            <a:off x="-599545" y="57369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222" name="Tekstvak 221">
            <a:extLst>
              <a:ext uri="{FF2B5EF4-FFF2-40B4-BE49-F238E27FC236}">
                <a16:creationId xmlns:a16="http://schemas.microsoft.com/office/drawing/2014/main" id="{5B6B5E8E-C5A2-496A-A5D3-734165EFE62A}"/>
              </a:ext>
            </a:extLst>
          </p:cNvPr>
          <p:cNvSpPr txBox="1"/>
          <p:nvPr/>
        </p:nvSpPr>
        <p:spPr>
          <a:xfrm rot="16200000">
            <a:off x="-1486036" y="17679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3785126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611560" y="1319210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400" dirty="0"/>
              <a:t>   </a:t>
            </a:r>
            <a:r>
              <a:rPr lang="en-US" sz="2400" dirty="0"/>
              <a:t>after 8 years of </a:t>
            </a:r>
          </a:p>
          <a:p>
            <a:r>
              <a:rPr lang="en-US" sz="2400" dirty="0"/>
              <a:t>     breeding and selection</a:t>
            </a:r>
          </a:p>
          <a:p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final selection of 4 hybrids</a:t>
            </a:r>
          </a:p>
          <a:p>
            <a:pPr>
              <a:buFont typeface="Arial" pitchFamily="34" charset="0"/>
              <a:buChar char="•"/>
            </a:pPr>
            <a:endParaRPr lang="nl-BE" sz="2400" dirty="0"/>
          </a:p>
          <a:p>
            <a:endParaRPr lang="nl-BE" sz="2400" dirty="0">
              <a:sym typeface="Wingdings" pitchFamily="2" charset="2"/>
            </a:endParaRPr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EE9DC047-A032-4E1C-8A57-1687470CE75A}"/>
              </a:ext>
            </a:extLst>
          </p:cNvPr>
          <p:cNvSpPr txBox="1">
            <a:spLocks/>
          </p:cNvSpPr>
          <p:nvPr/>
        </p:nvSpPr>
        <p:spPr>
          <a:xfrm>
            <a:off x="611560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New 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resistant</a:t>
            </a:r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Buxus</a:t>
            </a:r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hybrids</a:t>
            </a:r>
          </a:p>
        </p:txBody>
      </p:sp>
      <p:pic>
        <p:nvPicPr>
          <p:cNvPr id="10" name="Afbeelding 9" descr="Afbeelding met plant, muur, binnen, boom&#10;&#10;Beschrijving is gegenereerd met zeer hoge betrouwbaarheid">
            <a:extLst>
              <a:ext uri="{FF2B5EF4-FFF2-40B4-BE49-F238E27FC236}">
                <a16:creationId xmlns:a16="http://schemas.microsoft.com/office/drawing/2014/main" id="{FE6F5559-87F6-4672-86DC-39BD19F3F9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9" r="19489"/>
          <a:stretch/>
        </p:blipFill>
        <p:spPr>
          <a:xfrm>
            <a:off x="971906" y="3810550"/>
            <a:ext cx="2156872" cy="2739439"/>
          </a:xfrm>
          <a:prstGeom prst="rect">
            <a:avLst/>
          </a:prstGeom>
        </p:spPr>
      </p:pic>
      <p:pic>
        <p:nvPicPr>
          <p:cNvPr id="12" name="Afbeelding 11" descr="Afbeelding met plant, muur, boom, binnen&#10;&#10;Beschrijving is gegenereerd met zeer hoge betrouwbaarheid">
            <a:extLst>
              <a:ext uri="{FF2B5EF4-FFF2-40B4-BE49-F238E27FC236}">
                <a16:creationId xmlns:a16="http://schemas.microsoft.com/office/drawing/2014/main" id="{DA986943-807D-458D-BAB7-99D37EB0BB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r="20074"/>
          <a:stretch/>
        </p:blipFill>
        <p:spPr>
          <a:xfrm>
            <a:off x="3743902" y="3810550"/>
            <a:ext cx="2156872" cy="2739439"/>
          </a:xfrm>
          <a:prstGeom prst="rect">
            <a:avLst/>
          </a:prstGeom>
        </p:spPr>
      </p:pic>
      <p:pic>
        <p:nvPicPr>
          <p:cNvPr id="14" name="Afbeelding 13" descr="Afbeelding met plant, zitten, boom, muur&#10;&#10;Beschrijving is gegenereerd met hoge betrouwbaarheid">
            <a:extLst>
              <a:ext uri="{FF2B5EF4-FFF2-40B4-BE49-F238E27FC236}">
                <a16:creationId xmlns:a16="http://schemas.microsoft.com/office/drawing/2014/main" id="{907FC732-A682-4D03-9B95-83624F8120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61" y="1106483"/>
            <a:ext cx="3785980" cy="2521051"/>
          </a:xfrm>
          <a:prstGeom prst="rect">
            <a:avLst/>
          </a:prstGeom>
        </p:spPr>
      </p:pic>
      <p:pic>
        <p:nvPicPr>
          <p:cNvPr id="16" name="Afbeelding 15" descr="Afbeelding met plant, muur, boom&#10;&#10;Beschrijving is gegenereerd met zeer hoge betrouwbaarheid">
            <a:extLst>
              <a:ext uri="{FF2B5EF4-FFF2-40B4-BE49-F238E27FC236}">
                <a16:creationId xmlns:a16="http://schemas.microsoft.com/office/drawing/2014/main" id="{87BE134D-1954-4A7D-906A-01B430C56B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6552669" y="3810550"/>
            <a:ext cx="2043972" cy="2739439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9E083065-CEA4-4F36-B1D5-A2BDE0D79885}"/>
              </a:ext>
            </a:extLst>
          </p:cNvPr>
          <p:cNvSpPr/>
          <p:nvPr/>
        </p:nvSpPr>
        <p:spPr>
          <a:xfrm>
            <a:off x="738074" y="3810551"/>
            <a:ext cx="233832" cy="2739439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7C58870-ECC9-4BBF-BB8C-737A91E7EAED}"/>
              </a:ext>
            </a:extLst>
          </p:cNvPr>
          <p:cNvSpPr txBox="1"/>
          <p:nvPr/>
        </p:nvSpPr>
        <p:spPr>
          <a:xfrm rot="16200000">
            <a:off x="-526734" y="5040054"/>
            <a:ext cx="272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 Low </a:t>
            </a:r>
            <a:r>
              <a:rPr lang="nl-BE" dirty="0" err="1">
                <a:solidFill>
                  <a:schemeClr val="bg1"/>
                </a:solidFill>
              </a:rPr>
              <a:t>growing</a:t>
            </a:r>
            <a:r>
              <a:rPr lang="nl-BE" dirty="0">
                <a:solidFill>
                  <a:schemeClr val="bg1"/>
                </a:solidFill>
              </a:rPr>
              <a:t> type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66DBCF99-AEBC-458C-A8B9-BD5AC23AF697}"/>
              </a:ext>
            </a:extLst>
          </p:cNvPr>
          <p:cNvSpPr/>
          <p:nvPr/>
        </p:nvSpPr>
        <p:spPr>
          <a:xfrm>
            <a:off x="6318412" y="3810550"/>
            <a:ext cx="233832" cy="2739439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F71D85B-749D-405C-89E4-A90884DCB8F6}"/>
              </a:ext>
            </a:extLst>
          </p:cNvPr>
          <p:cNvSpPr txBox="1"/>
          <p:nvPr/>
        </p:nvSpPr>
        <p:spPr>
          <a:xfrm rot="16200000">
            <a:off x="5053604" y="5040053"/>
            <a:ext cx="272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Tall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growing</a:t>
            </a:r>
            <a:r>
              <a:rPr lang="nl-BE" dirty="0">
                <a:solidFill>
                  <a:schemeClr val="bg1"/>
                </a:solidFill>
              </a:rPr>
              <a:t> type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5E8A3BB1-9DA0-4EF8-9F68-04DC906E98C8}"/>
              </a:ext>
            </a:extLst>
          </p:cNvPr>
          <p:cNvSpPr/>
          <p:nvPr/>
        </p:nvSpPr>
        <p:spPr>
          <a:xfrm>
            <a:off x="3514965" y="3810550"/>
            <a:ext cx="233832" cy="2739439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D70897F5-7438-4E09-839C-BBB17EE3B00A}"/>
              </a:ext>
            </a:extLst>
          </p:cNvPr>
          <p:cNvSpPr txBox="1"/>
          <p:nvPr/>
        </p:nvSpPr>
        <p:spPr>
          <a:xfrm rot="16200000">
            <a:off x="2253830" y="5040053"/>
            <a:ext cx="272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 Medium type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69174C39-E303-4370-B2FA-E6833E15EB26}"/>
              </a:ext>
            </a:extLst>
          </p:cNvPr>
          <p:cNvSpPr/>
          <p:nvPr/>
        </p:nvSpPr>
        <p:spPr>
          <a:xfrm>
            <a:off x="4579277" y="1103546"/>
            <a:ext cx="233832" cy="2523988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11AB1DB3-2CD6-4B8A-AC7E-2B8B026D070C}"/>
              </a:ext>
            </a:extLst>
          </p:cNvPr>
          <p:cNvSpPr txBox="1"/>
          <p:nvPr/>
        </p:nvSpPr>
        <p:spPr>
          <a:xfrm rot="16200000">
            <a:off x="3738257" y="2597267"/>
            <a:ext cx="187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  Special type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24A4F04B-0879-47FC-BD7F-C45E81190B09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24523E5C-5F05-490E-B474-C48B601D63FE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C4DB53EF-D4D2-4F5D-A4C2-B89125AE449D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uiten, gras, grond, rots&#10;&#10;Beschrijving is gegenereerd met zeer hoge betrouwbaarheid">
            <a:extLst>
              <a:ext uri="{FF2B5EF4-FFF2-40B4-BE49-F238E27FC236}">
                <a16:creationId xmlns:a16="http://schemas.microsoft.com/office/drawing/2014/main" id="{92351CBF-A630-4EF8-8EB7-F4F27B8BB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7520" r="-163" b="3676"/>
          <a:stretch/>
        </p:blipFill>
        <p:spPr>
          <a:xfrm>
            <a:off x="4427984" y="3933056"/>
            <a:ext cx="4752528" cy="2813708"/>
          </a:xfrm>
          <a:prstGeom prst="rect">
            <a:avLst/>
          </a:prstGeom>
        </p:spPr>
      </p:pic>
      <p:pic>
        <p:nvPicPr>
          <p:cNvPr id="9" name="Afbeelding 8" descr="Afbeelding met buiten, gras, grond, weg&#10;&#10;Beschrijving is gegenereerd met zeer hoge betrouwbaarheid">
            <a:extLst>
              <a:ext uri="{FF2B5EF4-FFF2-40B4-BE49-F238E27FC236}">
                <a16:creationId xmlns:a16="http://schemas.microsoft.com/office/drawing/2014/main" id="{9ADDDEE9-91CA-4D1A-968A-643351B45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8" y="3933056"/>
            <a:ext cx="4220562" cy="2813708"/>
          </a:xfrm>
          <a:prstGeom prst="rect">
            <a:avLst/>
          </a:prstGeom>
        </p:spPr>
      </p:pic>
      <p:pic>
        <p:nvPicPr>
          <p:cNvPr id="13" name="Afbeelding 12" descr="Afbeelding met buiten, grond, gras, rots&#10;&#10;Beschrijving is gegenereerd met zeer hoge betrouwbaarheid">
            <a:extLst>
              <a:ext uri="{FF2B5EF4-FFF2-40B4-BE49-F238E27FC236}">
                <a16:creationId xmlns:a16="http://schemas.microsoft.com/office/drawing/2014/main" id="{C8BB56D7-50E8-4B10-9E14-50D2C8B160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 b="9655"/>
          <a:stretch/>
        </p:blipFill>
        <p:spPr>
          <a:xfrm>
            <a:off x="4482244" y="989790"/>
            <a:ext cx="4860032" cy="2813708"/>
          </a:xfrm>
          <a:prstGeom prst="rect">
            <a:avLst/>
          </a:prstGeom>
        </p:spPr>
      </p:pic>
      <p:pic>
        <p:nvPicPr>
          <p:cNvPr id="15" name="Afbeelding 14" descr="Afbeelding met grond, plant, buiten, bloem&#10;&#10;Beschrijving is gegenereerd met zeer hoge betrouwbaarheid">
            <a:extLst>
              <a:ext uri="{FF2B5EF4-FFF2-40B4-BE49-F238E27FC236}">
                <a16:creationId xmlns:a16="http://schemas.microsoft.com/office/drawing/2014/main" id="{1222EC60-29A4-4189-84D2-1944619DC0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4" y="989789"/>
            <a:ext cx="4220561" cy="2813708"/>
          </a:xfrm>
          <a:prstGeom prst="rect">
            <a:avLst/>
          </a:prstGeom>
        </p:spPr>
      </p:pic>
      <p:sp>
        <p:nvSpPr>
          <p:cNvPr id="7" name="Titel 5">
            <a:extLst>
              <a:ext uri="{FF2B5EF4-FFF2-40B4-BE49-F238E27FC236}">
                <a16:creationId xmlns:a16="http://schemas.microsoft.com/office/drawing/2014/main" id="{40C3ED8D-B6D4-408C-B31A-7D1F8F2BBA76}"/>
              </a:ext>
            </a:extLst>
          </p:cNvPr>
          <p:cNvSpPr txBox="1">
            <a:spLocks/>
          </p:cNvSpPr>
          <p:nvPr/>
        </p:nvSpPr>
        <p:spPr>
          <a:xfrm>
            <a:off x="611560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New 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resistant</a:t>
            </a:r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Buxus</a:t>
            </a:r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hybrids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5B9209EF-EFE9-4D3B-8319-39C646B1B090}"/>
              </a:ext>
            </a:extLst>
          </p:cNvPr>
          <p:cNvSpPr/>
          <p:nvPr/>
        </p:nvSpPr>
        <p:spPr>
          <a:xfrm rot="5400000">
            <a:off x="4348964" y="2867486"/>
            <a:ext cx="304921" cy="1567101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BF87AEC-3C35-4DB1-B0D5-6B45A10DE414}"/>
              </a:ext>
            </a:extLst>
          </p:cNvPr>
          <p:cNvSpPr txBox="1"/>
          <p:nvPr/>
        </p:nvSpPr>
        <p:spPr>
          <a:xfrm>
            <a:off x="3883994" y="3467928"/>
            <a:ext cx="121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LOW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56C63F6F-CF48-4262-8520-CCBA5F5293B5}"/>
              </a:ext>
            </a:extLst>
          </p:cNvPr>
          <p:cNvSpPr/>
          <p:nvPr/>
        </p:nvSpPr>
        <p:spPr>
          <a:xfrm rot="5400000">
            <a:off x="4329783" y="5810753"/>
            <a:ext cx="304921" cy="1567101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FA9D062-E67E-4E04-B833-1CDDB5E3A7A2}"/>
              </a:ext>
            </a:extLst>
          </p:cNvPr>
          <p:cNvSpPr txBox="1"/>
          <p:nvPr/>
        </p:nvSpPr>
        <p:spPr>
          <a:xfrm>
            <a:off x="3867910" y="6409637"/>
            <a:ext cx="121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MEDIUM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74C485-7A2C-4086-8892-F77BE0942843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F5DC715-A740-40B2-A371-B96F51E6AD3C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248B2C3-AD9B-46DC-8B91-C0B5A3DC63A1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790402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E96E6978-4525-4BA2-9DE8-3DD4C349D5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r="50612"/>
          <a:stretch/>
        </p:blipFill>
        <p:spPr>
          <a:xfrm>
            <a:off x="317588" y="3971850"/>
            <a:ext cx="4191698" cy="2814544"/>
          </a:xfrm>
          <a:prstGeom prst="rect">
            <a:avLst/>
          </a:prstGeom>
        </p:spPr>
      </p:pic>
      <p:pic>
        <p:nvPicPr>
          <p:cNvPr id="12" name="Afbeelding 11" descr="Afbeelding met buiten, gras, grond, boom&#10;&#10;Beschrijving is gegenereerd met zeer hoge betrouwbaarheid">
            <a:extLst>
              <a:ext uri="{FF2B5EF4-FFF2-40B4-BE49-F238E27FC236}">
                <a16:creationId xmlns:a16="http://schemas.microsoft.com/office/drawing/2014/main" id="{7DC28F16-2D28-4285-8EBA-98957D052E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7894" r="-66" b="7017"/>
          <a:stretch/>
        </p:blipFill>
        <p:spPr>
          <a:xfrm>
            <a:off x="4355976" y="989789"/>
            <a:ext cx="5016537" cy="2823040"/>
          </a:xfrm>
          <a:prstGeom prst="rect">
            <a:avLst/>
          </a:prstGeom>
        </p:spPr>
      </p:pic>
      <p:pic>
        <p:nvPicPr>
          <p:cNvPr id="14" name="Afbeelding 13" descr="Afbeelding met grond, buiten, gras, weg&#10;&#10;Beschrijving is gegenereerd met zeer hoge betrouwbaarheid">
            <a:extLst>
              <a:ext uri="{FF2B5EF4-FFF2-40B4-BE49-F238E27FC236}">
                <a16:creationId xmlns:a16="http://schemas.microsoft.com/office/drawing/2014/main" id="{3D1E2C03-84DC-4D4D-9AE5-B84AB12745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14" t="5220" r="614" b="1254"/>
          <a:stretch/>
        </p:blipFill>
        <p:spPr>
          <a:xfrm>
            <a:off x="-35736" y="989789"/>
            <a:ext cx="4535728" cy="28230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C2893ED-99AA-4D3F-A3CF-C6EA9C0B03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51" t="6339" b="3354"/>
          <a:stretch/>
        </p:blipFill>
        <p:spPr>
          <a:xfrm>
            <a:off x="4499992" y="3971850"/>
            <a:ext cx="4680520" cy="2813234"/>
          </a:xfrm>
          <a:prstGeom prst="rect">
            <a:avLst/>
          </a:prstGeom>
        </p:spPr>
      </p:pic>
      <p:sp>
        <p:nvSpPr>
          <p:cNvPr id="15" name="Titel 5">
            <a:extLst>
              <a:ext uri="{FF2B5EF4-FFF2-40B4-BE49-F238E27FC236}">
                <a16:creationId xmlns:a16="http://schemas.microsoft.com/office/drawing/2014/main" id="{A8B49CE9-5D76-483D-A621-ADB0596FC822}"/>
              </a:ext>
            </a:extLst>
          </p:cNvPr>
          <p:cNvSpPr txBox="1">
            <a:spLocks/>
          </p:cNvSpPr>
          <p:nvPr/>
        </p:nvSpPr>
        <p:spPr>
          <a:xfrm>
            <a:off x="611560" y="188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New 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resistant</a:t>
            </a:r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Buxus</a:t>
            </a:r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hybrids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6E5516A-08C1-4CDD-A6F1-19465D934A93}"/>
              </a:ext>
            </a:extLst>
          </p:cNvPr>
          <p:cNvSpPr/>
          <p:nvPr/>
        </p:nvSpPr>
        <p:spPr>
          <a:xfrm rot="5400000">
            <a:off x="4344119" y="2877473"/>
            <a:ext cx="304921" cy="1567101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5452615-1ADA-46A7-91AC-0AA0C6CC503E}"/>
              </a:ext>
            </a:extLst>
          </p:cNvPr>
          <p:cNvSpPr txBox="1"/>
          <p:nvPr/>
        </p:nvSpPr>
        <p:spPr>
          <a:xfrm>
            <a:off x="3887073" y="3476357"/>
            <a:ext cx="121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TALL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9F3E277C-DF09-49BD-907C-48CB2B08E68B}"/>
              </a:ext>
            </a:extLst>
          </p:cNvPr>
          <p:cNvSpPr/>
          <p:nvPr/>
        </p:nvSpPr>
        <p:spPr>
          <a:xfrm rot="5400000">
            <a:off x="4338237" y="5849728"/>
            <a:ext cx="304921" cy="1567101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FFD0EF7-B18A-4197-8179-9DB5F2A8925B}"/>
              </a:ext>
            </a:extLst>
          </p:cNvPr>
          <p:cNvSpPr txBox="1"/>
          <p:nvPr/>
        </p:nvSpPr>
        <p:spPr>
          <a:xfrm>
            <a:off x="3887073" y="6448612"/>
            <a:ext cx="121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SPECIAL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5E138705-F9B4-446B-80E3-F4DFAD9C7400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3406608-7292-4B36-8263-455254E87F43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0283717-3F46-4E93-836D-60BB85C3737E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1174280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F35BCB81-1E32-4987-8D95-9A9C2A76D603}"/>
              </a:ext>
            </a:extLst>
          </p:cNvPr>
          <p:cNvSpPr/>
          <p:nvPr/>
        </p:nvSpPr>
        <p:spPr>
          <a:xfrm rot="5400000">
            <a:off x="4079672" y="1024921"/>
            <a:ext cx="1293374" cy="9275423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ekstvak 3"/>
          <p:cNvSpPr txBox="1"/>
          <p:nvPr/>
        </p:nvSpPr>
        <p:spPr>
          <a:xfrm>
            <a:off x="701776" y="2463280"/>
            <a:ext cx="8263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sz="2400" dirty="0"/>
              <a:t>new hybrids are being protected by </a:t>
            </a:r>
          </a:p>
          <a:p>
            <a:r>
              <a:rPr lang="en-US" sz="2400" dirty="0"/>
              <a:t>   Plant Breeders’ Right in Europe and Plant Patent in US</a:t>
            </a:r>
          </a:p>
          <a:p>
            <a:endParaRPr lang="en-US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400" dirty="0"/>
              <a:t>propagation and production first years only by </a:t>
            </a:r>
            <a:r>
              <a:rPr lang="en-US" sz="2400" dirty="0" err="1"/>
              <a:t>Herplant</a:t>
            </a:r>
            <a:r>
              <a:rPr lang="en-US" sz="2400" dirty="0"/>
              <a:t> , later also by a select group of growers</a:t>
            </a:r>
          </a:p>
          <a:p>
            <a:endParaRPr lang="nl-BE" sz="2400" dirty="0">
              <a:sym typeface="Wingdings" pitchFamily="2" charset="2"/>
            </a:endParaRPr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1727F2E5-5621-43D5-BDD2-15CF98FED3D2}"/>
              </a:ext>
            </a:extLst>
          </p:cNvPr>
          <p:cNvSpPr txBox="1">
            <a:spLocks/>
          </p:cNvSpPr>
          <p:nvPr/>
        </p:nvSpPr>
        <p:spPr>
          <a:xfrm>
            <a:off x="611560" y="3048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Resistant </a:t>
            </a:r>
            <a:r>
              <a:rPr lang="en-US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Buxus 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hybrids: protection and introduction</a:t>
            </a:r>
          </a:p>
          <a:p>
            <a:endParaRPr lang="en-US" dirty="0">
              <a:ln w="18415" cmpd="sng">
                <a:solidFill>
                  <a:srgbClr val="29512A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Afbeelding 9" descr="Afbeelding met boom, lucht, buiten, gebouw&#10;&#10;Beschrijving is gegenereerd met zeer hoge betrouwbaarheid">
            <a:extLst>
              <a:ext uri="{FF2B5EF4-FFF2-40B4-BE49-F238E27FC236}">
                <a16:creationId xmlns:a16="http://schemas.microsoft.com/office/drawing/2014/main" id="{FC484013-05BC-429C-85A2-A03CAF34D5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2067" y="4737914"/>
            <a:ext cx="3462609" cy="1931446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905120A-541C-4ECF-A626-A0354474988A}"/>
              </a:ext>
            </a:extLst>
          </p:cNvPr>
          <p:cNvSpPr/>
          <p:nvPr/>
        </p:nvSpPr>
        <p:spPr>
          <a:xfrm>
            <a:off x="701776" y="1255400"/>
            <a:ext cx="8263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 First commercial introduction in Europe : September 2019 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488116A-862A-4FD2-9AB1-4B6824A6F0E9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CCAC7AE-EDD8-4B83-B572-3EF53FE46983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AE82C2D-1920-4A3B-942A-5817A43197D2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2492640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170505 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28"/>
            <a:ext cx="9144000" cy="6858000"/>
          </a:xfrm>
          <a:prstGeom prst="rect">
            <a:avLst/>
          </a:prstGeom>
          <a:noFill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CB87A48-98FB-4DA9-B707-F51B97DDC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91" y="4509120"/>
            <a:ext cx="9144000" cy="20162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5896" y="0"/>
            <a:ext cx="5472608" cy="1143000"/>
          </a:xfrm>
        </p:spPr>
        <p:txBody>
          <a:bodyPr>
            <a:normAutofit/>
          </a:bodyPr>
          <a:lstStyle/>
          <a:p>
            <a:r>
              <a:rPr lang="en-US" sz="4000" dirty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29512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Are there any questions ?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16B96AD-8A61-4AD3-9185-2344F1407A6C}"/>
              </a:ext>
            </a:extLst>
          </p:cNvPr>
          <p:cNvSpPr txBox="1"/>
          <p:nvPr/>
        </p:nvSpPr>
        <p:spPr>
          <a:xfrm>
            <a:off x="477598" y="5013176"/>
            <a:ext cx="4148620" cy="2112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003300"/>
                </a:solidFill>
              </a:rPr>
              <a:t> Kurt Heungens  ILVO  Belgium</a:t>
            </a:r>
          </a:p>
          <a:p>
            <a:pPr marL="182563" indent="-1825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003300"/>
                </a:solidFill>
              </a:rPr>
              <a:t> Katrijn Van Laere  ILVO  Belgium</a:t>
            </a:r>
          </a:p>
          <a:p>
            <a:pPr marL="182563" indent="-182563">
              <a:lnSpc>
                <a:spcPct val="150000"/>
              </a:lnSpc>
              <a:buFont typeface="Arial" pitchFamily="34" charset="0"/>
              <a:buChar char="•"/>
            </a:pPr>
            <a:r>
              <a:rPr lang="nl-BE" sz="2000" dirty="0">
                <a:solidFill>
                  <a:srgbClr val="003300"/>
                </a:solidFill>
              </a:rPr>
              <a:t> E</a:t>
            </a:r>
            <a:r>
              <a:rPr lang="en-US" sz="2000" dirty="0">
                <a:solidFill>
                  <a:srgbClr val="003300"/>
                </a:solidFill>
              </a:rPr>
              <a:t>line Hermans lay-out PowerPoint</a:t>
            </a:r>
          </a:p>
          <a:p>
            <a:pPr>
              <a:lnSpc>
                <a:spcPct val="200000"/>
              </a:lnSpc>
            </a:pPr>
            <a:endParaRPr lang="nl-BE" sz="2400" dirty="0">
              <a:sym typeface="Wingdings" pitchFamily="2" charset="2"/>
            </a:endParaRPr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E1971321-43DF-45EF-82DB-777EC79C3C13}"/>
              </a:ext>
            </a:extLst>
          </p:cNvPr>
          <p:cNvSpPr txBox="1">
            <a:spLocks/>
          </p:cNvSpPr>
          <p:nvPr/>
        </p:nvSpPr>
        <p:spPr>
          <a:xfrm>
            <a:off x="477598" y="450912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n w="18415" cmpd="sng">
                  <a:solidFill>
                    <a:srgbClr val="003300"/>
                  </a:solidFill>
                  <a:prstDash val="solid"/>
                </a:ln>
                <a:solidFill>
                  <a:srgbClr val="29512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Acknowledgments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60D345F-F30F-41AB-823C-DD367EE1A793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C0E14AB-6464-417B-B25D-0D9F84666160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6BAE515-84D4-4417-8A6F-FF50088C7155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Villandry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784" y="209228"/>
            <a:ext cx="8496944" cy="1143000"/>
          </a:xfrm>
        </p:spPr>
        <p:txBody>
          <a:bodyPr>
            <a:noAutofit/>
          </a:bodyPr>
          <a:lstStyle/>
          <a:p>
            <a:r>
              <a:rPr lang="en-GB" sz="5400" b="1" dirty="0">
                <a:ln w="9525">
                  <a:solidFill>
                    <a:srgbClr val="022C0A"/>
                  </a:solidFill>
                  <a:prstDash val="solid"/>
                </a:ln>
                <a:solidFill>
                  <a:srgbClr val="29512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Thank</a:t>
            </a:r>
            <a:r>
              <a:rPr lang="nl-BE" sz="5400" b="1" dirty="0">
                <a:ln w="9525">
                  <a:solidFill>
                    <a:srgbClr val="022C0A"/>
                  </a:solidFill>
                  <a:prstDash val="solid"/>
                </a:ln>
                <a:solidFill>
                  <a:srgbClr val="29512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>
                <a:ln w="9525">
                  <a:solidFill>
                    <a:srgbClr val="022C0A"/>
                  </a:solidFill>
                  <a:prstDash val="solid"/>
                </a:ln>
                <a:solidFill>
                  <a:srgbClr val="29512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you</a:t>
            </a:r>
            <a:r>
              <a:rPr lang="nl-BE" sz="5400" b="1" dirty="0">
                <a:ln w="9525">
                  <a:solidFill>
                    <a:srgbClr val="022C0A"/>
                  </a:solidFill>
                  <a:prstDash val="solid"/>
                </a:ln>
                <a:solidFill>
                  <a:srgbClr val="29512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>
                <a:ln w="9525">
                  <a:solidFill>
                    <a:srgbClr val="022C0A"/>
                  </a:solidFill>
                  <a:prstDash val="solid"/>
                </a:ln>
                <a:solidFill>
                  <a:srgbClr val="29512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for</a:t>
            </a:r>
            <a:r>
              <a:rPr lang="nl-BE" sz="5400" b="1" dirty="0">
                <a:ln w="9525">
                  <a:solidFill>
                    <a:srgbClr val="022C0A"/>
                  </a:solidFill>
                  <a:prstDash val="solid"/>
                </a:ln>
                <a:solidFill>
                  <a:srgbClr val="29512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GB" sz="5400" b="1" dirty="0">
                <a:ln w="9525">
                  <a:solidFill>
                    <a:srgbClr val="022C0A"/>
                  </a:solidFill>
                  <a:prstDash val="solid"/>
                </a:ln>
                <a:solidFill>
                  <a:srgbClr val="29512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your</a:t>
            </a:r>
            <a:r>
              <a:rPr lang="nl-BE" sz="5400" b="1" dirty="0">
                <a:ln w="9525">
                  <a:solidFill>
                    <a:srgbClr val="022C0A"/>
                  </a:solidFill>
                  <a:prstDash val="solid"/>
                </a:ln>
                <a:solidFill>
                  <a:srgbClr val="29512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attention</a:t>
            </a:r>
          </a:p>
        </p:txBody>
      </p:sp>
      <p:sp>
        <p:nvSpPr>
          <p:cNvPr id="4" name="Rechthoek 3"/>
          <p:cNvSpPr/>
          <p:nvPr/>
        </p:nvSpPr>
        <p:spPr>
          <a:xfrm rot="5400000">
            <a:off x="3523828" y="1201316"/>
            <a:ext cx="2132856" cy="9180512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2160240" y="5733256"/>
            <a:ext cx="7020272" cy="915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BE" sz="2000" b="1" i="0" u="none" strike="noStrike" kern="1200" cap="none" spc="50" normalizeH="0" baseline="0" noProof="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Presentation </a:t>
            </a:r>
            <a:r>
              <a:rPr kumimoji="0" lang="en-US" sz="2000" b="1" i="0" u="none" strike="noStrike" kern="1200" cap="none" spc="50" normalizeH="0" baseline="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by</a:t>
            </a:r>
            <a:r>
              <a:rPr kumimoji="0" lang="nl-BE" sz="2000" b="1" i="0" u="none" strike="noStrike" kern="1200" cap="none" spc="50" normalizeH="0" baseline="0" noProof="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Didier Hermans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nl-BE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12th of Oktober</a:t>
            </a:r>
            <a:r>
              <a:rPr kumimoji="0" lang="nl-BE" sz="2000" b="1" i="0" u="none" strike="noStrike" kern="1200" cap="none" spc="50" normalizeH="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2018</a:t>
            </a:r>
            <a:endParaRPr kumimoji="0" lang="nl-BE" sz="2000" b="1" i="0" u="none" strike="noStrike" kern="1200" cap="none" spc="50" normalizeH="0" baseline="0" noProof="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l-BE" sz="2400" b="1" i="0" u="none" strike="noStrike" kern="1200" cap="none" spc="50" normalizeH="0" baseline="0" noProof="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P:\ADMINISTRATIE\Logo's en plannetjes\logo's\Herplant BVBA\logo herplant + web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157192"/>
            <a:ext cx="1731963" cy="1311275"/>
          </a:xfrm>
          <a:prstGeom prst="rect">
            <a:avLst/>
          </a:prstGeom>
          <a:ln w="635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2532" y="1124744"/>
            <a:ext cx="3450105" cy="2465333"/>
          </a:xfrm>
          <a:prstGeom prst="rect">
            <a:avLst/>
          </a:prstGeom>
          <a:noFill/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C4D99D42-6EAD-49EE-9F00-3E165FFFD9F2}"/>
              </a:ext>
            </a:extLst>
          </p:cNvPr>
          <p:cNvSpPr/>
          <p:nvPr/>
        </p:nvSpPr>
        <p:spPr>
          <a:xfrm rot="5400000">
            <a:off x="2712174" y="1901716"/>
            <a:ext cx="251520" cy="3450105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029" name="Picture 5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16016" y="1124744"/>
            <a:ext cx="3456733" cy="2609349"/>
          </a:xfrm>
          <a:prstGeom prst="rect">
            <a:avLst/>
          </a:prstGeom>
          <a:noFill/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09F7B144-273D-46DE-BA00-1E69F6127CCD}"/>
              </a:ext>
            </a:extLst>
          </p:cNvPr>
          <p:cNvSpPr/>
          <p:nvPr/>
        </p:nvSpPr>
        <p:spPr>
          <a:xfrm rot="5400000">
            <a:off x="6318204" y="1903910"/>
            <a:ext cx="251520" cy="3456733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027" name="Picture 3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6254" y="3933056"/>
            <a:ext cx="3456384" cy="2592288"/>
          </a:xfrm>
          <a:prstGeom prst="rect">
            <a:avLst/>
          </a:prstGeom>
          <a:noFill/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6BFEF0A-A3F0-466A-87C6-CA19BFDE42F4}"/>
              </a:ext>
            </a:extLst>
          </p:cNvPr>
          <p:cNvSpPr/>
          <p:nvPr/>
        </p:nvSpPr>
        <p:spPr>
          <a:xfrm rot="5400000">
            <a:off x="2708860" y="4701043"/>
            <a:ext cx="251520" cy="3456732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028" name="Picture 4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15947" y="3933056"/>
            <a:ext cx="3450106" cy="2592288"/>
          </a:xfrm>
          <a:prstGeom prst="rect">
            <a:avLst/>
          </a:prstGeom>
          <a:noFill/>
        </p:spPr>
      </p:pic>
      <p:sp>
        <p:nvSpPr>
          <p:cNvPr id="18" name="Rechthoek 17"/>
          <p:cNvSpPr/>
          <p:nvPr/>
        </p:nvSpPr>
        <p:spPr>
          <a:xfrm rot="5400000">
            <a:off x="6315309" y="4710027"/>
            <a:ext cx="251520" cy="3450106"/>
          </a:xfrm>
          <a:prstGeom prst="rect">
            <a:avLst/>
          </a:prstGeom>
          <a:solidFill>
            <a:srgbClr val="29512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Herplant BVBA Belgium</a:t>
            </a:r>
            <a:endParaRPr lang="nl-BE" i="1" dirty="0">
              <a:ln w="18415" cmpd="sng">
                <a:solidFill>
                  <a:srgbClr val="29512A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4716016" y="3506009"/>
            <a:ext cx="2016224" cy="2880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1800" i="1" dirty="0">
                <a:solidFill>
                  <a:schemeClr val="bg1"/>
                </a:solidFill>
              </a:rPr>
              <a:t>main</a:t>
            </a:r>
            <a:r>
              <a:rPr lang="nl-BE" sz="1800" i="1" dirty="0">
                <a:solidFill>
                  <a:schemeClr val="bg1"/>
                </a:solidFill>
              </a:rPr>
              <a:t> </a:t>
            </a:r>
            <a:r>
              <a:rPr lang="en-US" sz="1800" i="1" dirty="0">
                <a:solidFill>
                  <a:schemeClr val="bg1"/>
                </a:solidFill>
              </a:rPr>
              <a:t>nursery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4716016" y="6309320"/>
            <a:ext cx="2448272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i="1" dirty="0">
                <a:solidFill>
                  <a:schemeClr val="bg1"/>
                </a:solidFill>
              </a:rPr>
              <a:t>field </a:t>
            </a:r>
            <a:r>
              <a:rPr lang="en-US" i="1" dirty="0">
                <a:solidFill>
                  <a:schemeClr val="bg1"/>
                </a:solidFill>
              </a:rPr>
              <a:t>production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1115616" y="6309320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i="1" dirty="0">
                <a:solidFill>
                  <a:schemeClr val="bg1"/>
                </a:solidFill>
              </a:rPr>
              <a:t>greenhouse</a:t>
            </a:r>
            <a:r>
              <a:rPr lang="nl-BE" i="1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production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1115616" y="3506009"/>
            <a:ext cx="2520280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i="1" dirty="0">
                <a:solidFill>
                  <a:schemeClr val="bg1"/>
                </a:solidFill>
              </a:rPr>
              <a:t>container </a:t>
            </a:r>
            <a:r>
              <a:rPr lang="en-US" i="1" dirty="0">
                <a:solidFill>
                  <a:schemeClr val="bg1"/>
                </a:solidFill>
              </a:rPr>
              <a:t>production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1E0BA2D6-A13E-4589-966E-6480DEDA9639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FA71227-9E96-437D-9E35-11D88B033376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D4BB34B7-D511-4F40-9AF9-20AAB9537CB2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46086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922736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ym typeface="Wingdings" pitchFamily="2" charset="2"/>
              </a:rPr>
              <a:t>New fungus first discovered in 1994 in the UK</a:t>
            </a:r>
          </a:p>
          <a:p>
            <a:endParaRPr lang="nl-BE" sz="2800" i="1" dirty="0">
              <a:sym typeface="Wingdings" pitchFamily="2" charset="2"/>
            </a:endParaRPr>
          </a:p>
          <a:p>
            <a:r>
              <a:rPr lang="nl-BE" sz="2800" i="1" dirty="0" err="1">
                <a:sym typeface="Wingdings" pitchFamily="2" charset="2"/>
              </a:rPr>
              <a:t>Cylindrocladium</a:t>
            </a:r>
            <a:r>
              <a:rPr lang="nl-BE" sz="2800" i="1" dirty="0">
                <a:sym typeface="Wingdings" pitchFamily="2" charset="2"/>
              </a:rPr>
              <a:t> pseudonaviculata </a:t>
            </a:r>
            <a:r>
              <a:rPr lang="nl-BE" sz="2800" dirty="0">
                <a:sym typeface="Wingdings" pitchFamily="2" charset="2"/>
              </a:rPr>
              <a:t>(</a:t>
            </a:r>
            <a:r>
              <a:rPr lang="nl-BE" sz="2800" dirty="0" err="1">
                <a:sym typeface="Wingdings" pitchFamily="2" charset="2"/>
              </a:rPr>
              <a:t>Crous</a:t>
            </a:r>
            <a:r>
              <a:rPr lang="nl-BE" sz="2800" dirty="0">
                <a:sym typeface="Wingdings" pitchFamily="2" charset="2"/>
              </a:rPr>
              <a:t>, 2002)</a:t>
            </a:r>
          </a:p>
          <a:p>
            <a:endParaRPr lang="nl-BE" sz="2800" dirty="0">
              <a:sym typeface="Wingdings" pitchFamily="2" charset="2"/>
            </a:endParaRPr>
          </a:p>
          <a:p>
            <a:r>
              <a:rPr lang="nl-BE" sz="2800" i="1" dirty="0">
                <a:sym typeface="Wingdings" pitchFamily="2" charset="2"/>
              </a:rPr>
              <a:t>Cylindrocladium buxicola </a:t>
            </a:r>
            <a:r>
              <a:rPr lang="nl-BE" sz="2800" dirty="0">
                <a:sym typeface="Wingdings" pitchFamily="2" charset="2"/>
              </a:rPr>
              <a:t>(Henricot, 2002)</a:t>
            </a:r>
          </a:p>
          <a:p>
            <a:endParaRPr lang="nl-BE" sz="2800" dirty="0">
              <a:sym typeface="Wingdings" pitchFamily="2" charset="2"/>
            </a:endParaRPr>
          </a:p>
          <a:p>
            <a:r>
              <a:rPr lang="nl-BE" sz="2800" dirty="0">
                <a:sym typeface="Wingdings" pitchFamily="2" charset="2"/>
              </a:rPr>
              <a:t>2014: new name: </a:t>
            </a:r>
            <a:r>
              <a:rPr lang="nl-BE" sz="2800" i="1" dirty="0">
                <a:sym typeface="Wingdings" pitchFamily="2" charset="2"/>
              </a:rPr>
              <a:t>Calonectria pseudonaviculata</a:t>
            </a:r>
          </a:p>
          <a:p>
            <a:endParaRPr lang="nl-BE" sz="2400" u="sng" dirty="0">
              <a:sym typeface="Wingdings" pitchFamily="2" charset="2"/>
            </a:endParaRPr>
          </a:p>
          <a:p>
            <a:r>
              <a:rPr lang="nl-BE" sz="2800" dirty="0">
                <a:sym typeface="Wingdings" pitchFamily="2" charset="2"/>
              </a:rPr>
              <a:t> New species found in Flemish research:</a:t>
            </a:r>
            <a:r>
              <a:rPr lang="nl-BE" sz="2400" dirty="0"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r>
              <a:rPr lang="nl-BE" sz="2800" dirty="0">
                <a:sym typeface="Wingdings" pitchFamily="2" charset="2"/>
              </a:rPr>
              <a:t>     </a:t>
            </a:r>
            <a:r>
              <a:rPr lang="nl-BE" sz="2800" i="1" dirty="0">
                <a:sym typeface="Wingdings" pitchFamily="2" charset="2"/>
              </a:rPr>
              <a:t>Calonectria henricotiae </a:t>
            </a:r>
            <a:r>
              <a:rPr lang="nl-BE" sz="2800" dirty="0">
                <a:sym typeface="Wingdings" pitchFamily="2" charset="2"/>
              </a:rPr>
              <a:t>(</a:t>
            </a:r>
            <a:r>
              <a:rPr lang="en-US" sz="2800" dirty="0">
                <a:sym typeface="Wingdings" pitchFamily="2" charset="2"/>
              </a:rPr>
              <a:t>Gehesquière et al, 2016)</a:t>
            </a:r>
          </a:p>
          <a:p>
            <a:pPr marL="0" indent="0">
              <a:buNone/>
            </a:pPr>
            <a:endParaRPr lang="nl-BE" sz="2400" i="1" dirty="0">
              <a:sym typeface="Wingdings" pitchFamily="2" charset="2"/>
            </a:endParaRPr>
          </a:p>
          <a:p>
            <a:endParaRPr lang="nl-BE" sz="2400" dirty="0">
              <a:sym typeface="Wingdings" pitchFamily="2" charset="2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ECB9CF6-11D7-4822-8A68-82DA233C6437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Cylindrocladium</a:t>
            </a: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buxicola</a:t>
            </a:r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new name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2892BAFB-6831-44F0-A044-77C7E1F7BE9A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7867EB9-9C49-48F9-83FD-5BFAB38323CA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4A28988-2887-4DFF-8E60-7D468AE26EE5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2359340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7809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Calonectria</a:t>
            </a:r>
            <a:r>
              <a:rPr lang="en-US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pseudonaviculata</a:t>
            </a:r>
            <a:endParaRPr lang="en-US" i="1" dirty="0">
              <a:ln w="18415" cmpd="sng">
                <a:solidFill>
                  <a:srgbClr val="29512A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4543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ym typeface="Wingdings" pitchFamily="2" charset="2"/>
              </a:rPr>
              <a:t>     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ym typeface="Wingdings" pitchFamily="2" charset="2"/>
              </a:rPr>
              <a:t>Symptoms: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ym typeface="Wingdings" pitchFamily="2" charset="2"/>
              </a:rPr>
              <a:t>Brown to black leaf spots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ym typeface="Wingdings" pitchFamily="2" charset="2"/>
              </a:rPr>
              <a:t>Rapid defoliation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ym typeface="Wingdings" pitchFamily="2" charset="2"/>
              </a:rPr>
              <a:t>black stem lesions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ym typeface="Wingdings" pitchFamily="2" charset="2"/>
              </a:rPr>
              <a:t>Doesn’t need wounds to enter</a:t>
            </a:r>
          </a:p>
        </p:txBody>
      </p:sp>
      <p:pic>
        <p:nvPicPr>
          <p:cNvPr id="8" name="Picture 2" descr="C:\Users\Didier\Pictures\Cylindrocladium.jpg">
            <a:extLst>
              <a:ext uri="{FF2B5EF4-FFF2-40B4-BE49-F238E27FC236}">
                <a16:creationId xmlns:a16="http://schemas.microsoft.com/office/drawing/2014/main" id="{E6DCB37B-572E-4F64-AAF8-9F150FA49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2" y="3698261"/>
            <a:ext cx="3952173" cy="297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buiten, gras, groen, plant&#10;&#10;Beschrijving is gegenereerd met zeer hoge betrouwbaarheid">
            <a:extLst>
              <a:ext uri="{FF2B5EF4-FFF2-40B4-BE49-F238E27FC236}">
                <a16:creationId xmlns:a16="http://schemas.microsoft.com/office/drawing/2014/main" id="{43454183-17F5-440A-8E83-A804F41ED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42" y="3698261"/>
            <a:ext cx="3961466" cy="297109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B5A87154-9F21-4ECF-98A4-296229B02F98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D5B432B-1D4D-48F6-9362-12789055B311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8DE30E3-2305-4797-839D-2EF1E87512E1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7809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Calonectria</a:t>
            </a:r>
            <a:r>
              <a:rPr lang="nl-BE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nl-BE" i="1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pseudonaviculata</a:t>
            </a:r>
            <a:endParaRPr lang="nl-BE" i="1" dirty="0">
              <a:ln w="18415" cmpd="sng">
                <a:solidFill>
                  <a:srgbClr val="29512A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5C1B566-A871-4460-B246-CB29ED278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45435"/>
          </a:xfrm>
        </p:spPr>
        <p:txBody>
          <a:bodyPr/>
          <a:lstStyle/>
          <a:p>
            <a:r>
              <a:rPr lang="en-US" sz="2800" dirty="0"/>
              <a:t>Infection and distribution: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6 hours of leaf wetness (depending on cultivar and temperature)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Optimum temperature 21° C (70°F)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Mild and rainy conditions speed up the spread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Now common throughout Europe, present in the entire world but not in Africa en Southern-America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7938EC7-12EB-4B03-AB9B-8E9CFB0E0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15" y="3700351"/>
            <a:ext cx="3962743" cy="2969009"/>
          </a:xfrm>
          <a:prstGeom prst="rect">
            <a:avLst/>
          </a:prstGeom>
        </p:spPr>
      </p:pic>
      <p:pic>
        <p:nvPicPr>
          <p:cNvPr id="4" name="Afbeelding 3" descr="Afbeelding met buiten, boom, gebouw, plant&#10;&#10;Beschrijving is gegenereerd met zeer hoge betrouwbaarheid">
            <a:extLst>
              <a:ext uri="{FF2B5EF4-FFF2-40B4-BE49-F238E27FC236}">
                <a16:creationId xmlns:a16="http://schemas.microsoft.com/office/drawing/2014/main" id="{32D7A33F-669C-4415-BCFB-4D0C9888B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700351"/>
            <a:ext cx="3958679" cy="2969009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6CC3E60F-BFD9-4255-9106-AEE1A4066C6B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3C78350-22A8-4539-9CBB-EF2BE33B6455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27CA11C-E3EB-4195-ABB0-405AB0EE460E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2530004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467544" y="1052736"/>
            <a:ext cx="85689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 Preliminary fungicide efficacy trials (PCS + ILVO)</a:t>
            </a:r>
          </a:p>
          <a:p>
            <a:endParaRPr lang="en-US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 large 4-year research project in Flanders, Belgium</a:t>
            </a:r>
          </a:p>
          <a:p>
            <a:r>
              <a:rPr lang="en-US" sz="2400" dirty="0">
                <a:sym typeface="Wingdings" pitchFamily="2" charset="2"/>
              </a:rPr>
              <a:t>  financed by government + boxwood industry</a:t>
            </a:r>
            <a:endParaRPr lang="en-US" sz="2400" dirty="0">
              <a:highlight>
                <a:srgbClr val="FFFF00"/>
              </a:highlight>
              <a:sym typeface="Wingdings" pitchFamily="2" charset="2"/>
            </a:endParaRP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   collaboration between : - scientists from ILVO</a:t>
            </a:r>
          </a:p>
          <a:p>
            <a:r>
              <a:rPr lang="en-US" sz="2400" dirty="0">
                <a:sym typeface="Wingdings" pitchFamily="2" charset="2"/>
              </a:rPr>
              <a:t>                                                        Kurt Heungens and </a:t>
            </a:r>
            <a:r>
              <a:rPr lang="en-US" sz="2400" dirty="0" err="1">
                <a:sym typeface="Wingdings" pitchFamily="2" charset="2"/>
              </a:rPr>
              <a:t>Katrijn</a:t>
            </a:r>
            <a:r>
              <a:rPr lang="en-US" sz="2400" dirty="0">
                <a:sym typeface="Wingdings" pitchFamily="2" charset="2"/>
              </a:rPr>
              <a:t> Van </a:t>
            </a:r>
            <a:r>
              <a:rPr lang="en-US" sz="2400" dirty="0" err="1">
                <a:sym typeface="Wingdings" pitchFamily="2" charset="2"/>
              </a:rPr>
              <a:t>Laere</a:t>
            </a:r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                                               - scientist from PCS</a:t>
            </a:r>
          </a:p>
          <a:p>
            <a:r>
              <a:rPr lang="en-US" sz="2400" dirty="0">
                <a:sym typeface="Wingdings" pitchFamily="2" charset="2"/>
              </a:rPr>
              <a:t>                                                        Filip </a:t>
            </a:r>
            <a:r>
              <a:rPr lang="en-US" sz="2400" dirty="0" err="1">
                <a:sym typeface="Wingdings" pitchFamily="2" charset="2"/>
              </a:rPr>
              <a:t>Rys</a:t>
            </a:r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                                               - conducted by Bjorn Gehesquière</a:t>
            </a:r>
          </a:p>
          <a:p>
            <a:r>
              <a:rPr lang="en-US" sz="2400" dirty="0">
                <a:sym typeface="Wingdings" pitchFamily="2" charset="2"/>
              </a:rPr>
              <a:t>   Subjects: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ym typeface="Wingdings" pitchFamily="2" charset="2"/>
              </a:rPr>
              <a:t>Fungicide efficacy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ym typeface="Wingdings" pitchFamily="2" charset="2"/>
              </a:rPr>
              <a:t>Pathogen genetic diversity and population structure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ym typeface="Wingdings" pitchFamily="2" charset="2"/>
              </a:rPr>
              <a:t>Host susceptibility and breeding potential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ym typeface="Wingdings" pitchFamily="2" charset="2"/>
              </a:rPr>
              <a:t>Disease development and spread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ym typeface="Wingdings" pitchFamily="2" charset="2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9569" y="1916832"/>
            <a:ext cx="822422" cy="66195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299" y="3750483"/>
            <a:ext cx="822422" cy="61923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E9A8BED-7DD4-46C8-81E3-71EE1E8A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7809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Calonectria </a:t>
            </a:r>
            <a:r>
              <a:rPr lang="en-US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Research Belgium</a:t>
            </a:r>
            <a:endParaRPr lang="nl-BE" dirty="0">
              <a:ln w="18415" cmpd="sng">
                <a:solidFill>
                  <a:srgbClr val="29512A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96F01CFC-2D4B-4A09-BE83-B397BD6F95F4}"/>
              </a:ext>
            </a:extLst>
          </p:cNvPr>
          <p:cNvGrpSpPr/>
          <p:nvPr/>
        </p:nvGrpSpPr>
        <p:grpSpPr>
          <a:xfrm>
            <a:off x="7201742" y="2916504"/>
            <a:ext cx="822422" cy="360040"/>
            <a:chOff x="7222621" y="2780928"/>
            <a:chExt cx="822422" cy="360040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DC9BB15F-21B9-49FC-8185-398923D26117}"/>
                </a:ext>
              </a:extLst>
            </p:cNvPr>
            <p:cNvSpPr/>
            <p:nvPr/>
          </p:nvSpPr>
          <p:spPr>
            <a:xfrm>
              <a:off x="7222621" y="2780928"/>
              <a:ext cx="82242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4957" y="2852936"/>
              <a:ext cx="727556" cy="238300"/>
            </a:xfrm>
            <a:prstGeom prst="rect">
              <a:avLst/>
            </a:prstGeom>
          </p:spPr>
        </p:pic>
      </p:grpSp>
      <p:sp>
        <p:nvSpPr>
          <p:cNvPr id="15" name="Rechthoek 14">
            <a:extLst>
              <a:ext uri="{FF2B5EF4-FFF2-40B4-BE49-F238E27FC236}">
                <a16:creationId xmlns:a16="http://schemas.microsoft.com/office/drawing/2014/main" id="{7DBB90AD-33F4-4AA7-B653-6A9CFF3AC387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8EC619CF-08BD-4CC8-8359-CC54ECFBBA1E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55F55AD-2D66-4405-932C-25555B68F376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234954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513892" y="1001921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   website made in collaboration with researchers</a:t>
            </a:r>
          </a:p>
          <a:p>
            <a:r>
              <a:rPr lang="en-US" sz="2400" dirty="0">
                <a:sym typeface="Wingdings" pitchFamily="2" charset="2"/>
              </a:rPr>
              <a:t>     and managed by Herplant. </a:t>
            </a:r>
          </a:p>
          <a:p>
            <a:r>
              <a:rPr lang="en-US" sz="2400" dirty="0">
                <a:sym typeface="Wingdings" pitchFamily="2" charset="2"/>
              </a:rPr>
              <a:t>     See:</a:t>
            </a:r>
          </a:p>
          <a:p>
            <a:r>
              <a:rPr lang="nl-BE" sz="2400" dirty="0">
                <a:sym typeface="Wingdings" pitchFamily="2" charset="2"/>
              </a:rPr>
              <a:t>  </a:t>
            </a:r>
          </a:p>
          <a:p>
            <a:r>
              <a:rPr lang="nl-BE" sz="2400" dirty="0">
                <a:sym typeface="Wingdings" pitchFamily="2" charset="2"/>
              </a:rPr>
              <a:t>   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64139B1E-D877-45D2-BD51-D4D2F4C73793}"/>
              </a:ext>
            </a:extLst>
          </p:cNvPr>
          <p:cNvGrpSpPr/>
          <p:nvPr/>
        </p:nvGrpSpPr>
        <p:grpSpPr>
          <a:xfrm>
            <a:off x="1666020" y="3310245"/>
            <a:ext cx="6120680" cy="2088232"/>
            <a:chOff x="1295636" y="3284984"/>
            <a:chExt cx="6120680" cy="2088232"/>
          </a:xfrm>
        </p:grpSpPr>
        <p:pic>
          <p:nvPicPr>
            <p:cNvPr id="16388" name="Picture 4" descr="http://www.buxusshop.be/userfiles/paginas/images/origineel%20Buxuscare%20logo%20groen.jpg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-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636" y="3284984"/>
              <a:ext cx="6120680" cy="2088232"/>
            </a:xfrm>
            <a:prstGeom prst="ellipse">
              <a:avLst/>
            </a:prstGeom>
            <a:noFill/>
          </p:spPr>
        </p:pic>
        <p:sp>
          <p:nvSpPr>
            <p:cNvPr id="7" name="Tekstvak 6"/>
            <p:cNvSpPr txBox="1"/>
            <p:nvPr/>
          </p:nvSpPr>
          <p:spPr>
            <a:xfrm>
              <a:off x="4355976" y="4530606"/>
              <a:ext cx="187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i="1" dirty="0">
                  <a:solidFill>
                    <a:schemeClr val="bg1"/>
                  </a:solidFill>
                </a:rPr>
                <a:t>by Herplant</a:t>
              </a:r>
            </a:p>
          </p:txBody>
        </p:sp>
      </p:grpSp>
      <p:sp>
        <p:nvSpPr>
          <p:cNvPr id="9" name="Titel 5">
            <a:extLst>
              <a:ext uri="{FF2B5EF4-FFF2-40B4-BE49-F238E27FC236}">
                <a16:creationId xmlns:a16="http://schemas.microsoft.com/office/drawing/2014/main" id="{54E42802-4414-4524-A619-ADF50C81522A}"/>
              </a:ext>
            </a:extLst>
          </p:cNvPr>
          <p:cNvSpPr txBox="1">
            <a:spLocks/>
          </p:cNvSpPr>
          <p:nvPr/>
        </p:nvSpPr>
        <p:spPr>
          <a:xfrm>
            <a:off x="611560" y="3048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en-US" i="1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Calonectria: Buxuscare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4921594-7749-4816-9B10-57B56F79BBDB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F186589-6521-4C71-933B-5B1D7391FB3A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66C7DDA-0DFC-425A-8F2B-E036B19CAA6F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417422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56" y="0"/>
            <a:ext cx="8229600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nl-BE" dirty="0" err="1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Existing</a:t>
            </a:r>
            <a:r>
              <a:rPr lang="nl-BE" dirty="0">
                <a:ln w="18415" cmpd="sng">
                  <a:solidFill>
                    <a:srgbClr val="29512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Buxus sortiment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395536" y="105273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err="1">
                <a:sym typeface="Wingdings" pitchFamily="2" charset="2"/>
              </a:rPr>
              <a:t>Which</a:t>
            </a:r>
            <a:r>
              <a:rPr lang="nl-BE" sz="2800" dirty="0">
                <a:sym typeface="Wingdings" pitchFamily="2" charset="2"/>
              </a:rPr>
              <a:t> cultivars are </a:t>
            </a:r>
            <a:r>
              <a:rPr lang="nl-BE" sz="2800" dirty="0" err="1">
                <a:sym typeface="Wingdings" pitchFamily="2" charset="2"/>
              </a:rPr>
              <a:t>better</a:t>
            </a:r>
            <a:r>
              <a:rPr lang="nl-BE" sz="2800" dirty="0">
                <a:sym typeface="Wingdings" pitchFamily="2" charset="2"/>
              </a:rPr>
              <a:t> </a:t>
            </a:r>
            <a:r>
              <a:rPr lang="nl-BE" sz="2800" dirty="0" err="1">
                <a:sym typeface="Wingdings" pitchFamily="2" charset="2"/>
              </a:rPr>
              <a:t>against</a:t>
            </a:r>
            <a:r>
              <a:rPr lang="nl-BE" sz="2800" dirty="0">
                <a:sym typeface="Wingdings" pitchFamily="2" charset="2"/>
              </a:rPr>
              <a:t> Box </a:t>
            </a:r>
            <a:r>
              <a:rPr lang="nl-BE" sz="2800" dirty="0" err="1">
                <a:sym typeface="Wingdings" pitchFamily="2" charset="2"/>
              </a:rPr>
              <a:t>Blight</a:t>
            </a:r>
            <a:r>
              <a:rPr lang="nl-BE" sz="2800" dirty="0">
                <a:sym typeface="Wingdings" pitchFamily="2" charset="2"/>
              </a:rPr>
              <a:t>?</a:t>
            </a:r>
          </a:p>
        </p:txBody>
      </p:sp>
      <p:sp>
        <p:nvSpPr>
          <p:cNvPr id="5" name="Rechthoek 4"/>
          <p:cNvSpPr/>
          <p:nvPr/>
        </p:nvSpPr>
        <p:spPr>
          <a:xfrm>
            <a:off x="467544" y="1700808"/>
            <a:ext cx="77964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especially</a:t>
            </a:r>
            <a:r>
              <a:rPr lang="nl-BE" sz="2400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within</a:t>
            </a:r>
            <a:r>
              <a:rPr lang="nl-BE" sz="2400" dirty="0">
                <a:sym typeface="Wingdings" pitchFamily="2" charset="2"/>
              </a:rPr>
              <a:t> the </a:t>
            </a:r>
            <a:r>
              <a:rPr lang="nl-BE" sz="2400" dirty="0" err="1">
                <a:sym typeface="Wingdings" pitchFamily="2" charset="2"/>
              </a:rPr>
              <a:t>very</a:t>
            </a:r>
            <a:r>
              <a:rPr lang="nl-BE" sz="2400" dirty="0">
                <a:sym typeface="Wingdings" pitchFamily="2" charset="2"/>
              </a:rPr>
              <a:t> diverse</a:t>
            </a:r>
            <a:r>
              <a:rPr lang="nl-BE" sz="2400" i="1" dirty="0">
                <a:sym typeface="Wingdings" pitchFamily="2" charset="2"/>
              </a:rPr>
              <a:t> Buxus </a:t>
            </a:r>
            <a:r>
              <a:rPr lang="nl-BE" sz="2400" i="1" dirty="0" err="1">
                <a:sym typeface="Wingdings" pitchFamily="2" charset="2"/>
              </a:rPr>
              <a:t>microphylla</a:t>
            </a:r>
            <a:r>
              <a:rPr lang="nl-BE" sz="2400" i="1" dirty="0">
                <a:sym typeface="Wingdings" pitchFamily="2" charset="2"/>
              </a:rPr>
              <a:t> </a:t>
            </a:r>
            <a:r>
              <a:rPr lang="nl-BE" sz="2400" dirty="0" err="1">
                <a:sym typeface="Wingdings" pitchFamily="2" charset="2"/>
              </a:rPr>
              <a:t>group</a:t>
            </a: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nl-BE" sz="2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nl-BE" sz="2400" dirty="0">
                <a:sym typeface="Wingdings" pitchFamily="2" charset="2"/>
              </a:rPr>
              <a:t> Plant </a:t>
            </a:r>
            <a:r>
              <a:rPr lang="nl-BE" sz="2400" dirty="0" err="1">
                <a:sym typeface="Wingdings" pitchFamily="2" charset="2"/>
              </a:rPr>
              <a:t>shape</a:t>
            </a:r>
            <a:r>
              <a:rPr lang="nl-BE" sz="2400" dirty="0">
                <a:sym typeface="Wingdings" pitchFamily="2" charset="2"/>
              </a:rPr>
              <a:t>!</a:t>
            </a:r>
          </a:p>
          <a:p>
            <a:pPr lvl="1"/>
            <a:r>
              <a:rPr lang="nl-BE" sz="2000" dirty="0">
                <a:ln>
                  <a:solidFill>
                    <a:schemeClr val="tx1"/>
                  </a:solidFill>
                </a:ln>
                <a:sym typeface="Wingdings" pitchFamily="2" charset="2"/>
              </a:rPr>
              <a:t> </a:t>
            </a:r>
            <a:r>
              <a:rPr lang="nl-BE" sz="2000" dirty="0">
                <a:sym typeface="Wingdings" pitchFamily="2" charset="2"/>
              </a:rPr>
              <a:t>-&gt; </a:t>
            </a:r>
            <a:r>
              <a:rPr lang="nl-BE" sz="2000" dirty="0" err="1">
                <a:sym typeface="Wingdings" pitchFamily="2" charset="2"/>
              </a:rPr>
              <a:t>pruned</a:t>
            </a:r>
            <a:r>
              <a:rPr lang="nl-BE" sz="2000" dirty="0">
                <a:sym typeface="Wingdings" pitchFamily="2" charset="2"/>
              </a:rPr>
              <a:t> </a:t>
            </a:r>
            <a:r>
              <a:rPr lang="nl-BE" sz="2000" dirty="0" err="1">
                <a:sym typeface="Wingdings" pitchFamily="2" charset="2"/>
              </a:rPr>
              <a:t>plants</a:t>
            </a:r>
            <a:r>
              <a:rPr lang="nl-BE" sz="2000" dirty="0">
                <a:sym typeface="Wingdings" pitchFamily="2" charset="2"/>
              </a:rPr>
              <a:t> are </a:t>
            </a:r>
            <a:r>
              <a:rPr lang="nl-BE" sz="2000" dirty="0" err="1">
                <a:sym typeface="Wingdings" pitchFamily="2" charset="2"/>
              </a:rPr>
              <a:t>much</a:t>
            </a:r>
            <a:r>
              <a:rPr lang="nl-BE" sz="2000" dirty="0">
                <a:sym typeface="Wingdings" pitchFamily="2" charset="2"/>
              </a:rPr>
              <a:t> more </a:t>
            </a:r>
            <a:r>
              <a:rPr lang="nl-BE" sz="2000" dirty="0" err="1">
                <a:sym typeface="Wingdings" pitchFamily="2" charset="2"/>
              </a:rPr>
              <a:t>sensitive</a:t>
            </a:r>
            <a:endParaRPr lang="nl-BE" sz="2000" dirty="0">
              <a:sym typeface="Wingdings" pitchFamily="2" charset="2"/>
            </a:endParaRPr>
          </a:p>
        </p:txBody>
      </p:sp>
      <p:pic>
        <p:nvPicPr>
          <p:cNvPr id="10242" name="Picture 2" descr="F:\artikel Buxussoorten november 2014\foto 2 Verschil Faulkner en sempervirens.jpg"/>
          <p:cNvPicPr>
            <a:picLocks noChangeAspect="1" noChangeArrowheads="1"/>
          </p:cNvPicPr>
          <p:nvPr/>
        </p:nvPicPr>
        <p:blipFill>
          <a:blip r:embed="rId2" cstate="print"/>
          <a:srcRect t="4788" b="6807"/>
          <a:stretch>
            <a:fillRect/>
          </a:stretch>
        </p:blipFill>
        <p:spPr bwMode="auto">
          <a:xfrm>
            <a:off x="611561" y="4078908"/>
            <a:ext cx="3816424" cy="253042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Didier\Documents\verschil john baldwin-sempervirens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8908"/>
            <a:ext cx="3331988" cy="24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23B4F72A-DC54-4D9C-8654-0DD47DDB48F9}"/>
              </a:ext>
            </a:extLst>
          </p:cNvPr>
          <p:cNvSpPr/>
          <p:nvPr/>
        </p:nvSpPr>
        <p:spPr>
          <a:xfrm>
            <a:off x="0" y="0"/>
            <a:ext cx="323528" cy="6858000"/>
          </a:xfrm>
          <a:prstGeom prst="rect">
            <a:avLst/>
          </a:prstGeom>
          <a:solidFill>
            <a:srgbClr val="29512A"/>
          </a:solidFill>
          <a:ln>
            <a:solidFill>
              <a:srgbClr val="295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79F499A-201C-47EE-8309-7EA897AE2404}"/>
              </a:ext>
            </a:extLst>
          </p:cNvPr>
          <p:cNvSpPr txBox="1"/>
          <p:nvPr/>
        </p:nvSpPr>
        <p:spPr>
          <a:xfrm rot="16200000">
            <a:off x="-751945" y="55845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Herplant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FD081E8-D5CF-4D9E-BC07-632635F2260E}"/>
              </a:ext>
            </a:extLst>
          </p:cNvPr>
          <p:cNvSpPr txBox="1"/>
          <p:nvPr/>
        </p:nvSpPr>
        <p:spPr>
          <a:xfrm rot="16200000">
            <a:off x="-1638436" y="16155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chemeClr val="bg1"/>
                </a:solidFill>
              </a:rPr>
              <a:t> IPPS European </a:t>
            </a:r>
            <a:r>
              <a:rPr lang="nl-BE" b="1" dirty="0" err="1">
                <a:solidFill>
                  <a:schemeClr val="bg1"/>
                </a:solidFill>
              </a:rPr>
              <a:t>region</a:t>
            </a:r>
            <a:r>
              <a:rPr lang="nl-BE" b="1" dirty="0">
                <a:solidFill>
                  <a:schemeClr val="bg1"/>
                </a:solidFill>
              </a:rPr>
              <a:t>  </a:t>
            </a:r>
            <a:r>
              <a:rPr lang="nl-BE" sz="1600" dirty="0">
                <a:solidFill>
                  <a:schemeClr val="bg1"/>
                </a:solidFill>
              </a:rPr>
              <a:t>12/10/2018</a:t>
            </a:r>
          </a:p>
        </p:txBody>
      </p:sp>
    </p:spTree>
    <p:extLst>
      <p:ext uri="{BB962C8B-B14F-4D97-AF65-F5344CB8AC3E}">
        <p14:creationId xmlns:p14="http://schemas.microsoft.com/office/powerpoint/2010/main" val="793110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3822</TotalTime>
  <Words>1125</Words>
  <Application>Microsoft Office PowerPoint</Application>
  <PresentationFormat>On-screen Show (4:3)</PresentationFormat>
  <Paragraphs>295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Office-thema</vt:lpstr>
      <vt:lpstr>the Future of Buxus</vt:lpstr>
      <vt:lpstr>Herplant BVBA Belgium</vt:lpstr>
      <vt:lpstr>Herplant BVBA Belgium</vt:lpstr>
      <vt:lpstr>PowerPoint Presentation</vt:lpstr>
      <vt:lpstr>Calonectria pseudonaviculata</vt:lpstr>
      <vt:lpstr>Calonectria pseudonaviculata</vt:lpstr>
      <vt:lpstr>Calonectria Research Belgium</vt:lpstr>
      <vt:lpstr>PowerPoint Presentation</vt:lpstr>
      <vt:lpstr>Existing Buxus sortiment</vt:lpstr>
      <vt:lpstr>Buxus microphylla</vt:lpstr>
      <vt:lpstr>Buxus microphylla ‘Rococo’</vt:lpstr>
      <vt:lpstr>Buxus microphylla ‘Faulkner’ </vt:lpstr>
      <vt:lpstr>Buxus microphylla ‘National’</vt:lpstr>
      <vt:lpstr>Buxus microphylla var. japonica</vt:lpstr>
      <vt:lpstr>Buxus microphylla var. koreana</vt:lpstr>
      <vt:lpstr>Winter colour Buxus microphylla=frost protection</vt:lpstr>
      <vt:lpstr>Buxus breeding</vt:lpstr>
      <vt:lpstr>Buxus breeding</vt:lpstr>
      <vt:lpstr>Buxus breeding</vt:lpstr>
      <vt:lpstr>PowerPoint Presentation</vt:lpstr>
      <vt:lpstr>Buxus breeding</vt:lpstr>
      <vt:lpstr>Buxus breeding</vt:lpstr>
      <vt:lpstr>PowerPoint Presentation</vt:lpstr>
      <vt:lpstr>PowerPoint Presentation</vt:lpstr>
      <vt:lpstr>PowerPoint Presentation</vt:lpstr>
      <vt:lpstr>PowerPoint Presentation</vt:lpstr>
      <vt:lpstr>Are there any questions ?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Eline</dc:creator>
  <cp:lastModifiedBy>Ben Gregory</cp:lastModifiedBy>
  <cp:revision>503</cp:revision>
  <cp:lastPrinted>2018-02-07T13:57:47Z</cp:lastPrinted>
  <dcterms:created xsi:type="dcterms:W3CDTF">2014-09-17T14:50:31Z</dcterms:created>
  <dcterms:modified xsi:type="dcterms:W3CDTF">2018-09-29T10:42:08Z</dcterms:modified>
</cp:coreProperties>
</file>